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4" r:id="rId1"/>
    <p:sldMasterId id="2147483673" r:id="rId2"/>
    <p:sldMasterId id="2147483684" r:id="rId3"/>
  </p:sldMasterIdLst>
  <p:notesMasterIdLst>
    <p:notesMasterId r:id="rId38"/>
  </p:notesMasterIdLst>
  <p:sldIdLst>
    <p:sldId id="261" r:id="rId4"/>
    <p:sldId id="264" r:id="rId5"/>
    <p:sldId id="266" r:id="rId6"/>
    <p:sldId id="267" r:id="rId7"/>
    <p:sldId id="342" r:id="rId8"/>
    <p:sldId id="343" r:id="rId9"/>
    <p:sldId id="268" r:id="rId10"/>
    <p:sldId id="269" r:id="rId11"/>
    <p:sldId id="271" r:id="rId12"/>
    <p:sldId id="272" r:id="rId13"/>
    <p:sldId id="315" r:id="rId14"/>
    <p:sldId id="274" r:id="rId15"/>
    <p:sldId id="310" r:id="rId16"/>
    <p:sldId id="345" r:id="rId17"/>
    <p:sldId id="276" r:id="rId18"/>
    <p:sldId id="277" r:id="rId19"/>
    <p:sldId id="278" r:id="rId20"/>
    <p:sldId id="279" r:id="rId21"/>
    <p:sldId id="280" r:id="rId22"/>
    <p:sldId id="311" r:id="rId23"/>
    <p:sldId id="321" r:id="rId24"/>
    <p:sldId id="281" r:id="rId25"/>
    <p:sldId id="282" r:id="rId26"/>
    <p:sldId id="286" r:id="rId27"/>
    <p:sldId id="287" r:id="rId28"/>
    <p:sldId id="732" r:id="rId29"/>
    <p:sldId id="289" r:id="rId30"/>
    <p:sldId id="290" r:id="rId31"/>
    <p:sldId id="305" r:id="rId32"/>
    <p:sldId id="296" r:id="rId33"/>
    <p:sldId id="322" r:id="rId34"/>
    <p:sldId id="731" r:id="rId35"/>
    <p:sldId id="728" r:id="rId36"/>
    <p:sldId id="727" r:id="rId37"/>
  </p:sldIdLst>
  <p:sldSz cx="9144000" cy="5715000" type="screen16x1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BC8F00"/>
    <a:srgbClr val="FF3300"/>
    <a:srgbClr val="EEB500"/>
    <a:srgbClr val="EAE2A4"/>
    <a:srgbClr val="FFDA8F"/>
    <a:srgbClr val="CCECFF"/>
    <a:srgbClr val="CCCC00"/>
    <a:srgbClr val="FF99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38" autoAdjust="0"/>
    <p:restoredTop sz="69982" autoAdjust="0"/>
  </p:normalViewPr>
  <p:slideViewPr>
    <p:cSldViewPr>
      <p:cViewPr varScale="1">
        <p:scale>
          <a:sx n="87" d="100"/>
          <a:sy n="87" d="100"/>
        </p:scale>
        <p:origin x="108" y="132"/>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D677C9-1705-4553-9B79-11D84EE9F8F5}" type="datetimeFigureOut">
              <a:rPr lang="zh-CN" altLang="en-US" smtClean="0"/>
              <a:t>2021/6/3</a:t>
            </a:fld>
            <a:endParaRPr lang="zh-CN" altLang="en-US"/>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F5C0F9-6AB6-48A9-AC2B-2C92BEB5120C}" type="slidenum">
              <a:rPr lang="zh-CN" altLang="en-US" smtClean="0"/>
              <a:t>‹#›</a:t>
            </a:fld>
            <a:endParaRPr lang="zh-CN" altLang="en-US"/>
          </a:p>
        </p:txBody>
      </p:sp>
    </p:spTree>
    <p:extLst>
      <p:ext uri="{BB962C8B-B14F-4D97-AF65-F5344CB8AC3E}">
        <p14:creationId xmlns:p14="http://schemas.microsoft.com/office/powerpoint/2010/main" val="1345154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Welcome</a:t>
            </a:r>
            <a:r>
              <a:rPr lang="en-US" altLang="zh-CN" baseline="0" dirty="0"/>
              <a:t> to Jafron Online Video Course. Today, we will talk about a Liver support system DPMAS for liver disease.</a:t>
            </a:r>
            <a:endParaRPr lang="zh-CN" altLang="en-US" dirty="0"/>
          </a:p>
        </p:txBody>
      </p:sp>
      <p:sp>
        <p:nvSpPr>
          <p:cNvPr id="4" name="灯片编号占位符 3"/>
          <p:cNvSpPr>
            <a:spLocks noGrp="1"/>
          </p:cNvSpPr>
          <p:nvPr>
            <p:ph type="sldNum" sz="quarter" idx="10"/>
          </p:nvPr>
        </p:nvSpPr>
        <p:spPr/>
        <p:txBody>
          <a:bodyPr/>
          <a:lstStyle/>
          <a:p>
            <a:fld id="{DFC6F8E2-9647-4AF8-9B78-42F665386C2C}" type="slidenum">
              <a:rPr lang="zh-CN" altLang="en-US" smtClean="0"/>
              <a:t>1</a:t>
            </a:fld>
            <a:endParaRPr lang="zh-CN" altLang="en-US"/>
          </a:p>
        </p:txBody>
      </p:sp>
    </p:spTree>
    <p:extLst>
      <p:ext uri="{BB962C8B-B14F-4D97-AF65-F5344CB8AC3E}">
        <p14:creationId xmlns:p14="http://schemas.microsoft.com/office/powerpoint/2010/main" val="4271231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Well,</a:t>
            </a:r>
            <a:r>
              <a:rPr lang="en-US" altLang="zh-CN" baseline="0" dirty="0"/>
              <a:t> as we shows. DPMAS is a combination of HA330-2 and BS330 in the plasma adsorption mode. HA330-2 and BS330 are the two different hemoperfusion cartridges. Inside the BS330 are the anion-exchange resin on which the ions are embedded, so when the plasma goes through the anion-exchange resin, only the bilirubin and bile acid will be adsorbed specifically. However, the resin inside the HA330 hemoperfusion cartridge are </a:t>
            </a:r>
            <a:r>
              <a:rPr lang="en-US" altLang="zh-CN" baseline="0" dirty="0" err="1"/>
              <a:t>netro-macroporous</a:t>
            </a:r>
            <a:r>
              <a:rPr lang="en-US" altLang="zh-CN" baseline="0" dirty="0"/>
              <a:t> resin which could remove the middle to large molecule due to liver dysfunction, including inflammatory mediators, ammonia, phenols and </a:t>
            </a:r>
            <a:r>
              <a:rPr lang="en-US" altLang="zh-CN" baseline="0" dirty="0" err="1"/>
              <a:t>mecaptans</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DFC6F8E2-9647-4AF8-9B78-42F665386C2C}" type="slidenum">
              <a:rPr lang="zh-CN" altLang="en-US" smtClean="0"/>
              <a:t>10</a:t>
            </a:fld>
            <a:endParaRPr lang="zh-CN" altLang="en-US"/>
          </a:p>
        </p:txBody>
      </p:sp>
    </p:spTree>
    <p:extLst>
      <p:ext uri="{BB962C8B-B14F-4D97-AF65-F5344CB8AC3E}">
        <p14:creationId xmlns:p14="http://schemas.microsoft.com/office/powerpoint/2010/main" val="4292170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Based</a:t>
            </a:r>
            <a:r>
              <a:rPr lang="en-US" altLang="zh-CN" baseline="0" dirty="0"/>
              <a:t> on the principle, DPMAS could be applied for patients with complications such as hepatic encephalopathy, used as a bridge to liver transplantation to provide a stable in vivo environment. Besides, DPMAS could be conducted for patients with hepatitis and relieve the jaundice which is a very common clinical symptom. </a:t>
            </a:r>
            <a:endParaRPr lang="zh-CN" altLang="en-US" dirty="0"/>
          </a:p>
        </p:txBody>
      </p:sp>
      <p:sp>
        <p:nvSpPr>
          <p:cNvPr id="4" name="灯片编号占位符 3"/>
          <p:cNvSpPr>
            <a:spLocks noGrp="1"/>
          </p:cNvSpPr>
          <p:nvPr>
            <p:ph type="sldNum" sz="quarter" idx="10"/>
          </p:nvPr>
        </p:nvSpPr>
        <p:spPr/>
        <p:txBody>
          <a:bodyPr/>
          <a:lstStyle/>
          <a:p>
            <a:fld id="{DFC6F8E2-9647-4AF8-9B78-42F665386C2C}" type="slidenum">
              <a:rPr lang="zh-CN" altLang="en-US" smtClean="0"/>
              <a:t>12</a:t>
            </a:fld>
            <a:endParaRPr lang="zh-CN" altLang="en-US"/>
          </a:p>
        </p:txBody>
      </p:sp>
    </p:spTree>
    <p:extLst>
      <p:ext uri="{BB962C8B-B14F-4D97-AF65-F5344CB8AC3E}">
        <p14:creationId xmlns:p14="http://schemas.microsoft.com/office/powerpoint/2010/main" val="2230761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Deciliter</a:t>
            </a:r>
          </a:p>
          <a:p>
            <a:r>
              <a:rPr lang="zh-CN" altLang="en-US" dirty="0"/>
              <a:t>血清总胆红素的正常参考值：</a:t>
            </a:r>
            <a:r>
              <a:rPr lang="en-US" altLang="zh-CN" dirty="0"/>
              <a:t>5.13</a:t>
            </a:r>
            <a:r>
              <a:rPr lang="zh-CN" altLang="en-US" dirty="0"/>
              <a:t>～</a:t>
            </a:r>
            <a:r>
              <a:rPr lang="en-US" altLang="zh-CN" dirty="0"/>
              <a:t>22.24μmol/L</a:t>
            </a:r>
            <a:r>
              <a:rPr lang="zh-CN" altLang="en-US" dirty="0"/>
              <a:t>（</a:t>
            </a:r>
            <a:r>
              <a:rPr lang="en-US" altLang="zh-CN" dirty="0"/>
              <a:t>0.3</a:t>
            </a:r>
            <a:r>
              <a:rPr lang="zh-CN" altLang="en-US" dirty="0"/>
              <a:t>～</a:t>
            </a:r>
            <a:r>
              <a:rPr lang="en-US" altLang="zh-CN" dirty="0"/>
              <a:t>1.3mg/dl</a:t>
            </a:r>
            <a:r>
              <a:rPr lang="zh-CN" altLang="en-US" dirty="0"/>
              <a:t>）</a:t>
            </a:r>
            <a:endParaRPr lang="en-US" altLang="zh-CN" dirty="0"/>
          </a:p>
          <a:p>
            <a:r>
              <a:rPr lang="en-US" altLang="zh-CN" dirty="0"/>
              <a:t>PT   prothrombin time</a:t>
            </a:r>
          </a:p>
          <a:p>
            <a:r>
              <a:rPr lang="en-US" altLang="zh-CN" dirty="0"/>
              <a:t>PTA  Prothrombin activity</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2F5C0F9-6AB6-48A9-AC2B-2C92BEB5120C}" type="slidenum">
              <a:rPr lang="zh-CN" altLang="en-US" smtClean="0"/>
              <a:t>13</a:t>
            </a:fld>
            <a:endParaRPr lang="zh-CN" altLang="en-US"/>
          </a:p>
        </p:txBody>
      </p:sp>
    </p:spTree>
    <p:extLst>
      <p:ext uri="{BB962C8B-B14F-4D97-AF65-F5344CB8AC3E}">
        <p14:creationId xmlns:p14="http://schemas.microsoft.com/office/powerpoint/2010/main" val="1257979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a:t>
            </a:r>
            <a:r>
              <a:rPr lang="en-US" altLang="zh-CN" baseline="0" dirty="0"/>
              <a:t> we know plasma exchange is a common treatment method for liver failure patients. In this prospective study, they compared the Plasma exchange with DPMAD therapy for acute on chronic liver failure patients.</a:t>
            </a:r>
            <a:endParaRPr lang="zh-CN" altLang="en-US" dirty="0"/>
          </a:p>
        </p:txBody>
      </p:sp>
      <p:sp>
        <p:nvSpPr>
          <p:cNvPr id="4" name="灯片编号占位符 3"/>
          <p:cNvSpPr>
            <a:spLocks noGrp="1"/>
          </p:cNvSpPr>
          <p:nvPr>
            <p:ph type="sldNum" sz="quarter" idx="10"/>
          </p:nvPr>
        </p:nvSpPr>
        <p:spPr/>
        <p:txBody>
          <a:bodyPr/>
          <a:lstStyle/>
          <a:p>
            <a:fld id="{DFC6F8E2-9647-4AF8-9B78-42F665386C2C}" type="slidenum">
              <a:rPr lang="zh-CN" altLang="en-US" smtClean="0"/>
              <a:t>15</a:t>
            </a:fld>
            <a:endParaRPr lang="zh-CN" altLang="en-US"/>
          </a:p>
        </p:txBody>
      </p:sp>
    </p:spTree>
    <p:extLst>
      <p:ext uri="{BB962C8B-B14F-4D97-AF65-F5344CB8AC3E}">
        <p14:creationId xmlns:p14="http://schemas.microsoft.com/office/powerpoint/2010/main" val="3741693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768350"/>
            <a:ext cx="6137275" cy="3836988"/>
          </a:xfrm>
        </p:spPr>
      </p:sp>
      <p:sp>
        <p:nvSpPr>
          <p:cNvPr id="3" name="备注占位符 2"/>
          <p:cNvSpPr>
            <a:spLocks noGrp="1"/>
          </p:cNvSpPr>
          <p:nvPr>
            <p:ph type="body" idx="1"/>
          </p:nvPr>
        </p:nvSpPr>
        <p:spPr>
          <a:xfrm>
            <a:off x="709930" y="4861441"/>
            <a:ext cx="5679440" cy="4605576"/>
          </a:xfrm>
          <a:prstGeom prst="rect">
            <a:avLst/>
          </a:prstGeom>
        </p:spPr>
        <p:txBody>
          <a:bodyPr lIns="99048" tIns="49524" rIns="99048" bIns="49524"/>
          <a:lstStyle/>
          <a:p>
            <a:pPr eaLnBrk="1" hangingPunct="1">
              <a:lnSpc>
                <a:spcPct val="150000"/>
              </a:lnSpc>
              <a:spcBef>
                <a:spcPct val="0"/>
              </a:spcBef>
              <a:buFontTx/>
              <a:buNone/>
            </a:pPr>
            <a:r>
              <a:rPr lang="en-US" altLang="zh-CN" sz="1300" dirty="0">
                <a:latin typeface="微软雅黑" pitchFamily="34" charset="-122"/>
              </a:rPr>
              <a:t>In</a:t>
            </a:r>
            <a:r>
              <a:rPr lang="en-US" altLang="zh-CN" sz="1300" baseline="0" dirty="0">
                <a:latin typeface="微软雅黑" pitchFamily="34" charset="-122"/>
              </a:rPr>
              <a:t> this single center prospective controlled pilot study, there are totally 60 patients involved who are divide into 2 groups, therapeutic plasma exchange group with 33 patients and DPMAS group with 27 patients.</a:t>
            </a:r>
          </a:p>
        </p:txBody>
      </p:sp>
      <p:sp>
        <p:nvSpPr>
          <p:cNvPr id="4" name="日期占位符 3"/>
          <p:cNvSpPr>
            <a:spLocks noGrp="1"/>
          </p:cNvSpPr>
          <p:nvPr>
            <p:ph type="dt" idx="10"/>
          </p:nvPr>
        </p:nvSpPr>
        <p:spPr/>
        <p:txBody>
          <a:bodyPr/>
          <a:lstStyle/>
          <a:p>
            <a:pPr>
              <a:defRPr/>
            </a:pPr>
            <a:fld id="{3ABF85EF-964F-4437-8F15-1DD8A467A3C8}" type="datetime1">
              <a:rPr lang="zh-CN" altLang="en-US" smtClean="0"/>
              <a:pPr>
                <a:defRPr/>
              </a:pPr>
              <a:t>2021/6/3</a:t>
            </a:fld>
            <a:endParaRPr lang="zh-CN" altLang="en-US"/>
          </a:p>
        </p:txBody>
      </p:sp>
      <p:sp>
        <p:nvSpPr>
          <p:cNvPr id="5" name="灯片编号占位符 4"/>
          <p:cNvSpPr>
            <a:spLocks noGrp="1"/>
          </p:cNvSpPr>
          <p:nvPr>
            <p:ph type="sldNum" sz="quarter" idx="11"/>
          </p:nvPr>
        </p:nvSpPr>
        <p:spPr/>
        <p:txBody>
          <a:bodyPr/>
          <a:lstStyle/>
          <a:p>
            <a:pPr>
              <a:defRPr/>
            </a:pPr>
            <a:fld id="{986CC0CD-CB4A-4829-8753-A2AF48B3F831}" type="slidenum">
              <a:rPr lang="zh-CN" altLang="en-US" smtClean="0"/>
              <a:pPr>
                <a:defRPr/>
              </a:pPr>
              <a:t>16</a:t>
            </a:fld>
            <a:endParaRPr lang="zh-CN" altLang="en-US"/>
          </a:p>
        </p:txBody>
      </p:sp>
    </p:spTree>
    <p:extLst>
      <p:ext uri="{BB962C8B-B14F-4D97-AF65-F5344CB8AC3E}">
        <p14:creationId xmlns:p14="http://schemas.microsoft.com/office/powerpoint/2010/main" val="657170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a:t>
            </a:r>
            <a:r>
              <a:rPr lang="en-US" altLang="zh-CN" baseline="0" dirty="0"/>
              <a:t> let’s see the results. No matter plasma exchange or DPMAS could effectively reduce the inflammatory mediators, bilirubin and bile acid. Meanwhile, they found that patients with DPMAS treatment will have less loss of albumin when compared with TPE with a larger amount of plasma lost. Actually, we know that, </a:t>
            </a:r>
            <a:r>
              <a:rPr lang="en-US" altLang="zh-CN" dirty="0"/>
              <a:t> the plasma separator with a pore size of 0.2-0.6 mm allows passage of all plasma constituents, including albumin, which will be discarded in TPE and lead to albumin lost.</a:t>
            </a:r>
          </a:p>
          <a:p>
            <a:endParaRPr lang="zh-CN" altLang="en-US" dirty="0"/>
          </a:p>
        </p:txBody>
      </p:sp>
      <p:sp>
        <p:nvSpPr>
          <p:cNvPr id="4" name="灯片编号占位符 3"/>
          <p:cNvSpPr>
            <a:spLocks noGrp="1"/>
          </p:cNvSpPr>
          <p:nvPr>
            <p:ph type="sldNum" sz="quarter" idx="10"/>
          </p:nvPr>
        </p:nvSpPr>
        <p:spPr/>
        <p:txBody>
          <a:bodyPr/>
          <a:lstStyle/>
          <a:p>
            <a:fld id="{DFC6F8E2-9647-4AF8-9B78-42F665386C2C}" type="slidenum">
              <a:rPr lang="zh-CN" altLang="en-US" smtClean="0"/>
              <a:t>17</a:t>
            </a:fld>
            <a:endParaRPr lang="zh-CN" altLang="en-US"/>
          </a:p>
        </p:txBody>
      </p:sp>
    </p:spTree>
    <p:extLst>
      <p:ext uri="{BB962C8B-B14F-4D97-AF65-F5344CB8AC3E}">
        <p14:creationId xmlns:p14="http://schemas.microsoft.com/office/powerpoint/2010/main" val="3651107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Besides,</a:t>
            </a:r>
            <a:r>
              <a:rPr lang="en-US" altLang="zh-CN" baseline="0" dirty="0"/>
              <a:t> the survival rate of DPMAS and TPE have no difference. But when they took a look at adverse events, they found that DPMAS is much better tolerated.</a:t>
            </a:r>
            <a:endParaRPr lang="zh-CN" altLang="en-US" dirty="0"/>
          </a:p>
        </p:txBody>
      </p:sp>
      <p:sp>
        <p:nvSpPr>
          <p:cNvPr id="4" name="灯片编号占位符 3"/>
          <p:cNvSpPr>
            <a:spLocks noGrp="1"/>
          </p:cNvSpPr>
          <p:nvPr>
            <p:ph type="sldNum" sz="quarter" idx="10"/>
          </p:nvPr>
        </p:nvSpPr>
        <p:spPr/>
        <p:txBody>
          <a:bodyPr/>
          <a:lstStyle/>
          <a:p>
            <a:fld id="{DFC6F8E2-9647-4AF8-9B78-42F665386C2C}" type="slidenum">
              <a:rPr lang="zh-CN" altLang="en-US" smtClean="0"/>
              <a:t>18</a:t>
            </a:fld>
            <a:endParaRPr lang="zh-CN" altLang="en-US"/>
          </a:p>
        </p:txBody>
      </p:sp>
    </p:spTree>
    <p:extLst>
      <p:ext uri="{BB962C8B-B14F-4D97-AF65-F5344CB8AC3E}">
        <p14:creationId xmlns:p14="http://schemas.microsoft.com/office/powerpoint/2010/main" val="4071191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here is</a:t>
            </a:r>
            <a:r>
              <a:rPr lang="en-US" altLang="zh-CN" baseline="0" dirty="0"/>
              <a:t> the conclusion.</a:t>
            </a:r>
            <a:endParaRPr lang="zh-CN" altLang="en-US" dirty="0"/>
          </a:p>
        </p:txBody>
      </p:sp>
      <p:sp>
        <p:nvSpPr>
          <p:cNvPr id="4" name="灯片编号占位符 3"/>
          <p:cNvSpPr>
            <a:spLocks noGrp="1"/>
          </p:cNvSpPr>
          <p:nvPr>
            <p:ph type="sldNum" sz="quarter" idx="10"/>
          </p:nvPr>
        </p:nvSpPr>
        <p:spPr/>
        <p:txBody>
          <a:bodyPr/>
          <a:lstStyle/>
          <a:p>
            <a:fld id="{DFC6F8E2-9647-4AF8-9B78-42F665386C2C}" type="slidenum">
              <a:rPr lang="zh-CN" altLang="en-US" smtClean="0"/>
              <a:t>19</a:t>
            </a:fld>
            <a:endParaRPr lang="zh-CN" altLang="en-US"/>
          </a:p>
        </p:txBody>
      </p:sp>
    </p:spTree>
    <p:extLst>
      <p:ext uri="{BB962C8B-B14F-4D97-AF65-F5344CB8AC3E}">
        <p14:creationId xmlns:p14="http://schemas.microsoft.com/office/powerpoint/2010/main" val="3235194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Apart</a:t>
            </a:r>
            <a:r>
              <a:rPr lang="en-US" altLang="zh-CN" baseline="0" dirty="0"/>
              <a:t> from single DPMAS, it can combine with other treatment method such as plasma exchange and CVVH.</a:t>
            </a:r>
            <a:endParaRPr lang="zh-CN" altLang="en-US" dirty="0"/>
          </a:p>
        </p:txBody>
      </p:sp>
      <p:sp>
        <p:nvSpPr>
          <p:cNvPr id="4" name="灯片编号占位符 3"/>
          <p:cNvSpPr>
            <a:spLocks noGrp="1"/>
          </p:cNvSpPr>
          <p:nvPr>
            <p:ph type="sldNum" sz="quarter" idx="10"/>
          </p:nvPr>
        </p:nvSpPr>
        <p:spPr/>
        <p:txBody>
          <a:bodyPr/>
          <a:lstStyle/>
          <a:p>
            <a:fld id="{DFC6F8E2-9647-4AF8-9B78-42F665386C2C}"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921270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a:t>
            </a:r>
            <a:r>
              <a:rPr lang="en-US" altLang="zh-CN" baseline="0" dirty="0"/>
              <a:t> next, I would like to share a research on the basic of hybrid treatment mode.</a:t>
            </a:r>
            <a:endParaRPr lang="zh-CN" altLang="en-US" dirty="0"/>
          </a:p>
        </p:txBody>
      </p:sp>
      <p:sp>
        <p:nvSpPr>
          <p:cNvPr id="4" name="灯片编号占位符 3"/>
          <p:cNvSpPr>
            <a:spLocks noGrp="1"/>
          </p:cNvSpPr>
          <p:nvPr>
            <p:ph type="sldNum" sz="quarter" idx="10"/>
          </p:nvPr>
        </p:nvSpPr>
        <p:spPr/>
        <p:txBody>
          <a:bodyPr/>
          <a:lstStyle/>
          <a:p>
            <a:fld id="{DFC6F8E2-9647-4AF8-9B78-42F665386C2C}" type="slidenum">
              <a:rPr lang="zh-CN" altLang="en-US" smtClean="0"/>
              <a:t>23</a:t>
            </a:fld>
            <a:endParaRPr lang="zh-CN" altLang="en-US"/>
          </a:p>
        </p:txBody>
      </p:sp>
    </p:spTree>
    <p:extLst>
      <p:ext uri="{BB962C8B-B14F-4D97-AF65-F5344CB8AC3E}">
        <p14:creationId xmlns:p14="http://schemas.microsoft.com/office/powerpoint/2010/main" val="223150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kern="1200" dirty="0">
                <a:solidFill>
                  <a:schemeClr val="tx1"/>
                </a:solidFill>
                <a:effectLst/>
                <a:latin typeface="+mn-lt"/>
                <a:ea typeface="+mn-ea"/>
                <a:cs typeface="+mn-cs"/>
              </a:rPr>
              <a:t>M</a:t>
            </a:r>
            <a:r>
              <a:rPr lang="zh-CN" altLang="zh-CN" sz="1200" b="0" kern="1200" dirty="0">
                <a:solidFill>
                  <a:schemeClr val="tx1"/>
                </a:solidFill>
                <a:effectLst/>
                <a:latin typeface="+mn-lt"/>
                <a:ea typeface="+mn-ea"/>
                <a:cs typeface="+mn-cs"/>
              </a:rPr>
              <a:t>etabolization</a:t>
            </a:r>
            <a:r>
              <a:rPr lang="en-US" altLang="zh-CN" sz="1200" b="0" kern="1200" dirty="0">
                <a:solidFill>
                  <a:schemeClr val="tx1"/>
                </a:solidFill>
                <a:effectLst/>
                <a:latin typeface="+mn-lt"/>
                <a:ea typeface="+mn-ea"/>
                <a:cs typeface="+mn-cs"/>
              </a:rPr>
              <a:t> of </a:t>
            </a:r>
            <a:r>
              <a:rPr lang="zh-CN" altLang="zh-CN" sz="1200" b="0" kern="1200" dirty="0">
                <a:solidFill>
                  <a:schemeClr val="tx1"/>
                </a:solidFill>
                <a:effectLst/>
                <a:latin typeface="+mn-lt"/>
                <a:ea typeface="+mn-ea"/>
                <a:cs typeface="+mn-cs"/>
              </a:rPr>
              <a:t>carbohydrates</a:t>
            </a:r>
            <a:r>
              <a:rPr lang="en-US" altLang="zh-CN" sz="1200" b="0" kern="1200" dirty="0">
                <a:solidFill>
                  <a:schemeClr val="tx1"/>
                </a:solidFill>
                <a:effectLst/>
                <a:latin typeface="+mn-lt"/>
                <a:ea typeface="+mn-ea"/>
                <a:cs typeface="+mn-cs"/>
              </a:rPr>
              <a:t>,</a:t>
            </a:r>
            <a:r>
              <a:rPr lang="en-US" altLang="zh-CN" sz="1200" b="0" kern="1200" baseline="0" dirty="0">
                <a:solidFill>
                  <a:schemeClr val="tx1"/>
                </a:solidFill>
                <a:effectLst/>
                <a:latin typeface="+mn-lt"/>
                <a:ea typeface="+mn-ea"/>
                <a:cs typeface="+mn-cs"/>
              </a:rPr>
              <a:t> </a:t>
            </a:r>
            <a:r>
              <a:rPr lang="zh-CN" altLang="zh-CN" sz="1200" b="0" kern="1200" dirty="0">
                <a:solidFill>
                  <a:schemeClr val="tx1"/>
                </a:solidFill>
                <a:effectLst/>
                <a:latin typeface="+mn-lt"/>
                <a:ea typeface="+mn-ea"/>
                <a:cs typeface="+mn-cs"/>
              </a:rPr>
              <a:t>proteins</a:t>
            </a:r>
            <a:r>
              <a:rPr lang="en-US" altLang="zh-CN" sz="1200" b="0" kern="1200" baseline="0" dirty="0">
                <a:solidFill>
                  <a:schemeClr val="tx1"/>
                </a:solidFill>
                <a:effectLst/>
                <a:latin typeface="+mn-lt"/>
                <a:ea typeface="+mn-ea"/>
                <a:cs typeface="+mn-cs"/>
              </a:rPr>
              <a:t> and </a:t>
            </a:r>
            <a:r>
              <a:rPr lang="zh-CN" altLang="zh-CN" sz="1200" b="0" kern="1200" dirty="0">
                <a:solidFill>
                  <a:schemeClr val="tx1"/>
                </a:solidFill>
                <a:effectLst/>
                <a:latin typeface="+mn-lt"/>
                <a:ea typeface="+mn-ea"/>
                <a:cs typeface="+mn-cs"/>
              </a:rPr>
              <a:t>bilirubin </a:t>
            </a:r>
            <a:endParaRPr lang="en-US" altLang="zh-CN"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b="0" kern="1200" dirty="0">
                <a:solidFill>
                  <a:schemeClr val="tx1"/>
                </a:solidFill>
                <a:effectLst/>
                <a:latin typeface="+mn-lt"/>
                <a:ea typeface="+mn-ea"/>
                <a:cs typeface="+mn-cs"/>
              </a:rPr>
              <a:t>Immunological</a:t>
            </a:r>
            <a:r>
              <a:rPr lang="en-US" altLang="zh-CN" sz="1200" b="0" kern="1200" dirty="0">
                <a:solidFill>
                  <a:schemeClr val="tx1"/>
                </a:solidFill>
                <a:effectLst/>
                <a:latin typeface="+mn-lt"/>
                <a:ea typeface="+mn-ea"/>
                <a:cs typeface="+mn-cs"/>
              </a:rPr>
              <a:t> function is related with </a:t>
            </a:r>
            <a:r>
              <a:rPr lang="en-US" altLang="zh-CN" sz="1200" b="0" kern="1200" dirty="0" err="1">
                <a:solidFill>
                  <a:schemeClr val="tx1"/>
                </a:solidFill>
                <a:effectLst/>
                <a:latin typeface="+mn-lt"/>
                <a:ea typeface="+mn-ea"/>
                <a:cs typeface="+mn-cs"/>
              </a:rPr>
              <a:t>kupffer</a:t>
            </a:r>
            <a:r>
              <a:rPr lang="en-US" altLang="zh-CN" sz="1200" b="0" kern="1200" dirty="0">
                <a:solidFill>
                  <a:schemeClr val="tx1"/>
                </a:solidFill>
                <a:effectLst/>
                <a:latin typeface="+mn-lt"/>
                <a:ea typeface="+mn-ea"/>
                <a:cs typeface="+mn-cs"/>
              </a:rPr>
              <a:t> cells </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b="0" kern="1200" dirty="0">
                <a:solidFill>
                  <a:schemeClr val="tx1"/>
                </a:solidFill>
                <a:effectLst/>
                <a:latin typeface="+mn-lt"/>
                <a:ea typeface="+mn-ea"/>
                <a:cs typeface="+mn-cs"/>
              </a:rPr>
              <a:t>Synthesis</a:t>
            </a:r>
            <a:r>
              <a:rPr lang="en-US" altLang="zh-CN" sz="1200" b="0" kern="1200" dirty="0">
                <a:solidFill>
                  <a:schemeClr val="tx1"/>
                </a:solidFill>
                <a:effectLst/>
                <a:latin typeface="+mn-lt"/>
                <a:ea typeface="+mn-ea"/>
                <a:cs typeface="+mn-cs"/>
              </a:rPr>
              <a:t> of </a:t>
            </a:r>
            <a:r>
              <a:rPr lang="zh-CN" altLang="zh-CN" sz="1200" b="0" kern="1200" dirty="0">
                <a:solidFill>
                  <a:schemeClr val="tx1"/>
                </a:solidFill>
                <a:effectLst/>
                <a:latin typeface="+mn-lt"/>
                <a:ea typeface="+mn-ea"/>
                <a:cs typeface="+mn-cs"/>
              </a:rPr>
              <a:t>angiotensinogen</a:t>
            </a:r>
            <a:r>
              <a:rPr lang="en-US" altLang="zh-CN" sz="1200" b="0" kern="1200" baseline="0" dirty="0">
                <a:solidFill>
                  <a:schemeClr val="tx1"/>
                </a:solidFill>
                <a:effectLst/>
                <a:latin typeface="+mn-lt"/>
                <a:ea typeface="+mn-ea"/>
                <a:cs typeface="+mn-cs"/>
              </a:rPr>
              <a:t>, </a:t>
            </a:r>
            <a:r>
              <a:rPr lang="zh-CN" altLang="zh-CN" sz="1200" b="0" kern="1200" dirty="0">
                <a:solidFill>
                  <a:schemeClr val="tx1"/>
                </a:solidFill>
                <a:effectLst/>
                <a:latin typeface="+mn-lt"/>
                <a:ea typeface="+mn-ea"/>
                <a:cs typeface="+mn-cs"/>
              </a:rPr>
              <a:t>albumin</a:t>
            </a:r>
            <a:r>
              <a:rPr lang="en-US" altLang="zh-CN" sz="1200" b="0" kern="1200" dirty="0">
                <a:solidFill>
                  <a:schemeClr val="tx1"/>
                </a:solidFill>
                <a:effectLst/>
                <a:latin typeface="+mn-lt"/>
                <a:ea typeface="+mn-ea"/>
                <a:cs typeface="+mn-cs"/>
              </a:rPr>
              <a:t>,</a:t>
            </a:r>
            <a:r>
              <a:rPr lang="en-US" altLang="zh-CN" sz="1200" b="0" kern="1200" baseline="0" dirty="0">
                <a:solidFill>
                  <a:schemeClr val="tx1"/>
                </a:solidFill>
                <a:effectLst/>
                <a:latin typeface="+mn-lt"/>
                <a:ea typeface="+mn-ea"/>
                <a:cs typeface="+mn-cs"/>
              </a:rPr>
              <a:t> </a:t>
            </a:r>
            <a:r>
              <a:rPr lang="zh-CN" altLang="zh-CN" sz="1200" b="0" kern="1200" dirty="0">
                <a:solidFill>
                  <a:schemeClr val="tx1"/>
                </a:solidFill>
                <a:effectLst/>
                <a:latin typeface="+mn-lt"/>
                <a:ea typeface="+mn-ea"/>
                <a:cs typeface="+mn-cs"/>
              </a:rPr>
              <a:t>Bile</a:t>
            </a:r>
            <a:r>
              <a:rPr lang="en-US" altLang="zh-CN" sz="1200" b="0" kern="1200" dirty="0">
                <a:solidFill>
                  <a:schemeClr val="tx1"/>
                </a:solidFill>
                <a:effectLst/>
                <a:latin typeface="+mn-lt"/>
                <a:ea typeface="+mn-ea"/>
                <a:cs typeface="+mn-cs"/>
              </a:rPr>
              <a:t> and</a:t>
            </a:r>
            <a:r>
              <a:rPr lang="en-US" altLang="zh-CN" sz="1200" b="0" kern="1200" baseline="0" dirty="0">
                <a:solidFill>
                  <a:schemeClr val="tx1"/>
                </a:solidFill>
                <a:effectLst/>
                <a:latin typeface="+mn-lt"/>
                <a:ea typeface="+mn-ea"/>
                <a:cs typeface="+mn-cs"/>
              </a:rPr>
              <a:t> </a:t>
            </a:r>
            <a:r>
              <a:rPr lang="zh-CN" altLang="zh-CN" sz="1200" b="0" kern="1200" dirty="0">
                <a:solidFill>
                  <a:schemeClr val="tx1"/>
                </a:solidFill>
                <a:effectLst/>
                <a:latin typeface="+mn-lt"/>
                <a:ea typeface="+mn-ea"/>
                <a:cs typeface="+mn-cs"/>
              </a:rPr>
              <a:t>coagulants</a:t>
            </a:r>
            <a:endParaRPr lang="en-US" altLang="zh-CN"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effectLst/>
                <a:latin typeface="+mn-lt"/>
                <a:ea typeface="+mn-ea"/>
                <a:cs typeface="+mn-cs"/>
              </a:rPr>
              <a:t>S</a:t>
            </a:r>
            <a:r>
              <a:rPr lang="zh-CN" altLang="zh-CN" sz="1200" b="0" kern="1200" dirty="0">
                <a:solidFill>
                  <a:schemeClr val="tx1"/>
                </a:solidFill>
                <a:effectLst/>
                <a:latin typeface="+mn-lt"/>
                <a:ea typeface="+mn-ea"/>
                <a:cs typeface="+mn-cs"/>
              </a:rPr>
              <a:t>torage</a:t>
            </a:r>
            <a:r>
              <a:rPr lang="en-US" altLang="zh-CN" sz="1200" b="0" kern="1200" dirty="0">
                <a:solidFill>
                  <a:schemeClr val="tx1"/>
                </a:solidFill>
                <a:effectLst/>
                <a:latin typeface="+mn-lt"/>
                <a:ea typeface="+mn-ea"/>
                <a:cs typeface="+mn-cs"/>
              </a:rPr>
              <a:t> of</a:t>
            </a:r>
            <a:r>
              <a:rPr lang="zh-CN" altLang="en-US" sz="1200" b="0" kern="1200" baseline="0" dirty="0">
                <a:solidFill>
                  <a:schemeClr val="tx1"/>
                </a:solidFill>
                <a:effectLst/>
                <a:latin typeface="+mn-lt"/>
                <a:ea typeface="+mn-ea"/>
                <a:cs typeface="+mn-cs"/>
              </a:rPr>
              <a:t> </a:t>
            </a:r>
            <a:r>
              <a:rPr lang="zh-CN" altLang="zh-CN" sz="1200" b="0" kern="1200" dirty="0">
                <a:solidFill>
                  <a:schemeClr val="tx1"/>
                </a:solidFill>
                <a:effectLst/>
                <a:latin typeface="+mn-lt"/>
                <a:ea typeface="+mn-ea"/>
                <a:cs typeface="+mn-cs"/>
              </a:rPr>
              <a:t>Vitamin</a:t>
            </a:r>
            <a:r>
              <a:rPr lang="en-US" altLang="zh-CN" sz="1200" b="0" kern="1200" baseline="0" dirty="0">
                <a:solidFill>
                  <a:schemeClr val="tx1"/>
                </a:solidFill>
                <a:effectLst/>
                <a:latin typeface="+mn-lt"/>
                <a:ea typeface="+mn-ea"/>
                <a:cs typeface="+mn-cs"/>
              </a:rPr>
              <a:t> and </a:t>
            </a:r>
            <a:r>
              <a:rPr lang="zh-CN" altLang="zh-CN" sz="1200" b="0" kern="1200" dirty="0">
                <a:solidFill>
                  <a:schemeClr val="tx1"/>
                </a:solidFill>
                <a:effectLst/>
                <a:latin typeface="+mn-lt"/>
                <a:ea typeface="+mn-ea"/>
                <a:cs typeface="+mn-cs"/>
              </a:rPr>
              <a:t>mineral </a:t>
            </a:r>
            <a:endParaRPr lang="en-US" altLang="zh-CN"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effectLst/>
                <a:latin typeface="+mn-lt"/>
                <a:ea typeface="+mn-ea"/>
                <a:cs typeface="+mn-cs"/>
              </a:rPr>
              <a:t>D</a:t>
            </a:r>
            <a:r>
              <a:rPr lang="zh-CN" altLang="zh-CN" sz="1200" b="0" kern="1200" dirty="0">
                <a:solidFill>
                  <a:schemeClr val="tx1"/>
                </a:solidFill>
                <a:effectLst/>
                <a:latin typeface="+mn-lt"/>
                <a:ea typeface="+mn-ea"/>
                <a:cs typeface="+mn-cs"/>
              </a:rPr>
              <a:t>etoxification</a:t>
            </a:r>
            <a:r>
              <a:rPr lang="en-US" altLang="zh-CN" sz="1200" b="0" kern="1200" dirty="0">
                <a:solidFill>
                  <a:schemeClr val="tx1"/>
                </a:solidFill>
                <a:effectLst/>
                <a:latin typeface="+mn-lt"/>
                <a:ea typeface="+mn-ea"/>
                <a:cs typeface="+mn-cs"/>
              </a:rPr>
              <a:t> of </a:t>
            </a:r>
            <a:r>
              <a:rPr lang="zh-CN" altLang="zh-CN" sz="1200" b="0" kern="1200" dirty="0">
                <a:solidFill>
                  <a:schemeClr val="tx1"/>
                </a:solidFill>
                <a:effectLst/>
                <a:latin typeface="+mn-lt"/>
                <a:ea typeface="+mn-ea"/>
                <a:cs typeface="+mn-cs"/>
              </a:rPr>
              <a:t>Toxins</a:t>
            </a:r>
            <a:r>
              <a:rPr lang="en-US" altLang="zh-CN" sz="1200" b="0" kern="1200" baseline="0" dirty="0">
                <a:solidFill>
                  <a:schemeClr val="tx1"/>
                </a:solidFill>
                <a:effectLst/>
                <a:latin typeface="+mn-lt"/>
                <a:ea typeface="+mn-ea"/>
                <a:cs typeface="+mn-cs"/>
              </a:rPr>
              <a:t> and </a:t>
            </a:r>
            <a:r>
              <a:rPr lang="zh-CN" altLang="zh-CN" sz="1200" b="0" kern="1200" dirty="0">
                <a:solidFill>
                  <a:schemeClr val="tx1"/>
                </a:solidFill>
                <a:effectLst/>
                <a:latin typeface="+mn-lt"/>
                <a:ea typeface="+mn-ea"/>
                <a:cs typeface="+mn-cs"/>
              </a:rPr>
              <a:t>Drugs</a:t>
            </a:r>
          </a:p>
          <a:p>
            <a:endParaRPr lang="en-US" altLang="zh-CN" sz="1200" b="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DFC6F8E2-9647-4AF8-9B78-42F665386C2C}" type="slidenum">
              <a:rPr lang="zh-CN" altLang="en-US" smtClean="0"/>
              <a:t>2</a:t>
            </a:fld>
            <a:endParaRPr lang="zh-CN" altLang="en-US"/>
          </a:p>
        </p:txBody>
      </p:sp>
    </p:spTree>
    <p:extLst>
      <p:ext uri="{BB962C8B-B14F-4D97-AF65-F5344CB8AC3E}">
        <p14:creationId xmlns:p14="http://schemas.microsoft.com/office/powerpoint/2010/main" val="4181037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768350"/>
            <a:ext cx="6137275" cy="3836988"/>
          </a:xfrm>
        </p:spPr>
      </p:sp>
      <p:sp>
        <p:nvSpPr>
          <p:cNvPr id="3" name="备注占位符 2"/>
          <p:cNvSpPr>
            <a:spLocks noGrp="1"/>
          </p:cNvSpPr>
          <p:nvPr>
            <p:ph type="body" idx="1"/>
          </p:nvPr>
        </p:nvSpPr>
        <p:spPr>
          <a:xfrm>
            <a:off x="709930" y="4861441"/>
            <a:ext cx="5679440" cy="4605576"/>
          </a:xfrm>
          <a:prstGeom prst="rect">
            <a:avLst/>
          </a:prstGeom>
        </p:spPr>
        <p:txBody>
          <a:bodyPr lIns="99048" tIns="49524" rIns="99048" bIns="49524"/>
          <a:lstStyle/>
          <a:p>
            <a:pPr eaLnBrk="1" hangingPunct="1">
              <a:lnSpc>
                <a:spcPct val="150000"/>
              </a:lnSpc>
              <a:spcBef>
                <a:spcPct val="0"/>
              </a:spcBef>
              <a:buFontTx/>
              <a:buNone/>
            </a:pPr>
            <a:r>
              <a:rPr lang="en-US" altLang="zh-CN" sz="1300" dirty="0">
                <a:latin typeface="微软雅黑" pitchFamily="34" charset="-122"/>
              </a:rPr>
              <a:t>The 48-week survival rate of the ACLF patients with NBAL was higher than that of the ACLF patients without NBAL in the MELD≤20 and 20&lt;MELD≤30 subgroups (p&lt;0.05).</a:t>
            </a:r>
          </a:p>
          <a:p>
            <a:pPr eaLnBrk="1" hangingPunct="1">
              <a:lnSpc>
                <a:spcPct val="150000"/>
              </a:lnSpc>
              <a:spcBef>
                <a:spcPct val="0"/>
              </a:spcBef>
              <a:buFontTx/>
              <a:buNone/>
            </a:pPr>
            <a:endParaRPr lang="en-US" altLang="zh-CN" sz="1300" dirty="0">
              <a:latin typeface="微软雅黑" pitchFamily="34" charset="-122"/>
            </a:endParaRPr>
          </a:p>
          <a:p>
            <a:pPr eaLnBrk="1" hangingPunct="1">
              <a:lnSpc>
                <a:spcPct val="150000"/>
              </a:lnSpc>
              <a:spcBef>
                <a:spcPct val="0"/>
              </a:spcBef>
              <a:buFontTx/>
              <a:buNone/>
            </a:pPr>
            <a:r>
              <a:rPr lang="en-US" altLang="zh-CN" sz="1300" dirty="0">
                <a:latin typeface="微软雅黑" pitchFamily="34" charset="-122"/>
              </a:rPr>
              <a:t>Model</a:t>
            </a:r>
            <a:r>
              <a:rPr lang="en-US" altLang="zh-CN" sz="1300" baseline="0" dirty="0">
                <a:latin typeface="微软雅黑" pitchFamily="34" charset="-122"/>
              </a:rPr>
              <a:t> to evaluate liver disease</a:t>
            </a:r>
            <a:endParaRPr lang="en-US" altLang="zh-CN" sz="1300" dirty="0">
              <a:latin typeface="微软雅黑" pitchFamily="34" charset="-122"/>
            </a:endParaRPr>
          </a:p>
        </p:txBody>
      </p:sp>
      <p:sp>
        <p:nvSpPr>
          <p:cNvPr id="4" name="日期占位符 3"/>
          <p:cNvSpPr>
            <a:spLocks noGrp="1"/>
          </p:cNvSpPr>
          <p:nvPr>
            <p:ph type="dt" idx="10"/>
          </p:nvPr>
        </p:nvSpPr>
        <p:spPr/>
        <p:txBody>
          <a:bodyPr/>
          <a:lstStyle/>
          <a:p>
            <a:pPr>
              <a:defRPr/>
            </a:pPr>
            <a:fld id="{3ABF85EF-964F-4437-8F15-1DD8A467A3C8}" type="datetime1">
              <a:rPr lang="zh-CN" altLang="en-US" smtClean="0"/>
              <a:pPr>
                <a:defRPr/>
              </a:pPr>
              <a:t>2021/6/3</a:t>
            </a:fld>
            <a:endParaRPr lang="zh-CN" altLang="en-US"/>
          </a:p>
        </p:txBody>
      </p:sp>
      <p:sp>
        <p:nvSpPr>
          <p:cNvPr id="5" name="灯片编号占位符 4"/>
          <p:cNvSpPr>
            <a:spLocks noGrp="1"/>
          </p:cNvSpPr>
          <p:nvPr>
            <p:ph type="sldNum" sz="quarter" idx="11"/>
          </p:nvPr>
        </p:nvSpPr>
        <p:spPr/>
        <p:txBody>
          <a:bodyPr/>
          <a:lstStyle/>
          <a:p>
            <a:pPr>
              <a:defRPr/>
            </a:pPr>
            <a:fld id="{986CC0CD-CB4A-4829-8753-A2AF48B3F831}" type="slidenum">
              <a:rPr lang="zh-CN" altLang="en-US" smtClean="0"/>
              <a:pPr>
                <a:defRPr/>
              </a:pPr>
              <a:t>24</a:t>
            </a:fld>
            <a:endParaRPr lang="zh-CN" altLang="en-US"/>
          </a:p>
        </p:txBody>
      </p:sp>
    </p:spTree>
    <p:extLst>
      <p:ext uri="{BB962C8B-B14F-4D97-AF65-F5344CB8AC3E}">
        <p14:creationId xmlns:p14="http://schemas.microsoft.com/office/powerpoint/2010/main" val="541499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768350"/>
            <a:ext cx="6137275" cy="3836988"/>
          </a:xfrm>
        </p:spPr>
      </p:sp>
      <p:sp>
        <p:nvSpPr>
          <p:cNvPr id="3" name="备注占位符 2"/>
          <p:cNvSpPr>
            <a:spLocks noGrp="1"/>
          </p:cNvSpPr>
          <p:nvPr>
            <p:ph type="body" idx="1"/>
          </p:nvPr>
        </p:nvSpPr>
        <p:spPr>
          <a:xfrm>
            <a:off x="709930" y="4861441"/>
            <a:ext cx="5679440" cy="4605576"/>
          </a:xfrm>
          <a:prstGeom prst="rect">
            <a:avLst/>
          </a:prstGeom>
        </p:spPr>
        <p:txBody>
          <a:bodyPr lIns="99048" tIns="49524" rIns="99048" bIns="49524"/>
          <a:lstStyle/>
          <a:p>
            <a:r>
              <a:rPr lang="en-US" altLang="zh-CN" dirty="0"/>
              <a:t>And here is the conclusion.</a:t>
            </a:r>
            <a:endParaRPr lang="zh-CN" altLang="en-US" dirty="0"/>
          </a:p>
        </p:txBody>
      </p:sp>
      <p:sp>
        <p:nvSpPr>
          <p:cNvPr id="4" name="日期占位符 3"/>
          <p:cNvSpPr>
            <a:spLocks noGrp="1"/>
          </p:cNvSpPr>
          <p:nvPr>
            <p:ph type="dt" idx="10"/>
          </p:nvPr>
        </p:nvSpPr>
        <p:spPr/>
        <p:txBody>
          <a:bodyPr/>
          <a:lstStyle/>
          <a:p>
            <a:pPr>
              <a:defRPr/>
            </a:pPr>
            <a:fld id="{3ABF85EF-964F-4437-8F15-1DD8A467A3C8}" type="datetime1">
              <a:rPr lang="zh-CN" altLang="en-US" smtClean="0"/>
              <a:pPr>
                <a:defRPr/>
              </a:pPr>
              <a:t>2021/6/3</a:t>
            </a:fld>
            <a:endParaRPr lang="zh-CN" altLang="en-US"/>
          </a:p>
        </p:txBody>
      </p:sp>
      <p:sp>
        <p:nvSpPr>
          <p:cNvPr id="5" name="灯片编号占位符 4"/>
          <p:cNvSpPr>
            <a:spLocks noGrp="1"/>
          </p:cNvSpPr>
          <p:nvPr>
            <p:ph type="sldNum" sz="quarter" idx="11"/>
          </p:nvPr>
        </p:nvSpPr>
        <p:spPr/>
        <p:txBody>
          <a:bodyPr/>
          <a:lstStyle/>
          <a:p>
            <a:pPr>
              <a:defRPr/>
            </a:pPr>
            <a:fld id="{986CC0CD-CB4A-4829-8753-A2AF48B3F831}" type="slidenum">
              <a:rPr lang="zh-CN" altLang="en-US" smtClean="0"/>
              <a:pPr>
                <a:defRPr/>
              </a:pPr>
              <a:t>25</a:t>
            </a:fld>
            <a:endParaRPr lang="zh-CN" altLang="en-US"/>
          </a:p>
        </p:txBody>
      </p:sp>
    </p:spTree>
    <p:extLst>
      <p:ext uri="{BB962C8B-B14F-4D97-AF65-F5344CB8AC3E}">
        <p14:creationId xmlns:p14="http://schemas.microsoft.com/office/powerpoint/2010/main" val="1543352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2F5C0F9-6AB6-48A9-AC2B-2C92BEB5120C}" type="slidenum">
              <a:rPr lang="zh-CN" altLang="en-US" smtClean="0"/>
              <a:t>27</a:t>
            </a:fld>
            <a:endParaRPr lang="zh-CN" altLang="en-US"/>
          </a:p>
        </p:txBody>
      </p:sp>
    </p:spTree>
    <p:extLst>
      <p:ext uri="{BB962C8B-B14F-4D97-AF65-F5344CB8AC3E}">
        <p14:creationId xmlns:p14="http://schemas.microsoft.com/office/powerpoint/2010/main" val="3202262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768350"/>
            <a:ext cx="6137275" cy="3836988"/>
          </a:xfrm>
        </p:spPr>
      </p:sp>
      <p:sp>
        <p:nvSpPr>
          <p:cNvPr id="3" name="备注占位符 2"/>
          <p:cNvSpPr>
            <a:spLocks noGrp="1"/>
          </p:cNvSpPr>
          <p:nvPr>
            <p:ph type="body" idx="1"/>
          </p:nvPr>
        </p:nvSpPr>
        <p:spPr>
          <a:xfrm>
            <a:off x="709930" y="4861441"/>
            <a:ext cx="5679440" cy="4605576"/>
          </a:xfrm>
          <a:prstGeom prst="rect">
            <a:avLst/>
          </a:prstGeom>
        </p:spPr>
        <p:txBody>
          <a:bodyPr lIns="99048" tIns="49524" rIns="99048" bIns="49524"/>
          <a:lstStyle/>
          <a:p>
            <a:r>
              <a:rPr lang="en-US" altLang="zh-CN" dirty="0"/>
              <a:t>And here is the conclusion.</a:t>
            </a:r>
            <a:endParaRPr lang="zh-CN" altLang="en-US" dirty="0"/>
          </a:p>
        </p:txBody>
      </p:sp>
      <p:sp>
        <p:nvSpPr>
          <p:cNvPr id="4" name="日期占位符 3"/>
          <p:cNvSpPr>
            <a:spLocks noGrp="1"/>
          </p:cNvSpPr>
          <p:nvPr>
            <p:ph type="dt" idx="10"/>
          </p:nvPr>
        </p:nvSpPr>
        <p:spPr/>
        <p:txBody>
          <a:bodyPr/>
          <a:lstStyle/>
          <a:p>
            <a:pPr>
              <a:defRPr/>
            </a:pPr>
            <a:fld id="{3ABF85EF-964F-4437-8F15-1DD8A467A3C8}" type="datetime1">
              <a:rPr lang="zh-CN" altLang="en-US" smtClean="0"/>
              <a:pPr>
                <a:defRPr/>
              </a:pPr>
              <a:t>2021/6/3</a:t>
            </a:fld>
            <a:endParaRPr lang="zh-CN" altLang="en-US"/>
          </a:p>
        </p:txBody>
      </p:sp>
      <p:sp>
        <p:nvSpPr>
          <p:cNvPr id="5" name="灯片编号占位符 4"/>
          <p:cNvSpPr>
            <a:spLocks noGrp="1"/>
          </p:cNvSpPr>
          <p:nvPr>
            <p:ph type="sldNum" sz="quarter" idx="11"/>
          </p:nvPr>
        </p:nvSpPr>
        <p:spPr/>
        <p:txBody>
          <a:bodyPr/>
          <a:lstStyle/>
          <a:p>
            <a:pPr>
              <a:defRPr/>
            </a:pPr>
            <a:fld id="{986CC0CD-CB4A-4829-8753-A2AF48B3F831}" type="slidenum">
              <a:rPr lang="zh-CN" altLang="en-US" smtClean="0"/>
              <a:pPr>
                <a:defRPr/>
              </a:pPr>
              <a:t>29</a:t>
            </a:fld>
            <a:endParaRPr lang="zh-CN" altLang="en-US"/>
          </a:p>
        </p:txBody>
      </p:sp>
    </p:spTree>
    <p:extLst>
      <p:ext uri="{BB962C8B-B14F-4D97-AF65-F5344CB8AC3E}">
        <p14:creationId xmlns:p14="http://schemas.microsoft.com/office/powerpoint/2010/main" val="1543352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Deciliter</a:t>
            </a:r>
          </a:p>
          <a:p>
            <a:r>
              <a:rPr lang="zh-CN" altLang="en-US" dirty="0"/>
              <a:t>血清总胆红素的正常参考值：</a:t>
            </a:r>
            <a:r>
              <a:rPr lang="en-US" altLang="zh-CN" dirty="0"/>
              <a:t>5.13</a:t>
            </a:r>
            <a:r>
              <a:rPr lang="zh-CN" altLang="en-US" dirty="0"/>
              <a:t>～</a:t>
            </a:r>
            <a:r>
              <a:rPr lang="en-US" altLang="zh-CN" dirty="0"/>
              <a:t>22.24μmol/L</a:t>
            </a:r>
            <a:r>
              <a:rPr lang="zh-CN" altLang="en-US" dirty="0"/>
              <a:t>（</a:t>
            </a:r>
            <a:r>
              <a:rPr lang="en-US" altLang="zh-CN" dirty="0"/>
              <a:t>0.3</a:t>
            </a:r>
            <a:r>
              <a:rPr lang="zh-CN" altLang="en-US" dirty="0"/>
              <a:t>～</a:t>
            </a:r>
            <a:r>
              <a:rPr lang="en-US" altLang="zh-CN" dirty="0"/>
              <a:t>1.3mg/dl</a:t>
            </a:r>
            <a:r>
              <a:rPr lang="zh-CN" altLang="en-US" dirty="0"/>
              <a:t>）</a:t>
            </a:r>
            <a:endParaRPr lang="en-US" altLang="zh-CN" dirty="0"/>
          </a:p>
          <a:p>
            <a:r>
              <a:rPr lang="en-US" altLang="zh-CN" dirty="0"/>
              <a:t>PT   prothrombin time</a:t>
            </a:r>
          </a:p>
          <a:p>
            <a:r>
              <a:rPr lang="en-US" altLang="zh-CN" dirty="0"/>
              <a:t>PTA  Prothrombin activity</a:t>
            </a:r>
            <a:endParaRPr lang="zh-CN" altLang="en-US" dirty="0"/>
          </a:p>
        </p:txBody>
      </p:sp>
      <p:sp>
        <p:nvSpPr>
          <p:cNvPr id="4" name="灯片编号占位符 3"/>
          <p:cNvSpPr>
            <a:spLocks noGrp="1"/>
          </p:cNvSpPr>
          <p:nvPr>
            <p:ph type="sldNum" sz="quarter" idx="10"/>
          </p:nvPr>
        </p:nvSpPr>
        <p:spPr/>
        <p:txBody>
          <a:bodyPr/>
          <a:lstStyle/>
          <a:p>
            <a:fld id="{DFC6F8E2-9647-4AF8-9B78-42F665386C2C}" type="slidenum">
              <a:rPr lang="zh-CN" altLang="en-US" smtClean="0"/>
              <a:t>30</a:t>
            </a:fld>
            <a:endParaRPr lang="zh-CN" altLang="en-US"/>
          </a:p>
        </p:txBody>
      </p:sp>
    </p:spTree>
    <p:extLst>
      <p:ext uri="{BB962C8B-B14F-4D97-AF65-F5344CB8AC3E}">
        <p14:creationId xmlns:p14="http://schemas.microsoft.com/office/powerpoint/2010/main" val="4190830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EACCC1-452F-4334-831D-CFA2252E8B84}"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4937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Liver failure lead to function </a:t>
            </a:r>
            <a:r>
              <a:rPr lang="en-US" altLang="zh-CN" sz="1200" b="0" i="0" kern="1200" dirty="0">
                <a:solidFill>
                  <a:schemeClr val="tx1"/>
                </a:solidFill>
                <a:effectLst/>
                <a:latin typeface="+mn-lt"/>
                <a:ea typeface="+mn-ea"/>
                <a:cs typeface="+mn-cs"/>
              </a:rPr>
              <a:t>decline </a:t>
            </a:r>
            <a:r>
              <a:rPr lang="en-US" altLang="zh-CN" dirty="0"/>
              <a:t>of liver synthesis, </a:t>
            </a:r>
            <a:r>
              <a:rPr lang="en-US" altLang="zh-CN" dirty="0" err="1"/>
              <a:t>metabolization</a:t>
            </a:r>
            <a:r>
              <a:rPr lang="en-US" altLang="zh-CN" dirty="0"/>
              <a:t>, and detoxification. </a:t>
            </a:r>
          </a:p>
          <a:p>
            <a:r>
              <a:rPr lang="en-US" altLang="zh-CN" dirty="0"/>
              <a:t>These function </a:t>
            </a:r>
            <a:r>
              <a:rPr lang="en-US" altLang="zh-CN" sz="1200" b="0" i="0" kern="1200" dirty="0">
                <a:solidFill>
                  <a:schemeClr val="tx1"/>
                </a:solidFill>
                <a:effectLst/>
                <a:latin typeface="+mn-lt"/>
                <a:ea typeface="+mn-ea"/>
                <a:cs typeface="+mn-cs"/>
              </a:rPr>
              <a:t>decline accompany with accumulation of toxins, result in complications such as cerebral dysfunction, circulatory dysfunction, renal dysfunction, immune dysfunction…</a:t>
            </a:r>
          </a:p>
          <a:p>
            <a:r>
              <a:rPr lang="en-US" altLang="zh-CN" sz="1200" kern="1200" dirty="0">
                <a:solidFill>
                  <a:schemeClr val="tx1"/>
                </a:solidFill>
                <a:latin typeface="+mn-lt"/>
                <a:ea typeface="+mn-ea"/>
                <a:cs typeface="+mn-cs"/>
              </a:rPr>
              <a:t>The complications react on liver function, </a:t>
            </a:r>
            <a:r>
              <a:rPr lang="en-US" altLang="zh-CN" sz="1200" b="0" i="0" kern="1200" dirty="0">
                <a:solidFill>
                  <a:schemeClr val="tx1"/>
                </a:solidFill>
                <a:effectLst/>
                <a:latin typeface="+mn-lt"/>
                <a:ea typeface="+mn-ea"/>
                <a:cs typeface="+mn-cs"/>
              </a:rPr>
              <a:t>aggravate liver dysfunction, and destroy regenerative environment of liver cells.</a:t>
            </a:r>
          </a:p>
          <a:p>
            <a:r>
              <a:rPr lang="en-US" altLang="zh-CN" sz="1200" b="0" i="0" kern="1200" baseline="0" dirty="0">
                <a:solidFill>
                  <a:schemeClr val="tx1"/>
                </a:solidFill>
                <a:effectLst/>
                <a:latin typeface="+mn-lt"/>
                <a:ea typeface="+mn-ea"/>
                <a:cs typeface="+mn-cs"/>
              </a:rPr>
              <a:t>Therefore it is a vicious circle. Early and efficient treatment is always necessary for liver failure patients.</a:t>
            </a:r>
            <a:endParaRPr lang="zh-CN" altLang="en-US" sz="1200" kern="1200" dirty="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DFC6F8E2-9647-4AF8-9B78-42F665386C2C}"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57006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a:t>
            </a:r>
            <a:r>
              <a:rPr lang="en-US" altLang="zh-CN" baseline="0" dirty="0"/>
              <a:t> are the main toxins and complications. </a:t>
            </a:r>
            <a:endParaRPr lang="zh-CN" altLang="en-US" dirty="0"/>
          </a:p>
        </p:txBody>
      </p:sp>
      <p:sp>
        <p:nvSpPr>
          <p:cNvPr id="4" name="灯片编号占位符 3"/>
          <p:cNvSpPr>
            <a:spLocks noGrp="1"/>
          </p:cNvSpPr>
          <p:nvPr>
            <p:ph type="sldNum" sz="quarter" idx="10"/>
          </p:nvPr>
        </p:nvSpPr>
        <p:spPr/>
        <p:txBody>
          <a:bodyPr/>
          <a:lstStyle/>
          <a:p>
            <a:fld id="{DFC6F8E2-9647-4AF8-9B78-42F665386C2C}" type="slidenum">
              <a:rPr lang="zh-CN" altLang="en-US" smtClean="0"/>
              <a:t>4</a:t>
            </a:fld>
            <a:endParaRPr lang="zh-CN" altLang="en-US"/>
          </a:p>
        </p:txBody>
      </p:sp>
    </p:spTree>
    <p:extLst>
      <p:ext uri="{BB962C8B-B14F-4D97-AF65-F5344CB8AC3E}">
        <p14:creationId xmlns:p14="http://schemas.microsoft.com/office/powerpoint/2010/main" val="485082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From the epidemiology of acute liver failure published in 2020, it mentioned that the mortality of ACL is around 47%, however the liver transplantation was performed in only 3.8% of cases.</a:t>
            </a:r>
            <a:endParaRPr lang="zh-CN" altLang="en-US" dirty="0"/>
          </a:p>
        </p:txBody>
      </p:sp>
      <p:sp>
        <p:nvSpPr>
          <p:cNvPr id="4" name="灯片编号占位符 3"/>
          <p:cNvSpPr>
            <a:spLocks noGrp="1"/>
          </p:cNvSpPr>
          <p:nvPr>
            <p:ph type="sldNum" sz="quarter" idx="5"/>
          </p:nvPr>
        </p:nvSpPr>
        <p:spPr/>
        <p:txBody>
          <a:bodyPr/>
          <a:lstStyle/>
          <a:p>
            <a:fld id="{B2F5C0F9-6AB6-48A9-AC2B-2C92BEB5120C}" type="slidenum">
              <a:rPr lang="zh-CN" altLang="en-US" smtClean="0"/>
              <a:t>5</a:t>
            </a:fld>
            <a:endParaRPr lang="zh-CN" altLang="en-US"/>
          </a:p>
        </p:txBody>
      </p:sp>
    </p:spTree>
    <p:extLst>
      <p:ext uri="{BB962C8B-B14F-4D97-AF65-F5344CB8AC3E}">
        <p14:creationId xmlns:p14="http://schemas.microsoft.com/office/powerpoint/2010/main" val="3515010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On the other hand, for the guideline of Asian pacific association for the study of the liver, it mentioned </a:t>
            </a:r>
            <a:r>
              <a:rPr lang="en-US" altLang="zh-CN" sz="1200" b="1" dirty="0">
                <a:solidFill>
                  <a:srgbClr val="0070C0"/>
                </a:solidFill>
              </a:rPr>
              <a:t>The costs of treating ACLF and the mortality rates are far greater than those associated with more common causes for hospitalization.</a:t>
            </a:r>
            <a:endParaRPr lang="zh-CN" altLang="en-US" sz="1200" b="1" dirty="0">
              <a:solidFill>
                <a:srgbClr val="0070C0"/>
              </a:solidFill>
            </a:endParaRPr>
          </a:p>
          <a:p>
            <a:endParaRPr lang="zh-CN" altLang="en-US" dirty="0"/>
          </a:p>
        </p:txBody>
      </p:sp>
      <p:sp>
        <p:nvSpPr>
          <p:cNvPr id="4" name="灯片编号占位符 3"/>
          <p:cNvSpPr>
            <a:spLocks noGrp="1"/>
          </p:cNvSpPr>
          <p:nvPr>
            <p:ph type="sldNum" sz="quarter" idx="5"/>
          </p:nvPr>
        </p:nvSpPr>
        <p:spPr/>
        <p:txBody>
          <a:bodyPr/>
          <a:lstStyle/>
          <a:p>
            <a:fld id="{B2F5C0F9-6AB6-48A9-AC2B-2C92BEB5120C}" type="slidenum">
              <a:rPr lang="zh-CN" altLang="en-US" smtClean="0"/>
              <a:t>6</a:t>
            </a:fld>
            <a:endParaRPr lang="zh-CN" altLang="en-US"/>
          </a:p>
        </p:txBody>
      </p:sp>
    </p:spTree>
    <p:extLst>
      <p:ext uri="{BB962C8B-B14F-4D97-AF65-F5344CB8AC3E}">
        <p14:creationId xmlns:p14="http://schemas.microsoft.com/office/powerpoint/2010/main" val="3210340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Pharmacological Therapy:</a:t>
            </a:r>
            <a:r>
              <a:rPr lang="en-US" altLang="zh-CN" dirty="0"/>
              <a:t> with disease-specific medical therapy, the mortality rate of liver failure is 60-80%</a:t>
            </a:r>
          </a:p>
          <a:p>
            <a:r>
              <a:rPr lang="en-US" altLang="zh-CN" b="1" dirty="0"/>
              <a:t>Liver</a:t>
            </a:r>
            <a:r>
              <a:rPr lang="zh-CN" altLang="en-US" b="1" dirty="0"/>
              <a:t> </a:t>
            </a:r>
            <a:r>
              <a:rPr lang="en-US" altLang="zh-CN" b="1" dirty="0"/>
              <a:t>Transplantation: </a:t>
            </a:r>
            <a:r>
              <a:rPr lang="en-US" altLang="zh-CN" dirty="0"/>
              <a:t>definitive Rx for select group of liver failure patients . </a:t>
            </a:r>
            <a:r>
              <a:rPr lang="en-US" altLang="zh-CN" i="1" dirty="0"/>
              <a:t>Donor shortage and high cost.</a:t>
            </a:r>
          </a:p>
          <a:p>
            <a:r>
              <a:rPr lang="en-US" altLang="zh-CN" b="1" dirty="0"/>
              <a:t>Stem Cell Therapy: </a:t>
            </a:r>
            <a:r>
              <a:rPr lang="en-US" altLang="zh-CN" dirty="0"/>
              <a:t>in research status, immature for clinical practice</a:t>
            </a:r>
          </a:p>
          <a:p>
            <a:r>
              <a:rPr lang="en-US" altLang="zh-CN" b="1" dirty="0"/>
              <a:t>Artificial Liver Support System (ALSS):</a:t>
            </a:r>
            <a:r>
              <a:rPr lang="en-US" altLang="zh-CN" dirty="0"/>
              <a:t> bridging therapy till  regeneration of liver function OR liver transplant</a:t>
            </a:r>
          </a:p>
        </p:txBody>
      </p:sp>
      <p:sp>
        <p:nvSpPr>
          <p:cNvPr id="4" name="灯片编号占位符 3"/>
          <p:cNvSpPr>
            <a:spLocks noGrp="1"/>
          </p:cNvSpPr>
          <p:nvPr>
            <p:ph type="sldNum" sz="quarter" idx="10"/>
          </p:nvPr>
        </p:nvSpPr>
        <p:spPr/>
        <p:txBody>
          <a:bodyPr/>
          <a:lstStyle/>
          <a:p>
            <a:fld id="{DFC6F8E2-9647-4AF8-9B78-42F665386C2C}" type="slidenum">
              <a:rPr lang="zh-CN" altLang="en-US" smtClean="0"/>
              <a:t>7</a:t>
            </a:fld>
            <a:endParaRPr lang="zh-CN" altLang="en-US"/>
          </a:p>
        </p:txBody>
      </p:sp>
    </p:spTree>
    <p:extLst>
      <p:ext uri="{BB962C8B-B14F-4D97-AF65-F5344CB8AC3E}">
        <p14:creationId xmlns:p14="http://schemas.microsoft.com/office/powerpoint/2010/main" val="2863398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Apart</a:t>
            </a:r>
            <a:r>
              <a:rPr lang="en-US" altLang="zh-CN" baseline="0" dirty="0"/>
              <a:t> from those, </a:t>
            </a:r>
            <a:r>
              <a:rPr lang="en-US" altLang="zh-CN" dirty="0"/>
              <a:t>ALSS is </a:t>
            </a:r>
            <a:r>
              <a:rPr lang="en-US" altLang="zh-CN" sz="1200" dirty="0"/>
              <a:t>an extracorporeal support system which can temporarily replace partial liver function.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latin typeface="+mn-lt"/>
                <a:ea typeface="+mn-ea"/>
                <a:cs typeface="+mn-cs"/>
              </a:rPr>
              <a:t>Non-biomedical</a:t>
            </a:r>
            <a:r>
              <a:rPr lang="en-US" altLang="zh-CN" sz="1200" kern="1200" baseline="0" dirty="0">
                <a:solidFill>
                  <a:schemeClr val="tx1"/>
                </a:solidFill>
                <a:latin typeface="+mn-lt"/>
                <a:ea typeface="+mn-ea"/>
                <a:cs typeface="+mn-cs"/>
              </a:rPr>
              <a:t> artificial liver support system is commonly used in clinic for liver failure patients.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a:solidFill>
                  <a:schemeClr val="tx1"/>
                </a:solidFill>
                <a:latin typeface="+mn-lt"/>
                <a:ea typeface="+mn-ea"/>
                <a:cs typeface="+mn-cs"/>
              </a:rPr>
              <a:t>Today we will focus on plasma adsorption therapy, DPMAS.</a:t>
            </a:r>
            <a:endParaRPr lang="zh-CN" altLang="en-US" sz="1200" kern="1200" dirty="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DFC6F8E2-9647-4AF8-9B78-42F665386C2C}" type="slidenum">
              <a:rPr lang="zh-CN" altLang="en-US" smtClean="0"/>
              <a:t>8</a:t>
            </a:fld>
            <a:endParaRPr lang="zh-CN" altLang="en-US"/>
          </a:p>
        </p:txBody>
      </p:sp>
    </p:spTree>
    <p:extLst>
      <p:ext uri="{BB962C8B-B14F-4D97-AF65-F5344CB8AC3E}">
        <p14:creationId xmlns:p14="http://schemas.microsoft.com/office/powerpoint/2010/main" val="756615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DPMAS</a:t>
            </a:r>
            <a:r>
              <a:rPr lang="en-US" altLang="zh-CN" baseline="0" dirty="0"/>
              <a:t> is the short of Double Plasma Molecular Adsorption System. It was listed in the National Guidelines for Non-</a:t>
            </a:r>
            <a:r>
              <a:rPr lang="en-US" altLang="zh-CN" baseline="0" dirty="0" err="1"/>
              <a:t>bioartificial</a:t>
            </a:r>
            <a:r>
              <a:rPr lang="en-US" altLang="zh-CN" baseline="0" dirty="0"/>
              <a:t> Liver Support System in Treatment of Liver Failure in 2016. As written, DPMAS can not only adsorb bilirubin, but also remove inflammatory mediators, besides, there is no loss of plasma. So what is DPMAS?</a:t>
            </a:r>
            <a:endParaRPr lang="zh-CN" altLang="en-US" dirty="0"/>
          </a:p>
        </p:txBody>
      </p:sp>
      <p:sp>
        <p:nvSpPr>
          <p:cNvPr id="4" name="灯片编号占位符 3"/>
          <p:cNvSpPr>
            <a:spLocks noGrp="1"/>
          </p:cNvSpPr>
          <p:nvPr>
            <p:ph type="sldNum" sz="quarter" idx="10"/>
          </p:nvPr>
        </p:nvSpPr>
        <p:spPr/>
        <p:txBody>
          <a:bodyPr/>
          <a:lstStyle/>
          <a:p>
            <a:fld id="{DFC6F8E2-9647-4AF8-9B78-42F665386C2C}" type="slidenum">
              <a:rPr lang="zh-CN" altLang="en-US" smtClean="0"/>
              <a:t>9</a:t>
            </a:fld>
            <a:endParaRPr lang="zh-CN" altLang="en-US"/>
          </a:p>
        </p:txBody>
      </p:sp>
    </p:spTree>
    <p:extLst>
      <p:ext uri="{BB962C8B-B14F-4D97-AF65-F5344CB8AC3E}">
        <p14:creationId xmlns:p14="http://schemas.microsoft.com/office/powerpoint/2010/main" val="1853568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标题 1"/>
          <p:cNvSpPr>
            <a:spLocks noGrp="1"/>
          </p:cNvSpPr>
          <p:nvPr>
            <p:ph type="title"/>
          </p:nvPr>
        </p:nvSpPr>
        <p:spPr>
          <a:xfrm>
            <a:off x="791580" y="445232"/>
            <a:ext cx="7632848" cy="504056"/>
          </a:xfrm>
          <a:prstGeom prst="rect">
            <a:avLst/>
          </a:prstGeom>
        </p:spPr>
        <p:txBody>
          <a:bodyPr anchor="t"/>
          <a:lstStyle>
            <a:lvl1pPr algn="l">
              <a:defRPr sz="2800" b="1" cap="all">
                <a:solidFill>
                  <a:srgbClr val="0070C0"/>
                </a:solidFill>
              </a:defRPr>
            </a:lvl1pPr>
          </a:lstStyle>
          <a:p>
            <a:r>
              <a:rPr lang="zh-CN" altLang="en-US" dirty="0"/>
              <a:t>单击此处编辑母版标题样式</a:t>
            </a:r>
          </a:p>
        </p:txBody>
      </p:sp>
      <p:sp>
        <p:nvSpPr>
          <p:cNvPr id="8" name="文本占位符 3"/>
          <p:cNvSpPr>
            <a:spLocks noGrp="1"/>
          </p:cNvSpPr>
          <p:nvPr>
            <p:ph type="body" sz="half" idx="2"/>
          </p:nvPr>
        </p:nvSpPr>
        <p:spPr>
          <a:xfrm>
            <a:off x="791580" y="1237320"/>
            <a:ext cx="7632848" cy="36004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Tree>
    <p:extLst>
      <p:ext uri="{BB962C8B-B14F-4D97-AF65-F5344CB8AC3E}">
        <p14:creationId xmlns:p14="http://schemas.microsoft.com/office/powerpoint/2010/main" val="1124711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553200" y="5296960"/>
            <a:ext cx="2133600" cy="304271"/>
          </a:xfrm>
          <a:prstGeom prst="rect">
            <a:avLst/>
          </a:prstGeom>
        </p:spPr>
        <p:txBody>
          <a:bodyPr lIns="81043" tIns="40522" rIns="81043" bIns="40522"/>
          <a:lstStyle/>
          <a:p>
            <a:fld id="{ABEACF6F-07E5-4A54-8E0A-16BBC774F42E}" type="slidenum">
              <a:rPr lang="zh-CN" altLang="en-US" smtClean="0"/>
              <a:pPr/>
              <a:t>‹#›</a:t>
            </a:fld>
            <a:endParaRPr lang="zh-CN" altLang="en-US"/>
          </a:p>
        </p:txBody>
      </p:sp>
      <p:sp>
        <p:nvSpPr>
          <p:cNvPr id="7" name="标题 1"/>
          <p:cNvSpPr>
            <a:spLocks noGrp="1"/>
          </p:cNvSpPr>
          <p:nvPr>
            <p:ph type="title"/>
          </p:nvPr>
        </p:nvSpPr>
        <p:spPr>
          <a:xfrm>
            <a:off x="791579" y="445232"/>
            <a:ext cx="7632848" cy="504056"/>
          </a:xfrm>
          <a:prstGeom prst="rect">
            <a:avLst/>
          </a:prstGeom>
        </p:spPr>
        <p:txBody>
          <a:bodyPr lIns="81043" tIns="40522" rIns="81043" bIns="40522" anchor="t"/>
          <a:lstStyle>
            <a:lvl1pPr algn="l">
              <a:defRPr sz="2500" b="1" cap="none">
                <a:solidFill>
                  <a:srgbClr val="0070C0"/>
                </a:solidFill>
              </a:defRPr>
            </a:lvl1pPr>
          </a:lstStyle>
          <a:p>
            <a:r>
              <a:rPr lang="zh-CN" altLang="en-US" dirty="0"/>
              <a:t>单击此处编辑母版标题样式</a:t>
            </a:r>
          </a:p>
        </p:txBody>
      </p:sp>
      <p:sp>
        <p:nvSpPr>
          <p:cNvPr id="8" name="文本占位符 3"/>
          <p:cNvSpPr>
            <a:spLocks noGrp="1"/>
          </p:cNvSpPr>
          <p:nvPr>
            <p:ph type="body" sz="half" idx="2"/>
          </p:nvPr>
        </p:nvSpPr>
        <p:spPr>
          <a:xfrm>
            <a:off x="791579" y="1237320"/>
            <a:ext cx="7632848" cy="3600400"/>
          </a:xfrm>
          <a:prstGeom prst="rect">
            <a:avLst/>
          </a:prstGeom>
        </p:spPr>
        <p:txBody>
          <a:bodyPr lIns="81043" tIns="40522" rIns="81043" bIns="40522"/>
          <a:lstStyle>
            <a:lvl1pPr marL="0" indent="0">
              <a:buNone/>
              <a:defRPr sz="10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zh-CN" altLang="en-US" dirty="0"/>
              <a:t>单击此处编辑母版文本样式</a:t>
            </a:r>
          </a:p>
        </p:txBody>
      </p:sp>
    </p:spTree>
    <p:extLst>
      <p:ext uri="{BB962C8B-B14F-4D97-AF65-F5344CB8AC3E}">
        <p14:creationId xmlns:p14="http://schemas.microsoft.com/office/powerpoint/2010/main" val="2050780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xfrm>
            <a:off x="457200" y="5297488"/>
            <a:ext cx="2133600" cy="304800"/>
          </a:xfrm>
          <a:prstGeom prst="rect">
            <a:avLst/>
          </a:prstGeom>
        </p:spPr>
        <p:txBody>
          <a:bodyPr/>
          <a:lstStyle>
            <a:lvl1pPr eaLnBrk="1" hangingPunct="1">
              <a:buFontTx/>
              <a:buNone/>
              <a:defRPr>
                <a:latin typeface="Arial" panose="020B0604020202020204" pitchFamily="34" charset="0"/>
                <a:ea typeface="宋体" panose="02010600030101010101" pitchFamily="2" charset="-122"/>
              </a:defRPr>
            </a:lvl1pPr>
          </a:lstStyle>
          <a:p>
            <a:pPr defTabSz="914400" fontAlgn="base">
              <a:spcBef>
                <a:spcPct val="0"/>
              </a:spcBef>
              <a:spcAft>
                <a:spcPct val="0"/>
              </a:spcAft>
              <a:defRPr/>
            </a:pPr>
            <a:fld id="{7CF967CB-4275-4381-A8AC-A70178628219}" type="datetime1">
              <a:rPr lang="zh-CN" altLang="en-US" sz="1800">
                <a:solidFill>
                  <a:srgbClr val="000000"/>
                </a:solidFill>
              </a:rPr>
              <a:pPr defTabSz="914400" fontAlgn="base">
                <a:spcBef>
                  <a:spcPct val="0"/>
                </a:spcBef>
                <a:spcAft>
                  <a:spcPct val="0"/>
                </a:spcAft>
                <a:defRPr/>
              </a:pPr>
              <a:t>2021/6/3</a:t>
            </a:fld>
            <a:endParaRPr lang="zh-CN" altLang="en-US" sz="1800">
              <a:solidFill>
                <a:srgbClr val="000000"/>
              </a:solidFill>
            </a:endParaRPr>
          </a:p>
        </p:txBody>
      </p:sp>
      <p:sp>
        <p:nvSpPr>
          <p:cNvPr id="3" name="页脚占位符 4"/>
          <p:cNvSpPr>
            <a:spLocks noGrp="1" noChangeArrowheads="1"/>
          </p:cNvSpPr>
          <p:nvPr>
            <p:ph type="ftr" sz="quarter" idx="11"/>
          </p:nvPr>
        </p:nvSpPr>
        <p:spPr>
          <a:xfrm>
            <a:off x="3124200" y="5297488"/>
            <a:ext cx="2895600" cy="304800"/>
          </a:xfrm>
          <a:prstGeom prst="rect">
            <a:avLst/>
          </a:prstGeom>
        </p:spPr>
        <p:txBody>
          <a:bodyPr/>
          <a:lstStyle>
            <a:lvl1pPr eaLnBrk="1" hangingPunct="1">
              <a:buFontTx/>
              <a:buNone/>
              <a:defRPr>
                <a:latin typeface="Arial" panose="020B0604020202020204" pitchFamily="34" charset="0"/>
                <a:ea typeface="宋体" panose="02010600030101010101" pitchFamily="2" charset="-122"/>
              </a:defRPr>
            </a:lvl1pPr>
          </a:lstStyle>
          <a:p>
            <a:pPr defTabSz="914400" fontAlgn="base">
              <a:spcBef>
                <a:spcPct val="0"/>
              </a:spcBef>
              <a:spcAft>
                <a:spcPct val="0"/>
              </a:spcAft>
              <a:defRPr/>
            </a:pPr>
            <a:endParaRPr lang="zh-CN" altLang="zh-CN" sz="1800">
              <a:solidFill>
                <a:srgbClr val="000000"/>
              </a:solidFill>
            </a:endParaRPr>
          </a:p>
        </p:txBody>
      </p:sp>
      <p:sp>
        <p:nvSpPr>
          <p:cNvPr id="4" name="灯片编号占位符 5"/>
          <p:cNvSpPr>
            <a:spLocks noGrp="1" noChangeArrowheads="1"/>
          </p:cNvSpPr>
          <p:nvPr>
            <p:ph type="sldNum" sz="quarter" idx="12"/>
          </p:nvPr>
        </p:nvSpPr>
        <p:spPr>
          <a:xfrm>
            <a:off x="6553200" y="5297488"/>
            <a:ext cx="21336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buFont typeface="Arial" pitchFamily="34" charset="0"/>
              <a:buNone/>
            </a:pPr>
            <a:fld id="{599B9551-FF06-4B5C-8869-67F316874DD5}" type="slidenum">
              <a:rPr lang="zh-CN" altLang="en-US" sz="1800">
                <a:solidFill>
                  <a:srgbClr val="000000"/>
                </a:solidFill>
                <a:latin typeface="Arial" pitchFamily="34" charset="0"/>
                <a:ea typeface="宋体" pitchFamily="2" charset="-122"/>
              </a:rPr>
              <a:pPr defTabSz="914400" fontAlgn="base">
                <a:spcBef>
                  <a:spcPct val="0"/>
                </a:spcBef>
                <a:spcAft>
                  <a:spcPct val="0"/>
                </a:spcAft>
                <a:buFont typeface="Arial" pitchFamily="34" charset="0"/>
                <a:buNone/>
              </a:pPr>
              <a:t>‹#›</a:t>
            </a:fld>
            <a:endParaRPr lang="zh-CN" altLang="en-US" sz="1800">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4175469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标题 1"/>
          <p:cNvSpPr>
            <a:spLocks noGrp="1"/>
          </p:cNvSpPr>
          <p:nvPr>
            <p:ph type="title"/>
          </p:nvPr>
        </p:nvSpPr>
        <p:spPr>
          <a:xfrm>
            <a:off x="791580" y="445232"/>
            <a:ext cx="7632848" cy="504056"/>
          </a:xfrm>
          <a:prstGeom prst="rect">
            <a:avLst/>
          </a:prstGeom>
        </p:spPr>
        <p:txBody>
          <a:bodyPr anchor="t"/>
          <a:lstStyle>
            <a:lvl1pPr algn="l">
              <a:defRPr sz="2800" b="1" cap="all">
                <a:solidFill>
                  <a:srgbClr val="0070C0"/>
                </a:solidFill>
              </a:defRPr>
            </a:lvl1pPr>
          </a:lstStyle>
          <a:p>
            <a:r>
              <a:rPr lang="zh-CN" altLang="en-US" dirty="0"/>
              <a:t>单击此处编辑母版标题样式</a:t>
            </a:r>
          </a:p>
        </p:txBody>
      </p:sp>
      <p:sp>
        <p:nvSpPr>
          <p:cNvPr id="8" name="文本占位符 3"/>
          <p:cNvSpPr>
            <a:spLocks noGrp="1"/>
          </p:cNvSpPr>
          <p:nvPr>
            <p:ph type="body" sz="half" idx="2"/>
          </p:nvPr>
        </p:nvSpPr>
        <p:spPr>
          <a:xfrm>
            <a:off x="791580" y="1237320"/>
            <a:ext cx="7632848" cy="36004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Tree>
    <p:extLst>
      <p:ext uri="{BB962C8B-B14F-4D97-AF65-F5344CB8AC3E}">
        <p14:creationId xmlns:p14="http://schemas.microsoft.com/office/powerpoint/2010/main" val="1703660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154616"/>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4" name="Segnaposto data 3"/>
          <p:cNvSpPr>
            <a:spLocks noGrp="1"/>
          </p:cNvSpPr>
          <p:nvPr>
            <p:ph type="dt" sz="half" idx="10"/>
          </p:nvPr>
        </p:nvSpPr>
        <p:spPr>
          <a:xfrm>
            <a:off x="628650" y="5296959"/>
            <a:ext cx="2057400" cy="304271"/>
          </a:xfrm>
          <a:prstGeom prst="rect">
            <a:avLst/>
          </a:prstGeom>
        </p:spPr>
        <p:txBody>
          <a:bodyPr lIns="71323" tIns="35662" rIns="71323" bIns="35662"/>
          <a:lstStyle>
            <a:lvl1pPr>
              <a:defRPr/>
            </a:lvl1pPr>
          </a:lstStyle>
          <a:p>
            <a:fld id="{FF9CAC1D-1CDA-40A7-9325-1C63B004B6CC}" type="datetimeFigureOut">
              <a:rPr lang="it-IT" altLang="zh-CN"/>
              <a:pPr/>
              <a:t>03/06/2021</a:t>
            </a:fld>
            <a:endParaRPr lang="it-IT" altLang="zh-CN"/>
          </a:p>
        </p:txBody>
      </p:sp>
      <p:sp>
        <p:nvSpPr>
          <p:cNvPr id="5" name="Segnaposto piè di pagina 4"/>
          <p:cNvSpPr>
            <a:spLocks noGrp="1"/>
          </p:cNvSpPr>
          <p:nvPr>
            <p:ph type="ftr" sz="quarter" idx="11"/>
          </p:nvPr>
        </p:nvSpPr>
        <p:spPr>
          <a:xfrm>
            <a:off x="3028950" y="5296959"/>
            <a:ext cx="3086100" cy="304271"/>
          </a:xfrm>
          <a:prstGeom prst="rect">
            <a:avLst/>
          </a:prstGeom>
        </p:spPr>
        <p:txBody>
          <a:bodyPr lIns="71323" tIns="35662" rIns="71323" bIns="35662"/>
          <a:lstStyle>
            <a:lvl1pPr>
              <a:defRPr/>
            </a:lvl1pPr>
          </a:lstStyle>
          <a:p>
            <a:endParaRPr lang="zh-CN" altLang="zh-CN"/>
          </a:p>
        </p:txBody>
      </p:sp>
      <p:sp>
        <p:nvSpPr>
          <p:cNvPr id="6" name="Segnaposto numero diapositiva 5"/>
          <p:cNvSpPr>
            <a:spLocks noGrp="1"/>
          </p:cNvSpPr>
          <p:nvPr>
            <p:ph type="sldNum" sz="quarter" idx="12"/>
          </p:nvPr>
        </p:nvSpPr>
        <p:spPr>
          <a:xfrm>
            <a:off x="6457950" y="5296959"/>
            <a:ext cx="2057400" cy="304271"/>
          </a:xfrm>
          <a:prstGeom prst="rect">
            <a:avLst/>
          </a:prstGeom>
        </p:spPr>
        <p:txBody>
          <a:bodyPr lIns="71323" tIns="35662" rIns="71323" bIns="35662"/>
          <a:lstStyle>
            <a:lvl1pPr>
              <a:defRPr/>
            </a:lvl1pPr>
          </a:lstStyle>
          <a:p>
            <a:fld id="{47DE3193-0613-4050-AA03-EF5D32EC5ED4}" type="slidenum">
              <a:rPr lang="it-IT" altLang="zh-CN"/>
              <a:pPr/>
              <a:t>‹#›</a:t>
            </a:fld>
            <a:endParaRPr lang="it-IT" altLang="zh-CN"/>
          </a:p>
        </p:txBody>
      </p:sp>
    </p:spTree>
    <p:extLst>
      <p:ext uri="{BB962C8B-B14F-4D97-AF65-F5344CB8AC3E}">
        <p14:creationId xmlns:p14="http://schemas.microsoft.com/office/powerpoint/2010/main" val="2566527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7" name="标题 1"/>
          <p:cNvSpPr>
            <a:spLocks noGrp="1"/>
          </p:cNvSpPr>
          <p:nvPr>
            <p:ph type="title"/>
          </p:nvPr>
        </p:nvSpPr>
        <p:spPr>
          <a:xfrm>
            <a:off x="791579" y="445232"/>
            <a:ext cx="7632848" cy="504056"/>
          </a:xfrm>
          <a:prstGeom prst="rect">
            <a:avLst/>
          </a:prstGeom>
        </p:spPr>
        <p:txBody>
          <a:bodyPr lIns="81043" tIns="40522" rIns="81043" bIns="40522" anchor="t"/>
          <a:lstStyle>
            <a:lvl1pPr algn="l">
              <a:defRPr sz="2500" b="1" cap="none">
                <a:solidFill>
                  <a:srgbClr val="0070C0"/>
                </a:solidFill>
              </a:defRPr>
            </a:lvl1pPr>
          </a:lstStyle>
          <a:p>
            <a:r>
              <a:rPr lang="zh-CN" altLang="en-US" dirty="0"/>
              <a:t>单击此处编辑母版标题样式</a:t>
            </a:r>
          </a:p>
        </p:txBody>
      </p:sp>
      <p:sp>
        <p:nvSpPr>
          <p:cNvPr id="8" name="文本占位符 3"/>
          <p:cNvSpPr>
            <a:spLocks noGrp="1"/>
          </p:cNvSpPr>
          <p:nvPr>
            <p:ph type="body" sz="half" idx="2"/>
          </p:nvPr>
        </p:nvSpPr>
        <p:spPr>
          <a:xfrm>
            <a:off x="791579" y="1237320"/>
            <a:ext cx="7632848" cy="3600400"/>
          </a:xfrm>
          <a:prstGeom prst="rect">
            <a:avLst/>
          </a:prstGeom>
        </p:spPr>
        <p:txBody>
          <a:bodyPr lIns="81043" tIns="40522" rIns="81043" bIns="40522"/>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zh-CN" altLang="en-US" dirty="0"/>
              <a:t>单击此处编辑母版文本样式</a:t>
            </a:r>
          </a:p>
        </p:txBody>
      </p:sp>
    </p:spTree>
    <p:extLst>
      <p:ext uri="{BB962C8B-B14F-4D97-AF65-F5344CB8AC3E}">
        <p14:creationId xmlns:p14="http://schemas.microsoft.com/office/powerpoint/2010/main" val="3885750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194783"/>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553200" y="5296959"/>
            <a:ext cx="2133600" cy="304271"/>
          </a:xfrm>
          <a:prstGeom prst="rect">
            <a:avLst/>
          </a:prstGeom>
        </p:spPr>
        <p:txBody>
          <a:bodyPr/>
          <a:lstStyle/>
          <a:p>
            <a:fld id="{ABEACF6F-07E5-4A54-8E0A-16BBC774F42E}" type="slidenum">
              <a:rPr lang="zh-CN" altLang="en-US" smtClean="0"/>
              <a:t>‹#›</a:t>
            </a:fld>
            <a:endParaRPr lang="zh-CN" altLang="en-US"/>
          </a:p>
        </p:txBody>
      </p:sp>
      <p:sp>
        <p:nvSpPr>
          <p:cNvPr id="7" name="标题 1"/>
          <p:cNvSpPr>
            <a:spLocks noGrp="1"/>
          </p:cNvSpPr>
          <p:nvPr>
            <p:ph type="title"/>
          </p:nvPr>
        </p:nvSpPr>
        <p:spPr>
          <a:xfrm>
            <a:off x="791580" y="445232"/>
            <a:ext cx="7632848" cy="504056"/>
          </a:xfrm>
          <a:prstGeom prst="rect">
            <a:avLst/>
          </a:prstGeom>
        </p:spPr>
        <p:txBody>
          <a:bodyPr anchor="t"/>
          <a:lstStyle>
            <a:lvl1pPr algn="l">
              <a:defRPr sz="2800" b="1" cap="all">
                <a:solidFill>
                  <a:srgbClr val="0070C0"/>
                </a:solidFill>
              </a:defRPr>
            </a:lvl1pPr>
          </a:lstStyle>
          <a:p>
            <a:r>
              <a:rPr lang="zh-CN" altLang="en-US" dirty="0"/>
              <a:t>单击此处编辑母版标题样式</a:t>
            </a:r>
          </a:p>
        </p:txBody>
      </p:sp>
      <p:sp>
        <p:nvSpPr>
          <p:cNvPr id="8" name="文本占位符 3"/>
          <p:cNvSpPr>
            <a:spLocks noGrp="1"/>
          </p:cNvSpPr>
          <p:nvPr>
            <p:ph type="body" sz="half" idx="2"/>
          </p:nvPr>
        </p:nvSpPr>
        <p:spPr>
          <a:xfrm>
            <a:off x="791580" y="1237320"/>
            <a:ext cx="7632848" cy="3600400"/>
          </a:xfrm>
          <a:prstGeom prst="rect">
            <a:avLst/>
          </a:prstGeom>
        </p:spPr>
        <p:txBody>
          <a:bodyPr/>
          <a:lstStyle>
            <a:lvl1pPr marL="0" indent="0">
              <a:buNone/>
              <a:defRPr sz="11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Tree>
    <p:extLst>
      <p:ext uri="{BB962C8B-B14F-4D97-AF65-F5344CB8AC3E}">
        <p14:creationId xmlns:p14="http://schemas.microsoft.com/office/powerpoint/2010/main" val="1860052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7" name="标题 1"/>
          <p:cNvSpPr>
            <a:spLocks noGrp="1"/>
          </p:cNvSpPr>
          <p:nvPr>
            <p:ph type="title"/>
          </p:nvPr>
        </p:nvSpPr>
        <p:spPr>
          <a:xfrm>
            <a:off x="791580" y="445232"/>
            <a:ext cx="7632848" cy="504056"/>
          </a:xfrm>
          <a:prstGeom prst="rect">
            <a:avLst/>
          </a:prstGeom>
        </p:spPr>
        <p:txBody>
          <a:bodyPr anchor="t"/>
          <a:lstStyle>
            <a:lvl1pPr algn="l">
              <a:defRPr sz="2800" b="1" cap="all">
                <a:solidFill>
                  <a:srgbClr val="0070C0"/>
                </a:solidFill>
              </a:defRPr>
            </a:lvl1pPr>
          </a:lstStyle>
          <a:p>
            <a:r>
              <a:rPr lang="zh-CN" altLang="en-US" dirty="0"/>
              <a:t>单击此处编辑母版标题样式</a:t>
            </a:r>
          </a:p>
        </p:txBody>
      </p:sp>
      <p:sp>
        <p:nvSpPr>
          <p:cNvPr id="8" name="文本占位符 3"/>
          <p:cNvSpPr>
            <a:spLocks noGrp="1"/>
          </p:cNvSpPr>
          <p:nvPr>
            <p:ph type="body" sz="half" idx="2"/>
          </p:nvPr>
        </p:nvSpPr>
        <p:spPr>
          <a:xfrm>
            <a:off x="791580" y="1237320"/>
            <a:ext cx="7632848" cy="36004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Tree>
    <p:extLst>
      <p:ext uri="{BB962C8B-B14F-4D97-AF65-F5344CB8AC3E}">
        <p14:creationId xmlns:p14="http://schemas.microsoft.com/office/powerpoint/2010/main" val="2587970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553200" y="5296959"/>
            <a:ext cx="2133600" cy="304271"/>
          </a:xfrm>
          <a:prstGeom prst="rect">
            <a:avLst/>
          </a:prstGeom>
        </p:spPr>
        <p:txBody>
          <a:bodyPr/>
          <a:lstStyle/>
          <a:p>
            <a:fld id="{ABEACF6F-07E5-4A54-8E0A-16BBC774F42E}" type="slidenum">
              <a:rPr lang="zh-CN" altLang="en-US" smtClean="0"/>
              <a:t>‹#›</a:t>
            </a:fld>
            <a:endParaRPr lang="zh-CN" altLang="en-US"/>
          </a:p>
        </p:txBody>
      </p:sp>
    </p:spTree>
    <p:extLst>
      <p:ext uri="{BB962C8B-B14F-4D97-AF65-F5344CB8AC3E}">
        <p14:creationId xmlns:p14="http://schemas.microsoft.com/office/powerpoint/2010/main" val="3363631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553200" y="5296960"/>
            <a:ext cx="2133600" cy="304271"/>
          </a:xfrm>
          <a:prstGeom prst="rect">
            <a:avLst/>
          </a:prstGeom>
        </p:spPr>
        <p:txBody>
          <a:bodyPr lIns="81043" tIns="40522" rIns="81043" bIns="40522"/>
          <a:lstStyle/>
          <a:p>
            <a:fld id="{ABEACF6F-07E5-4A54-8E0A-16BBC774F42E}" type="slidenum">
              <a:rPr lang="zh-CN" altLang="en-US" smtClean="0"/>
              <a:pPr/>
              <a:t>‹#›</a:t>
            </a:fld>
            <a:endParaRPr lang="zh-CN" altLang="en-US"/>
          </a:p>
        </p:txBody>
      </p:sp>
      <p:sp>
        <p:nvSpPr>
          <p:cNvPr id="7" name="标题 1"/>
          <p:cNvSpPr>
            <a:spLocks noGrp="1"/>
          </p:cNvSpPr>
          <p:nvPr>
            <p:ph type="title"/>
          </p:nvPr>
        </p:nvSpPr>
        <p:spPr>
          <a:xfrm>
            <a:off x="791579" y="445232"/>
            <a:ext cx="7632848" cy="504056"/>
          </a:xfrm>
          <a:prstGeom prst="rect">
            <a:avLst/>
          </a:prstGeom>
        </p:spPr>
        <p:txBody>
          <a:bodyPr lIns="81043" tIns="40522" rIns="81043" bIns="40522" anchor="t"/>
          <a:lstStyle>
            <a:lvl1pPr algn="l">
              <a:defRPr sz="2500" b="1" cap="none">
                <a:solidFill>
                  <a:srgbClr val="0070C0"/>
                </a:solidFill>
              </a:defRPr>
            </a:lvl1pPr>
          </a:lstStyle>
          <a:p>
            <a:r>
              <a:rPr lang="zh-CN" altLang="en-US" dirty="0"/>
              <a:t>单击此处编辑母版标题样式</a:t>
            </a:r>
          </a:p>
        </p:txBody>
      </p:sp>
      <p:sp>
        <p:nvSpPr>
          <p:cNvPr id="8" name="文本占位符 3"/>
          <p:cNvSpPr>
            <a:spLocks noGrp="1"/>
          </p:cNvSpPr>
          <p:nvPr>
            <p:ph type="body" sz="half" idx="2"/>
          </p:nvPr>
        </p:nvSpPr>
        <p:spPr>
          <a:xfrm>
            <a:off x="791579" y="1237320"/>
            <a:ext cx="7632848" cy="3600400"/>
          </a:xfrm>
          <a:prstGeom prst="rect">
            <a:avLst/>
          </a:prstGeom>
        </p:spPr>
        <p:txBody>
          <a:bodyPr lIns="81043" tIns="40522" rIns="81043" bIns="40522"/>
          <a:lstStyle>
            <a:lvl1pPr marL="0" indent="0">
              <a:buNone/>
              <a:defRPr sz="10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zh-CN" altLang="en-US" dirty="0"/>
              <a:t>单击此处编辑母版文本样式</a:t>
            </a:r>
          </a:p>
        </p:txBody>
      </p:sp>
    </p:spTree>
    <p:extLst>
      <p:ext uri="{BB962C8B-B14F-4D97-AF65-F5344CB8AC3E}">
        <p14:creationId xmlns:p14="http://schemas.microsoft.com/office/powerpoint/2010/main" val="1126447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xfrm>
            <a:off x="457200" y="5297488"/>
            <a:ext cx="2133600" cy="304800"/>
          </a:xfrm>
          <a:prstGeom prst="rect">
            <a:avLst/>
          </a:prstGeom>
        </p:spPr>
        <p:txBody>
          <a:bodyPr/>
          <a:lstStyle>
            <a:lvl1pPr eaLnBrk="1" hangingPunct="1">
              <a:buFontTx/>
              <a:buNone/>
              <a:defRPr>
                <a:latin typeface="Arial" panose="020B0604020202020204" pitchFamily="34" charset="0"/>
                <a:ea typeface="宋体" panose="02010600030101010101" pitchFamily="2" charset="-122"/>
              </a:defRPr>
            </a:lvl1pPr>
          </a:lstStyle>
          <a:p>
            <a:pPr defTabSz="914400" fontAlgn="base">
              <a:spcBef>
                <a:spcPct val="0"/>
              </a:spcBef>
              <a:spcAft>
                <a:spcPct val="0"/>
              </a:spcAft>
              <a:defRPr/>
            </a:pPr>
            <a:fld id="{7CF967CB-4275-4381-A8AC-A70178628219}" type="datetime1">
              <a:rPr lang="zh-CN" altLang="en-US" sz="1800">
                <a:solidFill>
                  <a:srgbClr val="000000"/>
                </a:solidFill>
              </a:rPr>
              <a:pPr defTabSz="914400" fontAlgn="base">
                <a:spcBef>
                  <a:spcPct val="0"/>
                </a:spcBef>
                <a:spcAft>
                  <a:spcPct val="0"/>
                </a:spcAft>
                <a:defRPr/>
              </a:pPr>
              <a:t>2021/6/3</a:t>
            </a:fld>
            <a:endParaRPr lang="zh-CN" altLang="en-US" sz="1800">
              <a:solidFill>
                <a:srgbClr val="000000"/>
              </a:solidFill>
            </a:endParaRPr>
          </a:p>
        </p:txBody>
      </p:sp>
      <p:sp>
        <p:nvSpPr>
          <p:cNvPr id="3" name="页脚占位符 4"/>
          <p:cNvSpPr>
            <a:spLocks noGrp="1" noChangeArrowheads="1"/>
          </p:cNvSpPr>
          <p:nvPr>
            <p:ph type="ftr" sz="quarter" idx="11"/>
          </p:nvPr>
        </p:nvSpPr>
        <p:spPr>
          <a:xfrm>
            <a:off x="3124200" y="5297488"/>
            <a:ext cx="2895600" cy="304800"/>
          </a:xfrm>
          <a:prstGeom prst="rect">
            <a:avLst/>
          </a:prstGeom>
        </p:spPr>
        <p:txBody>
          <a:bodyPr/>
          <a:lstStyle>
            <a:lvl1pPr eaLnBrk="1" hangingPunct="1">
              <a:buFontTx/>
              <a:buNone/>
              <a:defRPr>
                <a:latin typeface="Arial" panose="020B0604020202020204" pitchFamily="34" charset="0"/>
                <a:ea typeface="宋体" panose="02010600030101010101" pitchFamily="2" charset="-122"/>
              </a:defRPr>
            </a:lvl1pPr>
          </a:lstStyle>
          <a:p>
            <a:pPr defTabSz="914400" fontAlgn="base">
              <a:spcBef>
                <a:spcPct val="0"/>
              </a:spcBef>
              <a:spcAft>
                <a:spcPct val="0"/>
              </a:spcAft>
              <a:defRPr/>
            </a:pPr>
            <a:endParaRPr lang="zh-CN" altLang="zh-CN" sz="1800">
              <a:solidFill>
                <a:srgbClr val="000000"/>
              </a:solidFill>
            </a:endParaRPr>
          </a:p>
        </p:txBody>
      </p:sp>
      <p:sp>
        <p:nvSpPr>
          <p:cNvPr id="4" name="灯片编号占位符 5"/>
          <p:cNvSpPr>
            <a:spLocks noGrp="1" noChangeArrowheads="1"/>
          </p:cNvSpPr>
          <p:nvPr>
            <p:ph type="sldNum" sz="quarter" idx="12"/>
          </p:nvPr>
        </p:nvSpPr>
        <p:spPr>
          <a:xfrm>
            <a:off x="6553200" y="5297488"/>
            <a:ext cx="21336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buFont typeface="Arial" pitchFamily="34" charset="0"/>
              <a:buNone/>
            </a:pPr>
            <a:fld id="{599B9551-FF06-4B5C-8869-67F316874DD5}" type="slidenum">
              <a:rPr lang="zh-CN" altLang="en-US" sz="1800">
                <a:solidFill>
                  <a:srgbClr val="000000"/>
                </a:solidFill>
                <a:latin typeface="Arial" pitchFamily="34" charset="0"/>
                <a:ea typeface="宋体" pitchFamily="2" charset="-122"/>
              </a:rPr>
              <a:pPr defTabSz="914400" fontAlgn="base">
                <a:spcBef>
                  <a:spcPct val="0"/>
                </a:spcBef>
                <a:spcAft>
                  <a:spcPct val="0"/>
                </a:spcAft>
                <a:buFont typeface="Arial" pitchFamily="34" charset="0"/>
                <a:buNone/>
              </a:pPr>
              <a:t>‹#›</a:t>
            </a:fld>
            <a:endParaRPr lang="zh-CN" altLang="en-US" sz="1800">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136293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94CCB2A-3997-4509-8E2D-48FDB1A7E4B2}"/>
              </a:ext>
            </a:extLst>
          </p:cNvPr>
          <p:cNvGrpSpPr/>
          <p:nvPr userDrawn="1"/>
        </p:nvGrpSpPr>
        <p:grpSpPr>
          <a:xfrm>
            <a:off x="0" y="0"/>
            <a:ext cx="9144000" cy="5715000"/>
            <a:chOff x="0" y="0"/>
            <a:chExt cx="9144000" cy="5715000"/>
          </a:xfrm>
        </p:grpSpPr>
        <p:pic>
          <p:nvPicPr>
            <p:cNvPr id="10" name="图片 9">
              <a:extLst>
                <a:ext uri="{FF2B5EF4-FFF2-40B4-BE49-F238E27FC236}">
                  <a16:creationId xmlns:a16="http://schemas.microsoft.com/office/drawing/2014/main" id="{26E6D1CD-99A3-4C19-98E2-9BA28FB14C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5715000"/>
            </a:xfrm>
            <a:prstGeom prst="rect">
              <a:avLst/>
            </a:prstGeom>
          </p:spPr>
        </p:pic>
        <p:sp>
          <p:nvSpPr>
            <p:cNvPr id="11" name="矩形 10">
              <a:extLst>
                <a:ext uri="{FF2B5EF4-FFF2-40B4-BE49-F238E27FC236}">
                  <a16:creationId xmlns:a16="http://schemas.microsoft.com/office/drawing/2014/main" id="{2B369F4B-D10E-40F9-BF41-C4225D0A542C}"/>
                </a:ext>
              </a:extLst>
            </p:cNvPr>
            <p:cNvSpPr/>
            <p:nvPr userDrawn="1"/>
          </p:nvSpPr>
          <p:spPr>
            <a:xfrm>
              <a:off x="0" y="0"/>
              <a:ext cx="9144000" cy="5715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649583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614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282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118857"/>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4" name="Segnaposto data 3"/>
          <p:cNvSpPr>
            <a:spLocks noGrp="1"/>
          </p:cNvSpPr>
          <p:nvPr>
            <p:ph type="dt" sz="half" idx="10"/>
          </p:nvPr>
        </p:nvSpPr>
        <p:spPr>
          <a:xfrm>
            <a:off x="628650" y="5296959"/>
            <a:ext cx="2057400" cy="304271"/>
          </a:xfrm>
          <a:prstGeom prst="rect">
            <a:avLst/>
          </a:prstGeom>
        </p:spPr>
        <p:txBody>
          <a:bodyPr lIns="71323" tIns="35662" rIns="71323" bIns="35662"/>
          <a:lstStyle>
            <a:lvl1pPr>
              <a:defRPr/>
            </a:lvl1pPr>
          </a:lstStyle>
          <a:p>
            <a:fld id="{FF9CAC1D-1CDA-40A7-9325-1C63B004B6CC}" type="datetimeFigureOut">
              <a:rPr lang="it-IT" altLang="zh-CN"/>
              <a:pPr/>
              <a:t>03/06/2021</a:t>
            </a:fld>
            <a:endParaRPr lang="it-IT" altLang="zh-CN"/>
          </a:p>
        </p:txBody>
      </p:sp>
      <p:sp>
        <p:nvSpPr>
          <p:cNvPr id="5" name="Segnaposto piè di pagina 4"/>
          <p:cNvSpPr>
            <a:spLocks noGrp="1"/>
          </p:cNvSpPr>
          <p:nvPr>
            <p:ph type="ftr" sz="quarter" idx="11"/>
          </p:nvPr>
        </p:nvSpPr>
        <p:spPr>
          <a:xfrm>
            <a:off x="3028950" y="5296959"/>
            <a:ext cx="3086100" cy="304271"/>
          </a:xfrm>
          <a:prstGeom prst="rect">
            <a:avLst/>
          </a:prstGeom>
        </p:spPr>
        <p:txBody>
          <a:bodyPr lIns="71323" tIns="35662" rIns="71323" bIns="35662"/>
          <a:lstStyle>
            <a:lvl1pPr>
              <a:defRPr/>
            </a:lvl1pPr>
          </a:lstStyle>
          <a:p>
            <a:endParaRPr lang="zh-CN" altLang="zh-CN"/>
          </a:p>
        </p:txBody>
      </p:sp>
      <p:sp>
        <p:nvSpPr>
          <p:cNvPr id="6" name="Segnaposto numero diapositiva 5"/>
          <p:cNvSpPr>
            <a:spLocks noGrp="1"/>
          </p:cNvSpPr>
          <p:nvPr>
            <p:ph type="sldNum" sz="quarter" idx="12"/>
          </p:nvPr>
        </p:nvSpPr>
        <p:spPr>
          <a:xfrm>
            <a:off x="6457950" y="5296959"/>
            <a:ext cx="2057400" cy="304271"/>
          </a:xfrm>
          <a:prstGeom prst="rect">
            <a:avLst/>
          </a:prstGeom>
        </p:spPr>
        <p:txBody>
          <a:bodyPr lIns="71323" tIns="35662" rIns="71323" bIns="35662"/>
          <a:lstStyle>
            <a:lvl1pPr>
              <a:defRPr/>
            </a:lvl1pPr>
          </a:lstStyle>
          <a:p>
            <a:fld id="{47DE3193-0613-4050-AA03-EF5D32EC5ED4}" type="slidenum">
              <a:rPr lang="it-IT" altLang="zh-CN"/>
              <a:pPr/>
              <a:t>‹#›</a:t>
            </a:fld>
            <a:endParaRPr lang="it-IT" altLang="zh-CN"/>
          </a:p>
        </p:txBody>
      </p:sp>
    </p:spTree>
    <p:extLst>
      <p:ext uri="{BB962C8B-B14F-4D97-AF65-F5344CB8AC3E}">
        <p14:creationId xmlns:p14="http://schemas.microsoft.com/office/powerpoint/2010/main" val="1130248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7" name="标题 1"/>
          <p:cNvSpPr>
            <a:spLocks noGrp="1"/>
          </p:cNvSpPr>
          <p:nvPr>
            <p:ph type="title"/>
          </p:nvPr>
        </p:nvSpPr>
        <p:spPr>
          <a:xfrm>
            <a:off x="791579" y="445232"/>
            <a:ext cx="7632848" cy="504056"/>
          </a:xfrm>
          <a:prstGeom prst="rect">
            <a:avLst/>
          </a:prstGeom>
        </p:spPr>
        <p:txBody>
          <a:bodyPr lIns="81043" tIns="40522" rIns="81043" bIns="40522" anchor="t"/>
          <a:lstStyle>
            <a:lvl1pPr algn="l">
              <a:defRPr sz="2500" b="1" cap="none">
                <a:solidFill>
                  <a:srgbClr val="0070C0"/>
                </a:solidFill>
              </a:defRPr>
            </a:lvl1pPr>
          </a:lstStyle>
          <a:p>
            <a:r>
              <a:rPr lang="zh-CN" altLang="en-US" dirty="0"/>
              <a:t>单击此处编辑母版标题样式</a:t>
            </a:r>
          </a:p>
        </p:txBody>
      </p:sp>
      <p:sp>
        <p:nvSpPr>
          <p:cNvPr id="8" name="文本占位符 3"/>
          <p:cNvSpPr>
            <a:spLocks noGrp="1"/>
          </p:cNvSpPr>
          <p:nvPr>
            <p:ph type="body" sz="half" idx="2"/>
          </p:nvPr>
        </p:nvSpPr>
        <p:spPr>
          <a:xfrm>
            <a:off x="791579" y="1237320"/>
            <a:ext cx="7632848" cy="3600400"/>
          </a:xfrm>
          <a:prstGeom prst="rect">
            <a:avLst/>
          </a:prstGeom>
        </p:spPr>
        <p:txBody>
          <a:bodyPr lIns="81043" tIns="40522" rIns="81043" bIns="40522"/>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zh-CN" altLang="en-US" dirty="0"/>
              <a:t>单击此处编辑母版文本样式</a:t>
            </a:r>
          </a:p>
        </p:txBody>
      </p:sp>
    </p:spTree>
    <p:extLst>
      <p:ext uri="{BB962C8B-B14F-4D97-AF65-F5344CB8AC3E}">
        <p14:creationId xmlns:p14="http://schemas.microsoft.com/office/powerpoint/2010/main" val="158923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877899"/>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553200" y="5296959"/>
            <a:ext cx="2133600" cy="304271"/>
          </a:xfrm>
          <a:prstGeom prst="rect">
            <a:avLst/>
          </a:prstGeom>
        </p:spPr>
        <p:txBody>
          <a:bodyPr/>
          <a:lstStyle/>
          <a:p>
            <a:fld id="{ABEACF6F-07E5-4A54-8E0A-16BBC774F42E}" type="slidenum">
              <a:rPr lang="zh-CN" altLang="en-US" smtClean="0"/>
              <a:t>‹#›</a:t>
            </a:fld>
            <a:endParaRPr lang="zh-CN" altLang="en-US"/>
          </a:p>
        </p:txBody>
      </p:sp>
      <p:sp>
        <p:nvSpPr>
          <p:cNvPr id="7" name="标题 1"/>
          <p:cNvSpPr>
            <a:spLocks noGrp="1"/>
          </p:cNvSpPr>
          <p:nvPr>
            <p:ph type="title"/>
          </p:nvPr>
        </p:nvSpPr>
        <p:spPr>
          <a:xfrm>
            <a:off x="791580" y="445232"/>
            <a:ext cx="7632848" cy="504056"/>
          </a:xfrm>
          <a:prstGeom prst="rect">
            <a:avLst/>
          </a:prstGeom>
        </p:spPr>
        <p:txBody>
          <a:bodyPr anchor="t"/>
          <a:lstStyle>
            <a:lvl1pPr algn="l">
              <a:defRPr sz="2800" b="1" cap="all">
                <a:solidFill>
                  <a:srgbClr val="0070C0"/>
                </a:solidFill>
              </a:defRPr>
            </a:lvl1pPr>
          </a:lstStyle>
          <a:p>
            <a:r>
              <a:rPr lang="zh-CN" altLang="en-US" dirty="0"/>
              <a:t>单击此处编辑母版标题样式</a:t>
            </a:r>
          </a:p>
        </p:txBody>
      </p:sp>
      <p:sp>
        <p:nvSpPr>
          <p:cNvPr id="8" name="文本占位符 3"/>
          <p:cNvSpPr>
            <a:spLocks noGrp="1"/>
          </p:cNvSpPr>
          <p:nvPr>
            <p:ph type="body" sz="half" idx="2"/>
          </p:nvPr>
        </p:nvSpPr>
        <p:spPr>
          <a:xfrm>
            <a:off x="791580" y="1237320"/>
            <a:ext cx="7632848" cy="3600400"/>
          </a:xfrm>
          <a:prstGeom prst="rect">
            <a:avLst/>
          </a:prstGeom>
        </p:spPr>
        <p:txBody>
          <a:bodyPr/>
          <a:lstStyle>
            <a:lvl1pPr marL="0" indent="0">
              <a:buNone/>
              <a:defRPr sz="11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7" name="标题 1"/>
          <p:cNvSpPr>
            <a:spLocks noGrp="1"/>
          </p:cNvSpPr>
          <p:nvPr>
            <p:ph type="title"/>
          </p:nvPr>
        </p:nvSpPr>
        <p:spPr>
          <a:xfrm>
            <a:off x="791580" y="445232"/>
            <a:ext cx="7632848" cy="504056"/>
          </a:xfrm>
          <a:prstGeom prst="rect">
            <a:avLst/>
          </a:prstGeom>
        </p:spPr>
        <p:txBody>
          <a:bodyPr anchor="t"/>
          <a:lstStyle>
            <a:lvl1pPr algn="l">
              <a:defRPr sz="2800" b="1" cap="all">
                <a:solidFill>
                  <a:srgbClr val="0070C0"/>
                </a:solidFill>
              </a:defRPr>
            </a:lvl1pPr>
          </a:lstStyle>
          <a:p>
            <a:r>
              <a:rPr lang="zh-CN" altLang="en-US" dirty="0"/>
              <a:t>单击此处编辑母版标题样式</a:t>
            </a:r>
          </a:p>
        </p:txBody>
      </p:sp>
      <p:sp>
        <p:nvSpPr>
          <p:cNvPr id="8" name="文本占位符 3"/>
          <p:cNvSpPr>
            <a:spLocks noGrp="1"/>
          </p:cNvSpPr>
          <p:nvPr>
            <p:ph type="body" sz="half" idx="2"/>
          </p:nvPr>
        </p:nvSpPr>
        <p:spPr>
          <a:xfrm>
            <a:off x="791580" y="1237320"/>
            <a:ext cx="7632848" cy="36004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553200" y="5296959"/>
            <a:ext cx="2133600" cy="304271"/>
          </a:xfrm>
          <a:prstGeom prst="rect">
            <a:avLst/>
          </a:prstGeom>
        </p:spPr>
        <p:txBody>
          <a:bodyPr/>
          <a:lstStyle/>
          <a:p>
            <a:fld id="{ABEACF6F-07E5-4A54-8E0A-16BBC774F42E}" type="slidenum">
              <a:rPr lang="zh-CN" altLang="en-US" smtClean="0"/>
              <a:t>‹#›</a:t>
            </a:fld>
            <a:endParaRPr lang="zh-CN" altLang="en-US"/>
          </a:p>
        </p:txBody>
      </p:sp>
    </p:spTree>
    <p:extLst>
      <p:ext uri="{BB962C8B-B14F-4D97-AF65-F5344CB8AC3E}">
        <p14:creationId xmlns:p14="http://schemas.microsoft.com/office/powerpoint/2010/main" val="2854917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3.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026" name="Picture 2" descr="C:\Users\yuxx\Desktop\海外.jpg海外"/>
          <p:cNvPicPr>
            <a:picLocks noChangeAspect="1" noChangeArrowheads="1"/>
          </p:cNvPicPr>
          <p:nvPr userDrawn="1"/>
        </p:nvPicPr>
        <p:blipFill>
          <a:blip r:embed="rId14"/>
          <a:srcRect/>
          <a:stretch>
            <a:fillRect/>
          </a:stretch>
        </p:blipFill>
        <p:spPr bwMode="auto">
          <a:xfrm>
            <a:off x="0" y="4604"/>
            <a:ext cx="9144000" cy="5710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8572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1" r:id="rId5"/>
    <p:sldLayoutId id="2147483672" r:id="rId6"/>
    <p:sldLayoutId id="2147483649" r:id="rId7"/>
    <p:sldLayoutId id="2147483650" r:id="rId8"/>
    <p:sldLayoutId id="2147483665" r:id="rId9"/>
    <p:sldLayoutId id="2147483675" r:id="rId10"/>
    <p:sldLayoutId id="214748367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026" name="Picture 2" descr="C:\Users\yuxx\Desktop\海外.jpg海外"/>
          <p:cNvPicPr>
            <a:picLocks noChangeAspect="1" noChangeArrowheads="1"/>
          </p:cNvPicPr>
          <p:nvPr userDrawn="1"/>
        </p:nvPicPr>
        <p:blipFill>
          <a:blip r:embed="rId12"/>
          <a:srcRect/>
          <a:stretch>
            <a:fillRect/>
          </a:stretch>
        </p:blipFill>
        <p:spPr bwMode="auto">
          <a:xfrm>
            <a:off x="0" y="4604"/>
            <a:ext cx="9144000" cy="5710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833512"/>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94CCB2A-3997-4509-8E2D-48FDB1A7E4B2}"/>
              </a:ext>
            </a:extLst>
          </p:cNvPr>
          <p:cNvGrpSpPr/>
          <p:nvPr userDrawn="1"/>
        </p:nvGrpSpPr>
        <p:grpSpPr>
          <a:xfrm>
            <a:off x="0" y="0"/>
            <a:ext cx="9144000" cy="5715000"/>
            <a:chOff x="0" y="0"/>
            <a:chExt cx="9144000" cy="5715000"/>
          </a:xfrm>
        </p:grpSpPr>
        <p:pic>
          <p:nvPicPr>
            <p:cNvPr id="3" name="图片 2">
              <a:extLst>
                <a:ext uri="{FF2B5EF4-FFF2-40B4-BE49-F238E27FC236}">
                  <a16:creationId xmlns:a16="http://schemas.microsoft.com/office/drawing/2014/main" id="{26E6D1CD-99A3-4C19-98E2-9BA28FB14C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9144000" cy="5715000"/>
            </a:xfrm>
            <a:prstGeom prst="rect">
              <a:avLst/>
            </a:prstGeom>
          </p:spPr>
        </p:pic>
        <p:sp>
          <p:nvSpPr>
            <p:cNvPr id="4" name="矩形 3">
              <a:extLst>
                <a:ext uri="{FF2B5EF4-FFF2-40B4-BE49-F238E27FC236}">
                  <a16:creationId xmlns:a16="http://schemas.microsoft.com/office/drawing/2014/main" id="{2B369F4B-D10E-40F9-BF41-C4225D0A542C}"/>
                </a:ext>
              </a:extLst>
            </p:cNvPr>
            <p:cNvSpPr/>
            <p:nvPr userDrawn="1"/>
          </p:nvSpPr>
          <p:spPr>
            <a:xfrm>
              <a:off x="0" y="0"/>
              <a:ext cx="9144000" cy="5715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9004218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55.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gif"/><Relationship Id="rId7" Type="http://schemas.openxmlformats.org/officeDocument/2006/relationships/image" Target="../media/image13.jpe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5" Type="http://schemas.openxmlformats.org/officeDocument/2006/relationships/image" Target="../media/image2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23.png"/><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1.png"/><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55.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23.png"/><Relationship Id="rId2" Type="http://schemas.openxmlformats.org/officeDocument/2006/relationships/image" Target="../media/image74.png"/><Relationship Id="rId1" Type="http://schemas.openxmlformats.org/officeDocument/2006/relationships/slideLayout" Target="../slideLayouts/slideLayout16.xml"/><Relationship Id="rId6" Type="http://schemas.openxmlformats.org/officeDocument/2006/relationships/image" Target="../media/image77.png"/><Relationship Id="rId5" Type="http://schemas.openxmlformats.org/officeDocument/2006/relationships/image" Target="../media/image55.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image" Target="../media/image78.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0.png"/><Relationship Id="rId4" Type="http://schemas.microsoft.com/office/2007/relationships/hdphoto" Target="../media/hdphoto1.wdp"/><Relationship Id="rId9"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9.xml"/><Relationship Id="rId5" Type="http://schemas.openxmlformats.org/officeDocument/2006/relationships/image" Target="../media/image84.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laoql\Desktop\PP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5" y="4763"/>
            <a:ext cx="9187264" cy="57102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laoql\Desktop\PP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4" y="4763"/>
            <a:ext cx="9187263" cy="5710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lql\Desktop\图片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74" y="4763"/>
            <a:ext cx="2637238"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C:\Users\lql\Desktop\组合（蓝色背景）.jpg"/>
          <p:cNvPicPr>
            <a:picLocks noChangeAspect="1" noChangeArrowheads="1"/>
          </p:cNvPicPr>
          <p:nvPr/>
        </p:nvPicPr>
        <p:blipFill>
          <a:blip r:embed="rId5">
            <a:extLst>
              <a:ext uri="{28A0092B-C50C-407E-A947-70E740481C1C}">
                <a14:useLocalDpi xmlns:a14="http://schemas.microsoft.com/office/drawing/2010/main" val="0"/>
              </a:ext>
            </a:extLst>
          </a:blip>
          <a:srcRect l="16591" t="4453" b="7500"/>
          <a:stretch>
            <a:fillRect/>
          </a:stretch>
        </p:blipFill>
        <p:spPr bwMode="auto">
          <a:xfrm>
            <a:off x="6532563" y="4763"/>
            <a:ext cx="2625725"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22"/>
          <p:cNvSpPr>
            <a:spLocks noChangeArrowheads="1"/>
          </p:cNvSpPr>
          <p:nvPr/>
        </p:nvSpPr>
        <p:spPr bwMode="auto">
          <a:xfrm>
            <a:off x="6532563" y="2114551"/>
            <a:ext cx="2625725" cy="82550"/>
          </a:xfrm>
          <a:prstGeom prst="rect">
            <a:avLst/>
          </a:prstGeom>
          <a:solidFill>
            <a:srgbClr val="92D050"/>
          </a:solidFill>
          <a:ln>
            <a:noFill/>
          </a:ln>
        </p:spPr>
        <p:txBody>
          <a:bodyPr anchor="ctr"/>
          <a:lstStyle/>
          <a:p>
            <a:pPr algn="ctr"/>
            <a:endParaRPr lang="zh-CN" altLang="zh-CN">
              <a:solidFill>
                <a:srgbClr val="FFFFFF"/>
              </a:solidFill>
              <a:latin typeface="微软雅黑" pitchFamily="34" charset="-122"/>
              <a:ea typeface="微软雅黑" pitchFamily="34" charset="-122"/>
              <a:sym typeface="微软雅黑" pitchFamily="34" charset="-122"/>
            </a:endParaRPr>
          </a:p>
        </p:txBody>
      </p:sp>
      <p:sp>
        <p:nvSpPr>
          <p:cNvPr id="7" name="矩形 23"/>
          <p:cNvSpPr>
            <a:spLocks noChangeArrowheads="1"/>
          </p:cNvSpPr>
          <p:nvPr/>
        </p:nvSpPr>
        <p:spPr bwMode="auto">
          <a:xfrm>
            <a:off x="-28974" y="2114551"/>
            <a:ext cx="2634062" cy="825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indent="457200">
              <a:lnSpc>
                <a:spcPct val="150000"/>
              </a:lnSpc>
            </a:pPr>
            <a:endParaRPr lang="zh-CN" altLang="zh-CN" sz="2400">
              <a:solidFill>
                <a:schemeClr val="bg1"/>
              </a:solidFill>
              <a:latin typeface="微软雅黑" pitchFamily="34" charset="-122"/>
              <a:ea typeface="微软雅黑" pitchFamily="34" charset="-122"/>
              <a:sym typeface="微软雅黑" pitchFamily="34" charset="-122"/>
            </a:endParaRPr>
          </a:p>
        </p:txBody>
      </p:sp>
      <p:sp>
        <p:nvSpPr>
          <p:cNvPr id="10" name="TextBox 7"/>
          <p:cNvSpPr>
            <a:spLocks noChangeArrowheads="1"/>
          </p:cNvSpPr>
          <p:nvPr/>
        </p:nvSpPr>
        <p:spPr bwMode="auto">
          <a:xfrm>
            <a:off x="2411760" y="3649588"/>
            <a:ext cx="46085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400" b="1" dirty="0">
                <a:solidFill>
                  <a:srgbClr val="0070C0"/>
                </a:solidFill>
                <a:effectLst>
                  <a:outerShdw blurRad="38100" dist="38100" dir="2700000" algn="tl">
                    <a:srgbClr val="000000">
                      <a:alpha val="43137"/>
                    </a:srgbClr>
                  </a:outerShdw>
                </a:effectLst>
                <a:latin typeface="Verdana" pitchFamily="34" charset="0"/>
                <a:ea typeface="微软雅黑" pitchFamily="34" charset="-122"/>
                <a:sym typeface="微软雅黑" pitchFamily="34" charset="-122"/>
              </a:rPr>
              <a:t>DPMAS for Liver Failure</a:t>
            </a:r>
            <a:endParaRPr lang="zh-CN" altLang="en-US" sz="2400" b="1" dirty="0">
              <a:solidFill>
                <a:srgbClr val="0070C0"/>
              </a:solidFill>
              <a:effectLst>
                <a:outerShdw blurRad="38100" dist="38100" dir="2700000" algn="tl">
                  <a:srgbClr val="000000">
                    <a:alpha val="43137"/>
                  </a:srgbClr>
                </a:outerShdw>
              </a:effectLst>
              <a:latin typeface="Verdana" pitchFamily="34" charset="0"/>
              <a:ea typeface="微软雅黑" pitchFamily="34" charset="-122"/>
              <a:sym typeface="微软雅黑" pitchFamily="34" charset="-122"/>
            </a:endParaRPr>
          </a:p>
        </p:txBody>
      </p:sp>
      <p:pic>
        <p:nvPicPr>
          <p:cNvPr id="1027" name="Picture 3" descr="G:\健帆標志与广告语\新logo\横版logo.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1972" y="2796601"/>
            <a:ext cx="2648632" cy="5653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5563" y="4763"/>
            <a:ext cx="3951287"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6"/>
          <p:cNvSpPr>
            <a:spLocks noChangeArrowheads="1"/>
          </p:cNvSpPr>
          <p:nvPr/>
        </p:nvSpPr>
        <p:spPr bwMode="auto">
          <a:xfrm>
            <a:off x="2592388" y="2114551"/>
            <a:ext cx="3967162" cy="82550"/>
          </a:xfrm>
          <a:prstGeom prst="rect">
            <a:avLst/>
          </a:prstGeom>
          <a:solidFill>
            <a:srgbClr val="00B0F0"/>
          </a:solidFill>
          <a:ln>
            <a:noFill/>
          </a:ln>
        </p:spPr>
        <p:txBody>
          <a:bodyPr anchor="ctr"/>
          <a:lstStyle/>
          <a:p>
            <a:pPr algn="ctr"/>
            <a:endParaRPr lang="zh-CN" altLang="zh-CN">
              <a:solidFill>
                <a:srgbClr val="FFFFFF"/>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2852761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23528" y="1003523"/>
            <a:ext cx="5432043" cy="4137303"/>
          </a:xfrm>
          <a:prstGeom prst="roundRect">
            <a:avLst/>
          </a:prstGeom>
          <a:solidFill>
            <a:srgbClr val="F8FBC3"/>
          </a:solidFill>
          <a:ln w="28575">
            <a:solidFill>
              <a:srgbClr val="EEB500"/>
            </a:solidFill>
          </a:ln>
        </p:spPr>
        <p:txBody>
          <a:bodyPr wrap="square" rtlCol="0">
            <a:spAutoFit/>
          </a:bodyPr>
          <a:lstStyle/>
          <a:p>
            <a:pPr>
              <a:lnSpc>
                <a:spcPct val="150000"/>
              </a:lnSpc>
            </a:pPr>
            <a:r>
              <a:rPr lang="en-US" altLang="zh-CN" b="1" u="sng" dirty="0">
                <a:solidFill>
                  <a:srgbClr val="0070C0"/>
                </a:solidFill>
                <a:effectLst>
                  <a:outerShdw blurRad="50800" dist="50800" dir="5400000" algn="ctr" rotWithShape="0">
                    <a:schemeClr val="bg1"/>
                  </a:outerShdw>
                </a:effectLst>
                <a:latin typeface="Arial" pitchFamily="34" charset="0"/>
                <a:cs typeface="Arial" pitchFamily="34" charset="0"/>
              </a:rPr>
              <a:t>DPMAS </a:t>
            </a:r>
            <a:r>
              <a:rPr lang="en-US" altLang="zh-CN" sz="1400" b="1" u="sng" dirty="0">
                <a:solidFill>
                  <a:srgbClr val="0070C0"/>
                </a:solidFill>
                <a:effectLst>
                  <a:outerShdw blurRad="50800" dist="50800" dir="5400000" algn="ctr" rotWithShape="0">
                    <a:schemeClr val="bg1"/>
                  </a:outerShdw>
                </a:effectLst>
                <a:latin typeface="Arial" pitchFamily="34" charset="0"/>
                <a:cs typeface="Arial" pitchFamily="34" charset="0"/>
              </a:rPr>
              <a:t>(Double Plasma Molecular Adsorption System)</a:t>
            </a:r>
            <a:endParaRPr lang="en-US" altLang="zh-CN" sz="1600" b="1" u="sng" dirty="0">
              <a:solidFill>
                <a:srgbClr val="0070C0"/>
              </a:solidFill>
              <a:effectLst>
                <a:outerShdw blurRad="50800" dist="50800" dir="5400000" algn="ctr" rotWithShape="0">
                  <a:schemeClr val="bg1"/>
                </a:outerShdw>
              </a:effectLst>
              <a:latin typeface="Arial" pitchFamily="34" charset="0"/>
              <a:cs typeface="Arial" pitchFamily="34" charset="0"/>
            </a:endParaRPr>
          </a:p>
          <a:p>
            <a:pPr>
              <a:lnSpc>
                <a:spcPct val="150000"/>
              </a:lnSpc>
            </a:pPr>
            <a:r>
              <a:rPr lang="en-US" altLang="zh-CN" sz="1050" b="1" dirty="0">
                <a:solidFill>
                  <a:prstClr val="black"/>
                </a:solidFill>
                <a:latin typeface="Arial" pitchFamily="34" charset="0"/>
                <a:cs typeface="Arial" pitchFamily="34" charset="0"/>
              </a:rPr>
              <a:t>A blood purification system, combination of </a:t>
            </a:r>
            <a:r>
              <a:rPr lang="en-US" altLang="zh-CN" sz="1400" b="1" u="sng" dirty="0">
                <a:solidFill>
                  <a:srgbClr val="9A7500"/>
                </a:solidFill>
                <a:latin typeface="Arial" pitchFamily="34" charset="0"/>
                <a:cs typeface="Arial" pitchFamily="34" charset="0"/>
              </a:rPr>
              <a:t>BS330</a:t>
            </a:r>
            <a:r>
              <a:rPr lang="en-US" altLang="zh-CN" sz="1100" b="1" dirty="0">
                <a:solidFill>
                  <a:srgbClr val="9A7500"/>
                </a:solidFill>
                <a:latin typeface="Arial" pitchFamily="34" charset="0"/>
                <a:cs typeface="Arial" pitchFamily="34" charset="0"/>
              </a:rPr>
              <a:t> </a:t>
            </a:r>
            <a:r>
              <a:rPr lang="en-US" altLang="zh-CN" sz="1050" b="1" dirty="0">
                <a:solidFill>
                  <a:prstClr val="black"/>
                </a:solidFill>
                <a:latin typeface="Arial" pitchFamily="34" charset="0"/>
                <a:cs typeface="Arial" pitchFamily="34" charset="0"/>
              </a:rPr>
              <a:t>and </a:t>
            </a:r>
            <a:r>
              <a:rPr lang="en-US" altLang="zh-CN" sz="1400" b="1" u="sng" dirty="0">
                <a:solidFill>
                  <a:srgbClr val="0070C0"/>
                </a:solidFill>
                <a:latin typeface="Arial" pitchFamily="34" charset="0"/>
                <a:cs typeface="Arial" pitchFamily="34" charset="0"/>
              </a:rPr>
              <a:t>HA330-II</a:t>
            </a:r>
            <a:r>
              <a:rPr lang="en-US" altLang="zh-CN" sz="1400" b="1" dirty="0">
                <a:solidFill>
                  <a:prstClr val="black"/>
                </a:solidFill>
                <a:latin typeface="Arial" pitchFamily="34" charset="0"/>
                <a:cs typeface="Arial" pitchFamily="34" charset="0"/>
              </a:rPr>
              <a:t> </a:t>
            </a:r>
            <a:r>
              <a:rPr lang="en-US" altLang="zh-CN" sz="1050" b="1" dirty="0">
                <a:solidFill>
                  <a:prstClr val="black"/>
                </a:solidFill>
                <a:latin typeface="Arial" pitchFamily="34" charset="0"/>
                <a:cs typeface="Arial" pitchFamily="34" charset="0"/>
              </a:rPr>
              <a:t>adsorption cartridge.</a:t>
            </a:r>
          </a:p>
          <a:p>
            <a:pPr>
              <a:lnSpc>
                <a:spcPct val="150000"/>
              </a:lnSpc>
            </a:pPr>
            <a:endParaRPr lang="en-US" altLang="zh-CN" sz="1050" b="1" dirty="0">
              <a:solidFill>
                <a:prstClr val="black"/>
              </a:solidFill>
              <a:latin typeface="Arial" pitchFamily="34" charset="0"/>
              <a:cs typeface="Arial" pitchFamily="34" charset="0"/>
            </a:endParaRPr>
          </a:p>
          <a:p>
            <a:pPr>
              <a:lnSpc>
                <a:spcPct val="150000"/>
              </a:lnSpc>
            </a:pPr>
            <a:endParaRPr lang="en-US" altLang="zh-CN" sz="1050" b="1" dirty="0">
              <a:solidFill>
                <a:prstClr val="black"/>
              </a:solidFill>
              <a:latin typeface="Arial" pitchFamily="34" charset="0"/>
              <a:cs typeface="Arial" pitchFamily="34" charset="0"/>
            </a:endParaRPr>
          </a:p>
          <a:p>
            <a:pPr>
              <a:lnSpc>
                <a:spcPct val="150000"/>
              </a:lnSpc>
            </a:pPr>
            <a:endParaRPr lang="en-US" altLang="zh-CN" sz="1050" b="1" dirty="0">
              <a:solidFill>
                <a:prstClr val="black"/>
              </a:solidFill>
              <a:latin typeface="Arial" pitchFamily="34" charset="0"/>
              <a:cs typeface="Arial" pitchFamily="34" charset="0"/>
            </a:endParaRPr>
          </a:p>
          <a:p>
            <a:pPr>
              <a:lnSpc>
                <a:spcPct val="150000"/>
              </a:lnSpc>
            </a:pPr>
            <a:endParaRPr lang="en-US" altLang="zh-CN" sz="1050" b="1" dirty="0">
              <a:solidFill>
                <a:prstClr val="black"/>
              </a:solidFill>
              <a:latin typeface="Arial" pitchFamily="34" charset="0"/>
              <a:cs typeface="Arial" pitchFamily="34" charset="0"/>
            </a:endParaRPr>
          </a:p>
          <a:p>
            <a:pPr>
              <a:lnSpc>
                <a:spcPct val="150000"/>
              </a:lnSpc>
            </a:pPr>
            <a:endParaRPr lang="en-US" altLang="zh-CN" sz="1050" b="1" dirty="0">
              <a:solidFill>
                <a:prstClr val="black"/>
              </a:solidFill>
              <a:latin typeface="Arial" pitchFamily="34" charset="0"/>
              <a:cs typeface="Arial" pitchFamily="34" charset="0"/>
            </a:endParaRPr>
          </a:p>
          <a:p>
            <a:pPr>
              <a:lnSpc>
                <a:spcPct val="150000"/>
              </a:lnSpc>
            </a:pPr>
            <a:endParaRPr lang="en-US" altLang="zh-CN" sz="1050" b="1" dirty="0">
              <a:solidFill>
                <a:prstClr val="black"/>
              </a:solidFill>
              <a:latin typeface="Arial" pitchFamily="34" charset="0"/>
              <a:cs typeface="Arial" pitchFamily="34" charset="0"/>
            </a:endParaRPr>
          </a:p>
          <a:p>
            <a:pPr>
              <a:lnSpc>
                <a:spcPct val="150000"/>
              </a:lnSpc>
            </a:pPr>
            <a:endParaRPr lang="en-US" altLang="zh-CN" sz="1050" b="1" dirty="0">
              <a:solidFill>
                <a:prstClr val="black"/>
              </a:solidFill>
              <a:latin typeface="Arial" pitchFamily="34" charset="0"/>
              <a:cs typeface="Arial" pitchFamily="34" charset="0"/>
            </a:endParaRPr>
          </a:p>
          <a:p>
            <a:pPr>
              <a:lnSpc>
                <a:spcPct val="150000"/>
              </a:lnSpc>
            </a:pPr>
            <a:endParaRPr lang="en-US" altLang="zh-CN" sz="1050" b="1" dirty="0">
              <a:solidFill>
                <a:prstClr val="black"/>
              </a:solidFill>
              <a:latin typeface="Arial" pitchFamily="34" charset="0"/>
              <a:cs typeface="Arial" pitchFamily="34" charset="0"/>
            </a:endParaRPr>
          </a:p>
          <a:p>
            <a:pPr marL="342900" indent="-342900">
              <a:lnSpc>
                <a:spcPct val="150000"/>
              </a:lnSpc>
              <a:buFontTx/>
              <a:buAutoNum type="arabicPeriod"/>
            </a:pPr>
            <a:r>
              <a:rPr lang="en-US" altLang="zh-CN" sz="1050" b="1" dirty="0">
                <a:solidFill>
                  <a:prstClr val="black"/>
                </a:solidFill>
                <a:latin typeface="Arial" pitchFamily="34" charset="0"/>
                <a:cs typeface="Arial" pitchFamily="34" charset="0"/>
              </a:rPr>
              <a:t>Specifically adsorb bilirubin and bile acid.</a:t>
            </a:r>
          </a:p>
          <a:p>
            <a:pPr marL="342900" indent="-342900">
              <a:lnSpc>
                <a:spcPct val="150000"/>
              </a:lnSpc>
              <a:buFontTx/>
              <a:buAutoNum type="arabicPeriod"/>
            </a:pPr>
            <a:r>
              <a:rPr lang="en-US" altLang="zh-CN" sz="1050" b="1" dirty="0">
                <a:solidFill>
                  <a:prstClr val="black"/>
                </a:solidFill>
                <a:latin typeface="Arial" pitchFamily="34" charset="0"/>
                <a:cs typeface="Arial" pitchFamily="34" charset="0"/>
              </a:rPr>
              <a:t>Remove other middle molecular toxins induced by liver disorder, such as inflammatory mediators, ammonia, phenol, mercaptan, etc.</a:t>
            </a:r>
            <a:endParaRPr lang="zh-CN" altLang="en-US" sz="1050" b="1" dirty="0">
              <a:solidFill>
                <a:prstClr val="black"/>
              </a:solidFill>
              <a:latin typeface="Arial" pitchFamily="34" charset="0"/>
              <a:cs typeface="Arial" pitchFamily="34" charset="0"/>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4226" y="1214013"/>
            <a:ext cx="1368152" cy="1317854"/>
          </a:xfrm>
          <a:prstGeom prst="ellipse">
            <a:avLst/>
          </a:prstGeom>
          <a:ln w="38100">
            <a:solidFill>
              <a:schemeClr val="bg1"/>
            </a:solidFill>
          </a:ln>
          <a:effectLst>
            <a:innerShdw blurRad="114300">
              <a:prstClr val="black"/>
            </a:innerShdw>
          </a:effectLst>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3834" r="17783" b="4230"/>
          <a:stretch/>
        </p:blipFill>
        <p:spPr>
          <a:xfrm>
            <a:off x="6878036" y="3095364"/>
            <a:ext cx="1374342" cy="1374342"/>
          </a:xfrm>
          <a:prstGeom prst="ellipse">
            <a:avLst/>
          </a:prstGeom>
          <a:ln w="38100">
            <a:solidFill>
              <a:schemeClr val="bg1"/>
            </a:solidFill>
          </a:ln>
          <a:effectLst>
            <a:innerShdw blurRad="114300">
              <a:prstClr val="black"/>
            </a:innerShdw>
          </a:effectLst>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273904">
            <a:off x="5821812" y="1148638"/>
            <a:ext cx="990421" cy="1485631"/>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373060">
            <a:off x="5860508" y="2972683"/>
            <a:ext cx="981733" cy="1472599"/>
          </a:xfrm>
          <a:prstGeom prst="rect">
            <a:avLst/>
          </a:prstGeom>
        </p:spPr>
      </p:pic>
      <p:sp>
        <p:nvSpPr>
          <p:cNvPr id="7" name="TextBox 6"/>
          <p:cNvSpPr txBox="1"/>
          <p:nvPr/>
        </p:nvSpPr>
        <p:spPr>
          <a:xfrm>
            <a:off x="6516216" y="2540352"/>
            <a:ext cx="2109873" cy="276999"/>
          </a:xfrm>
          <a:prstGeom prst="rect">
            <a:avLst/>
          </a:prstGeom>
          <a:noFill/>
        </p:spPr>
        <p:txBody>
          <a:bodyPr wrap="none" rtlCol="0">
            <a:spAutoFit/>
          </a:bodyPr>
          <a:lstStyle/>
          <a:p>
            <a:r>
              <a:rPr lang="en-US" altLang="zh-CN" sz="1200" b="1" dirty="0">
                <a:solidFill>
                  <a:prstClr val="black"/>
                </a:solidFill>
                <a:effectLst>
                  <a:outerShdw blurRad="38100" dist="38100" dir="2700000" algn="tl">
                    <a:srgbClr val="000000">
                      <a:alpha val="43137"/>
                    </a:srgbClr>
                  </a:outerShdw>
                </a:effectLst>
              </a:rPr>
              <a:t>Anion-exchange Resin</a:t>
            </a:r>
            <a:endParaRPr lang="zh-CN" altLang="en-US" sz="1200" b="1" dirty="0">
              <a:solidFill>
                <a:prstClr val="black"/>
              </a:solidFill>
              <a:effectLst>
                <a:outerShdw blurRad="38100" dist="38100" dir="2700000" algn="tl">
                  <a:srgbClr val="000000">
                    <a:alpha val="43137"/>
                  </a:srgbClr>
                </a:outerShdw>
              </a:effectLst>
            </a:endParaRPr>
          </a:p>
        </p:txBody>
      </p:sp>
      <p:sp>
        <p:nvSpPr>
          <p:cNvPr id="10" name="TextBox 9"/>
          <p:cNvSpPr txBox="1"/>
          <p:nvPr/>
        </p:nvSpPr>
        <p:spPr>
          <a:xfrm>
            <a:off x="6516216" y="4484568"/>
            <a:ext cx="2517036" cy="276999"/>
          </a:xfrm>
          <a:prstGeom prst="rect">
            <a:avLst/>
          </a:prstGeom>
          <a:noFill/>
        </p:spPr>
        <p:txBody>
          <a:bodyPr wrap="none" rtlCol="0">
            <a:spAutoFit/>
          </a:bodyPr>
          <a:lstStyle/>
          <a:p>
            <a:r>
              <a:rPr lang="en-US" altLang="zh-CN" sz="1200" b="1" dirty="0" err="1">
                <a:solidFill>
                  <a:prstClr val="black"/>
                </a:solidFill>
                <a:effectLst>
                  <a:outerShdw blurRad="38100" dist="38100" dir="2700000" algn="tl">
                    <a:srgbClr val="000000">
                      <a:alpha val="43137"/>
                    </a:srgbClr>
                  </a:outerShdw>
                </a:effectLst>
              </a:rPr>
              <a:t>Neutro-macroporous</a:t>
            </a:r>
            <a:r>
              <a:rPr lang="en-US" altLang="zh-CN" sz="1200" b="1" dirty="0">
                <a:solidFill>
                  <a:prstClr val="black"/>
                </a:solidFill>
                <a:effectLst>
                  <a:outerShdw blurRad="38100" dist="38100" dir="2700000" algn="tl">
                    <a:srgbClr val="000000">
                      <a:alpha val="43137"/>
                    </a:srgbClr>
                  </a:outerShdw>
                </a:effectLst>
              </a:rPr>
              <a:t> Resin</a:t>
            </a:r>
            <a:endParaRPr lang="zh-CN" altLang="en-US" sz="1200" b="1" dirty="0">
              <a:solidFill>
                <a:prstClr val="black"/>
              </a:solidFill>
              <a:effectLst>
                <a:outerShdw blurRad="38100" dist="38100" dir="2700000" algn="tl">
                  <a:srgbClr val="000000">
                    <a:alpha val="43137"/>
                  </a:srgbClr>
                </a:outerShdw>
              </a:effectLst>
            </a:endParaRPr>
          </a:p>
        </p:txBody>
      </p:sp>
      <p:pic>
        <p:nvPicPr>
          <p:cNvPr id="11" name="图片 10">
            <a:extLst>
              <a:ext uri="{FF2B5EF4-FFF2-40B4-BE49-F238E27FC236}">
                <a16:creationId xmlns:a16="http://schemas.microsoft.com/office/drawing/2014/main" id="{DAB69633-E5C8-4E85-89E1-2F907309EF41}"/>
              </a:ext>
            </a:extLst>
          </p:cNvPr>
          <p:cNvPicPr>
            <a:picLocks noChangeAspect="1"/>
          </p:cNvPicPr>
          <p:nvPr/>
        </p:nvPicPr>
        <p:blipFill>
          <a:blip r:embed="rId7"/>
          <a:stretch>
            <a:fillRect/>
          </a:stretch>
        </p:blipFill>
        <p:spPr>
          <a:xfrm>
            <a:off x="1215460" y="2281436"/>
            <a:ext cx="3716580" cy="1781660"/>
          </a:xfrm>
          <a:prstGeom prst="rect">
            <a:avLst/>
          </a:prstGeom>
        </p:spPr>
      </p:pic>
      <p:sp>
        <p:nvSpPr>
          <p:cNvPr id="13" name="文本框 12">
            <a:extLst>
              <a:ext uri="{FF2B5EF4-FFF2-40B4-BE49-F238E27FC236}">
                <a16:creationId xmlns:a16="http://schemas.microsoft.com/office/drawing/2014/main" id="{DE3DB779-55F3-409F-9759-9E57DE11437A}"/>
              </a:ext>
            </a:extLst>
          </p:cNvPr>
          <p:cNvSpPr txBox="1"/>
          <p:nvPr/>
        </p:nvSpPr>
        <p:spPr>
          <a:xfrm>
            <a:off x="1259633" y="340382"/>
            <a:ext cx="3312367"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Principle of DPMAS</a:t>
            </a:r>
          </a:p>
        </p:txBody>
      </p:sp>
      <p:cxnSp>
        <p:nvCxnSpPr>
          <p:cNvPr id="14" name="直接连接符 13">
            <a:extLst>
              <a:ext uri="{FF2B5EF4-FFF2-40B4-BE49-F238E27FC236}">
                <a16:creationId xmlns:a16="http://schemas.microsoft.com/office/drawing/2014/main" id="{176CB414-CED4-41F3-BDF6-7D3C250E84DC}"/>
              </a:ext>
            </a:extLst>
          </p:cNvPr>
          <p:cNvCxnSpPr>
            <a:cxnSpLocks/>
            <a:stCxn id="13" idx="3"/>
          </p:cNvCxnSpPr>
          <p:nvPr/>
        </p:nvCxnSpPr>
        <p:spPr>
          <a:xfrm>
            <a:off x="4572000" y="571215"/>
            <a:ext cx="3168352"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6" name="组合 15">
            <a:extLst>
              <a:ext uri="{FF2B5EF4-FFF2-40B4-BE49-F238E27FC236}">
                <a16:creationId xmlns:a16="http://schemas.microsoft.com/office/drawing/2014/main" id="{0809FD7C-74F6-4AEE-9E5A-D85FBAE427B8}"/>
              </a:ext>
            </a:extLst>
          </p:cNvPr>
          <p:cNvGrpSpPr/>
          <p:nvPr/>
        </p:nvGrpSpPr>
        <p:grpSpPr>
          <a:xfrm>
            <a:off x="393539" y="409228"/>
            <a:ext cx="866093" cy="323972"/>
            <a:chOff x="974126" y="450579"/>
            <a:chExt cx="1214610" cy="595696"/>
          </a:xfrm>
        </p:grpSpPr>
        <p:sp>
          <p:nvSpPr>
            <p:cNvPr id="17" name="平行四边形 16">
              <a:extLst>
                <a:ext uri="{FF2B5EF4-FFF2-40B4-BE49-F238E27FC236}">
                  <a16:creationId xmlns:a16="http://schemas.microsoft.com/office/drawing/2014/main" id="{2ACF4431-B507-4F62-B393-C957E04544D7}"/>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8" name="平行四边形 17">
              <a:extLst>
                <a:ext uri="{FF2B5EF4-FFF2-40B4-BE49-F238E27FC236}">
                  <a16:creationId xmlns:a16="http://schemas.microsoft.com/office/drawing/2014/main" id="{37BC04AC-47F8-4542-9602-FA7F9725A5CB}"/>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19" name="图片 18">
            <a:extLst>
              <a:ext uri="{FF2B5EF4-FFF2-40B4-BE49-F238E27FC236}">
                <a16:creationId xmlns:a16="http://schemas.microsoft.com/office/drawing/2014/main" id="{109D9C57-9E14-4A2F-B9CA-C992140CFC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1584877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E3F38B3E-285C-47ED-A2D4-D83F92DF1AD1}"/>
              </a:ext>
            </a:extLst>
          </p:cNvPr>
          <p:cNvSpPr>
            <a:spLocks noGrp="1"/>
          </p:cNvSpPr>
          <p:nvPr>
            <p:ph type="body" sz="half" idx="2"/>
          </p:nvPr>
        </p:nvSpPr>
        <p:spPr/>
        <p:txBody>
          <a:bodyPr/>
          <a:lstStyle/>
          <a:p>
            <a:endParaRPr lang="zh-CN" altLang="en-US"/>
          </a:p>
        </p:txBody>
      </p:sp>
      <p:pic>
        <p:nvPicPr>
          <p:cNvPr id="4" name="dpmas治疗原理">
            <a:hlinkClick r:id="" action="ppaction://media"/>
            <a:extLst>
              <a:ext uri="{FF2B5EF4-FFF2-40B4-BE49-F238E27FC236}">
                <a16:creationId xmlns:a16="http://schemas.microsoft.com/office/drawing/2014/main" id="{F4D6B320-04CF-48B2-AF6D-0ADD949DD3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7722" y="841363"/>
            <a:ext cx="7688556" cy="4324813"/>
          </a:xfrm>
          <a:prstGeom prst="rect">
            <a:avLst/>
          </a:prstGeom>
        </p:spPr>
      </p:pic>
      <p:sp>
        <p:nvSpPr>
          <p:cNvPr id="7" name="文本框 6">
            <a:extLst>
              <a:ext uri="{FF2B5EF4-FFF2-40B4-BE49-F238E27FC236}">
                <a16:creationId xmlns:a16="http://schemas.microsoft.com/office/drawing/2014/main" id="{C37ECF83-319E-439B-862F-625CD4925035}"/>
              </a:ext>
            </a:extLst>
          </p:cNvPr>
          <p:cNvSpPr txBox="1"/>
          <p:nvPr/>
        </p:nvSpPr>
        <p:spPr>
          <a:xfrm>
            <a:off x="1259633" y="340382"/>
            <a:ext cx="3312367"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Principle of DPMAS</a:t>
            </a:r>
          </a:p>
        </p:txBody>
      </p:sp>
      <p:cxnSp>
        <p:nvCxnSpPr>
          <p:cNvPr id="8" name="直接连接符 7">
            <a:extLst>
              <a:ext uri="{FF2B5EF4-FFF2-40B4-BE49-F238E27FC236}">
                <a16:creationId xmlns:a16="http://schemas.microsoft.com/office/drawing/2014/main" id="{834BC950-B775-406F-9110-05D0B7FD0078}"/>
              </a:ext>
            </a:extLst>
          </p:cNvPr>
          <p:cNvCxnSpPr>
            <a:cxnSpLocks/>
            <a:stCxn id="7" idx="3"/>
          </p:cNvCxnSpPr>
          <p:nvPr/>
        </p:nvCxnSpPr>
        <p:spPr>
          <a:xfrm>
            <a:off x="4572000" y="571215"/>
            <a:ext cx="3168352"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39E7510D-8DE3-4F47-88D2-C394D0E36000}"/>
              </a:ext>
            </a:extLst>
          </p:cNvPr>
          <p:cNvGrpSpPr/>
          <p:nvPr/>
        </p:nvGrpSpPr>
        <p:grpSpPr>
          <a:xfrm>
            <a:off x="393539" y="409228"/>
            <a:ext cx="866093" cy="323972"/>
            <a:chOff x="974126" y="450579"/>
            <a:chExt cx="1214610" cy="595696"/>
          </a:xfrm>
        </p:grpSpPr>
        <p:sp>
          <p:nvSpPr>
            <p:cNvPr id="10" name="平行四边形 9">
              <a:extLst>
                <a:ext uri="{FF2B5EF4-FFF2-40B4-BE49-F238E27FC236}">
                  <a16:creationId xmlns:a16="http://schemas.microsoft.com/office/drawing/2014/main" id="{54EED620-5AA1-495F-ABAE-920FA66E1388}"/>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 name="平行四边形 10">
              <a:extLst>
                <a:ext uri="{FF2B5EF4-FFF2-40B4-BE49-F238E27FC236}">
                  <a16:creationId xmlns:a16="http://schemas.microsoft.com/office/drawing/2014/main" id="{957EE5BF-8BCD-4710-9C75-41B31C488BC6}"/>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12" name="图片 11">
            <a:extLst>
              <a:ext uri="{FF2B5EF4-FFF2-40B4-BE49-F238E27FC236}">
                <a16:creationId xmlns:a16="http://schemas.microsoft.com/office/drawing/2014/main" id="{4D6C9BA7-CF3C-4D92-8603-54ACD7838D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113780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C:\Users\libh\AppData\Roaming\Tencent\Users\1810497552\QQ\WinTemp\RichOle\{1]0E1YCQGG~W]S~Z}4B2}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11" y="1201316"/>
            <a:ext cx="7294240" cy="3581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24880" y="1052364"/>
            <a:ext cx="7294240" cy="3879304"/>
          </a:xfrm>
          <a:prstGeom prst="roundRect">
            <a:avLst/>
          </a:prstGeom>
          <a:noFill/>
          <a:ln w="38100">
            <a:solidFill>
              <a:srgbClr val="EEB500"/>
            </a:solidFill>
          </a:ln>
        </p:spPr>
        <p:txBody>
          <a:bodyPr wrap="square" rtlCol="0">
            <a:spAutoFit/>
          </a:bodyPr>
          <a:lstStyle/>
          <a:p>
            <a:pPr>
              <a:lnSpc>
                <a:spcPct val="150000"/>
              </a:lnSpc>
            </a:pPr>
            <a:endParaRPr lang="zh-CN" altLang="en-US" sz="1050" b="1" dirty="0">
              <a:solidFill>
                <a:prstClr val="black"/>
              </a:solidFill>
              <a:latin typeface="Arial" pitchFamily="34" charset="0"/>
              <a:cs typeface="Arial" pitchFamily="34" charset="0"/>
            </a:endParaRPr>
          </a:p>
        </p:txBody>
      </p:sp>
      <p:sp>
        <p:nvSpPr>
          <p:cNvPr id="5" name="文本框 4">
            <a:extLst>
              <a:ext uri="{FF2B5EF4-FFF2-40B4-BE49-F238E27FC236}">
                <a16:creationId xmlns:a16="http://schemas.microsoft.com/office/drawing/2014/main" id="{A053BD2C-FD67-4B8A-8F35-D12DC4D73434}"/>
              </a:ext>
            </a:extLst>
          </p:cNvPr>
          <p:cNvSpPr txBox="1"/>
          <p:nvPr/>
        </p:nvSpPr>
        <p:spPr>
          <a:xfrm>
            <a:off x="1259633" y="340382"/>
            <a:ext cx="3312367"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Indication of DPMAS</a:t>
            </a:r>
          </a:p>
        </p:txBody>
      </p:sp>
      <p:cxnSp>
        <p:nvCxnSpPr>
          <p:cNvPr id="6" name="直接连接符 5">
            <a:extLst>
              <a:ext uri="{FF2B5EF4-FFF2-40B4-BE49-F238E27FC236}">
                <a16:creationId xmlns:a16="http://schemas.microsoft.com/office/drawing/2014/main" id="{545DE3C8-2E0C-416E-A4BE-9A00D0037BAE}"/>
              </a:ext>
            </a:extLst>
          </p:cNvPr>
          <p:cNvCxnSpPr>
            <a:cxnSpLocks/>
            <a:stCxn id="5" idx="3"/>
          </p:cNvCxnSpPr>
          <p:nvPr/>
        </p:nvCxnSpPr>
        <p:spPr>
          <a:xfrm>
            <a:off x="4572000" y="571215"/>
            <a:ext cx="3168352"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7" name="组合 6">
            <a:extLst>
              <a:ext uri="{FF2B5EF4-FFF2-40B4-BE49-F238E27FC236}">
                <a16:creationId xmlns:a16="http://schemas.microsoft.com/office/drawing/2014/main" id="{33B6EEB8-79C5-492A-B1E6-591E681EE416}"/>
              </a:ext>
            </a:extLst>
          </p:cNvPr>
          <p:cNvGrpSpPr/>
          <p:nvPr/>
        </p:nvGrpSpPr>
        <p:grpSpPr>
          <a:xfrm>
            <a:off x="393539" y="409228"/>
            <a:ext cx="866093" cy="323972"/>
            <a:chOff x="974126" y="450579"/>
            <a:chExt cx="1214610" cy="595696"/>
          </a:xfrm>
        </p:grpSpPr>
        <p:sp>
          <p:nvSpPr>
            <p:cNvPr id="8" name="平行四边形 7">
              <a:extLst>
                <a:ext uri="{FF2B5EF4-FFF2-40B4-BE49-F238E27FC236}">
                  <a16:creationId xmlns:a16="http://schemas.microsoft.com/office/drawing/2014/main" id="{8DDB933E-CA4C-44B9-BBD2-B8B7CDB75411}"/>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平行四边形 8">
              <a:extLst>
                <a:ext uri="{FF2B5EF4-FFF2-40B4-BE49-F238E27FC236}">
                  <a16:creationId xmlns:a16="http://schemas.microsoft.com/office/drawing/2014/main" id="{088FF05D-3442-433B-9E8A-E1D605944DA6}"/>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10" name="图片 9">
            <a:extLst>
              <a:ext uri="{FF2B5EF4-FFF2-40B4-BE49-F238E27FC236}">
                <a16:creationId xmlns:a16="http://schemas.microsoft.com/office/drawing/2014/main" id="{D3370867-B51C-4F8A-9970-EAA7F974A7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2192317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5" name="TextBox 5"/>
          <p:cNvSpPr txBox="1">
            <a:spLocks noChangeArrowheads="1"/>
          </p:cNvSpPr>
          <p:nvPr/>
        </p:nvSpPr>
        <p:spPr bwMode="auto">
          <a:xfrm>
            <a:off x="899593" y="1063190"/>
            <a:ext cx="2517457" cy="523220"/>
          </a:xfrm>
          <a:prstGeom prst="rect">
            <a:avLst/>
          </a:prstGeom>
          <a:solidFill>
            <a:srgbClr val="EEB500"/>
          </a:solidFill>
          <a:ln>
            <a:noFill/>
          </a:ln>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1400" b="1" dirty="0">
                <a:solidFill>
                  <a:prstClr val="white"/>
                </a:solidFill>
                <a:latin typeface="微软雅黑" pitchFamily="34" charset="-122"/>
                <a:ea typeface="微软雅黑" pitchFamily="34" charset="-122"/>
              </a:rPr>
              <a:t>BS330 </a:t>
            </a:r>
          </a:p>
          <a:p>
            <a:pPr algn="ctr" eaLnBrk="1" hangingPunct="1"/>
            <a:r>
              <a:rPr lang="en-US" altLang="zh-CN" sz="1400" b="1" dirty="0">
                <a:solidFill>
                  <a:prstClr val="white"/>
                </a:solidFill>
                <a:latin typeface="微软雅黑" pitchFamily="34" charset="-122"/>
                <a:ea typeface="微软雅黑" pitchFamily="34" charset="-122"/>
              </a:rPr>
              <a:t>plasma adsorption</a:t>
            </a:r>
            <a:endParaRPr lang="zh-CN" altLang="en-US" sz="1400" b="1" dirty="0">
              <a:solidFill>
                <a:prstClr val="white"/>
              </a:solidFill>
              <a:latin typeface="微软雅黑" pitchFamily="34" charset="-122"/>
              <a:ea typeface="微软雅黑" pitchFamily="34" charset="-122"/>
            </a:endParaRPr>
          </a:p>
        </p:txBody>
      </p:sp>
      <p:sp>
        <p:nvSpPr>
          <p:cNvPr id="63498" name="TextBox 8"/>
          <p:cNvSpPr txBox="1">
            <a:spLocks noChangeArrowheads="1"/>
          </p:cNvSpPr>
          <p:nvPr/>
        </p:nvSpPr>
        <p:spPr bwMode="auto">
          <a:xfrm>
            <a:off x="4425950" y="3904042"/>
            <a:ext cx="43225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marL="171450" indent="-171450" eaLnBrk="1" hangingPunct="1">
              <a:buFont typeface="Arial" panose="020B0604020202020204" pitchFamily="34" charset="0"/>
              <a:buChar char="•"/>
            </a:pPr>
            <a:r>
              <a:rPr lang="en-US" altLang="zh-CN" sz="1400" dirty="0">
                <a:solidFill>
                  <a:prstClr val="black"/>
                </a:solidFill>
                <a:latin typeface="微软雅黑" pitchFamily="34" charset="-122"/>
                <a:ea typeface="微软雅黑" pitchFamily="34" charset="-122"/>
              </a:rPr>
              <a:t>When bilirubin is ten times more than normal value, which is &gt; </a:t>
            </a:r>
            <a:r>
              <a:rPr lang="el-GR" altLang="zh-CN" sz="1400" dirty="0">
                <a:solidFill>
                  <a:prstClr val="black"/>
                </a:solidFill>
                <a:latin typeface="微软雅黑" pitchFamily="34" charset="-122"/>
                <a:ea typeface="微软雅黑" pitchFamily="34" charset="-122"/>
              </a:rPr>
              <a:t>222</a:t>
            </a:r>
            <a:r>
              <a:rPr lang="en-US" altLang="zh-CN" sz="1400" dirty="0">
                <a:solidFill>
                  <a:prstClr val="black"/>
                </a:solidFill>
                <a:latin typeface="微软雅黑" pitchFamily="34" charset="-122"/>
                <a:ea typeface="微软雅黑" pitchFamily="34" charset="-122"/>
              </a:rPr>
              <a:t>.</a:t>
            </a:r>
            <a:r>
              <a:rPr lang="el-GR" altLang="zh-CN" sz="1400" dirty="0">
                <a:solidFill>
                  <a:prstClr val="black"/>
                </a:solidFill>
                <a:latin typeface="微软雅黑" pitchFamily="34" charset="-122"/>
                <a:ea typeface="微软雅黑" pitchFamily="34" charset="-122"/>
              </a:rPr>
              <a:t>4μ</a:t>
            </a:r>
            <a:r>
              <a:rPr lang="en-US" altLang="zh-CN" sz="1400" dirty="0">
                <a:solidFill>
                  <a:prstClr val="black"/>
                </a:solidFill>
                <a:latin typeface="微软雅黑" pitchFamily="34" charset="-122"/>
                <a:ea typeface="微软雅黑" pitchFamily="34" charset="-122"/>
              </a:rPr>
              <a:t>mol/L (13mg/dl).</a:t>
            </a:r>
            <a:endParaRPr lang="zh-CN" altLang="en-US" sz="1400" dirty="0">
              <a:solidFill>
                <a:prstClr val="black"/>
              </a:solidFill>
              <a:latin typeface="微软雅黑" pitchFamily="34" charset="-122"/>
              <a:ea typeface="微软雅黑" pitchFamily="34" charset="-122"/>
            </a:endParaRPr>
          </a:p>
          <a:p>
            <a:pPr marL="171450" indent="-171450" eaLnBrk="1" hangingPunct="1">
              <a:buFont typeface="Arial" panose="020B0604020202020204" pitchFamily="34" charset="0"/>
              <a:buChar char="•"/>
            </a:pPr>
            <a:endParaRPr lang="en-US" altLang="zh-CN" sz="1400" dirty="0">
              <a:solidFill>
                <a:prstClr val="black"/>
              </a:solidFill>
              <a:latin typeface="微软雅黑" pitchFamily="34" charset="-122"/>
              <a:ea typeface="微软雅黑" pitchFamily="34" charset="-122"/>
            </a:endParaRPr>
          </a:p>
        </p:txBody>
      </p:sp>
      <p:sp>
        <p:nvSpPr>
          <p:cNvPr id="63501" name="Rectangle 2"/>
          <p:cNvSpPr>
            <a:spLocks noChangeArrowheads="1"/>
          </p:cNvSpPr>
          <p:nvPr/>
        </p:nvSpPr>
        <p:spPr bwMode="auto">
          <a:xfrm>
            <a:off x="539750" y="-166836"/>
            <a:ext cx="7772400" cy="82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20000"/>
              </a:lnSpc>
              <a:spcBef>
                <a:spcPct val="20000"/>
              </a:spcBef>
            </a:pPr>
            <a:r>
              <a:rPr lang="en-US" altLang="zh-CN" sz="4400" b="1" dirty="0">
                <a:solidFill>
                  <a:prstClr val="black"/>
                </a:solidFill>
                <a:latin typeface="隶书" pitchFamily="49" charset="-122"/>
                <a:ea typeface="隶书" pitchFamily="49" charset="-122"/>
              </a:rPr>
              <a:t> </a:t>
            </a:r>
            <a:endParaRPr lang="en-US" altLang="zh-CN" sz="2400" b="1" dirty="0">
              <a:solidFill>
                <a:prstClr val="black"/>
              </a:solidFill>
              <a:latin typeface="微软雅黑" pitchFamily="34" charset="-122"/>
            </a:endParaRPr>
          </a:p>
        </p:txBody>
      </p:sp>
      <p:pic>
        <p:nvPicPr>
          <p:cNvPr id="6" name="图片 5">
            <a:extLst>
              <a:ext uri="{FF2B5EF4-FFF2-40B4-BE49-F238E27FC236}">
                <a16:creationId xmlns:a16="http://schemas.microsoft.com/office/drawing/2014/main" id="{89FB9511-4877-4373-9525-B02A5D3595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0016" y="2005986"/>
            <a:ext cx="3356610" cy="2517457"/>
          </a:xfrm>
          <a:prstGeom prst="rect">
            <a:avLst/>
          </a:prstGeom>
        </p:spPr>
      </p:pic>
      <p:pic>
        <p:nvPicPr>
          <p:cNvPr id="8" name="图片 7">
            <a:extLst>
              <a:ext uri="{FF2B5EF4-FFF2-40B4-BE49-F238E27FC236}">
                <a16:creationId xmlns:a16="http://schemas.microsoft.com/office/drawing/2014/main" id="{1519CA8A-4D34-4E8C-8773-0CD05109B803}"/>
              </a:ext>
            </a:extLst>
          </p:cNvPr>
          <p:cNvPicPr>
            <a:picLocks noChangeAspect="1"/>
          </p:cNvPicPr>
          <p:nvPr/>
        </p:nvPicPr>
        <p:blipFill>
          <a:blip r:embed="rId4"/>
          <a:stretch>
            <a:fillRect/>
          </a:stretch>
        </p:blipFill>
        <p:spPr>
          <a:xfrm>
            <a:off x="4425950" y="1250690"/>
            <a:ext cx="3387821" cy="2076635"/>
          </a:xfrm>
          <a:prstGeom prst="rect">
            <a:avLst/>
          </a:prstGeom>
        </p:spPr>
      </p:pic>
      <p:sp>
        <p:nvSpPr>
          <p:cNvPr id="9" name="文本框 8">
            <a:extLst>
              <a:ext uri="{FF2B5EF4-FFF2-40B4-BE49-F238E27FC236}">
                <a16:creationId xmlns:a16="http://schemas.microsoft.com/office/drawing/2014/main" id="{3872340D-8408-4CBA-AB2D-60CAC01FBA8C}"/>
              </a:ext>
            </a:extLst>
          </p:cNvPr>
          <p:cNvSpPr txBox="1"/>
          <p:nvPr/>
        </p:nvSpPr>
        <p:spPr>
          <a:xfrm>
            <a:off x="1259633" y="340382"/>
            <a:ext cx="4104455"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Single Treatment of BS330</a:t>
            </a:r>
          </a:p>
        </p:txBody>
      </p:sp>
      <p:cxnSp>
        <p:nvCxnSpPr>
          <p:cNvPr id="10" name="直接连接符 9">
            <a:extLst>
              <a:ext uri="{FF2B5EF4-FFF2-40B4-BE49-F238E27FC236}">
                <a16:creationId xmlns:a16="http://schemas.microsoft.com/office/drawing/2014/main" id="{01B23637-FB50-4F25-B9A7-67DFFC7AB3DD}"/>
              </a:ext>
            </a:extLst>
          </p:cNvPr>
          <p:cNvCxnSpPr>
            <a:cxnSpLocks/>
            <a:stCxn id="9" idx="3"/>
          </p:cNvCxnSpPr>
          <p:nvPr/>
        </p:nvCxnSpPr>
        <p:spPr>
          <a:xfrm>
            <a:off x="5364088" y="571215"/>
            <a:ext cx="2376264"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1" name="组合 10">
            <a:extLst>
              <a:ext uri="{FF2B5EF4-FFF2-40B4-BE49-F238E27FC236}">
                <a16:creationId xmlns:a16="http://schemas.microsoft.com/office/drawing/2014/main" id="{640847DB-5C9E-42DF-BD02-37BB4A64EC04}"/>
              </a:ext>
            </a:extLst>
          </p:cNvPr>
          <p:cNvGrpSpPr/>
          <p:nvPr/>
        </p:nvGrpSpPr>
        <p:grpSpPr>
          <a:xfrm>
            <a:off x="393539" y="409228"/>
            <a:ext cx="866093" cy="323972"/>
            <a:chOff x="974126" y="450579"/>
            <a:chExt cx="1214610" cy="595696"/>
          </a:xfrm>
        </p:grpSpPr>
        <p:sp>
          <p:nvSpPr>
            <p:cNvPr id="12" name="平行四边形 11">
              <a:extLst>
                <a:ext uri="{FF2B5EF4-FFF2-40B4-BE49-F238E27FC236}">
                  <a16:creationId xmlns:a16="http://schemas.microsoft.com/office/drawing/2014/main" id="{B2BEA004-59E5-4F3D-B7CE-68B47A583F4E}"/>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3" name="平行四边形 12">
              <a:extLst>
                <a:ext uri="{FF2B5EF4-FFF2-40B4-BE49-F238E27FC236}">
                  <a16:creationId xmlns:a16="http://schemas.microsoft.com/office/drawing/2014/main" id="{9EAD07C5-63A7-4386-A2A3-4E98DE1E7E88}"/>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15" name="图片 14">
            <a:extLst>
              <a:ext uri="{FF2B5EF4-FFF2-40B4-BE49-F238E27FC236}">
                <a16:creationId xmlns:a16="http://schemas.microsoft.com/office/drawing/2014/main" id="{473D77F3-FCB4-4ED4-BD13-B13A6B9749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790644471"/>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6" name="TextBox 6"/>
          <p:cNvSpPr txBox="1">
            <a:spLocks noChangeArrowheads="1"/>
          </p:cNvSpPr>
          <p:nvPr/>
        </p:nvSpPr>
        <p:spPr bwMode="auto">
          <a:xfrm>
            <a:off x="1043608" y="1130612"/>
            <a:ext cx="2520280" cy="523220"/>
          </a:xfrm>
          <a:prstGeom prst="rect">
            <a:avLst/>
          </a:prstGeom>
          <a:solidFill>
            <a:srgbClr val="EEB500"/>
          </a:solidFill>
          <a:ln>
            <a:noFill/>
          </a:ln>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1400" b="1" dirty="0">
                <a:solidFill>
                  <a:prstClr val="white"/>
                </a:solidFill>
                <a:latin typeface="微软雅黑" pitchFamily="34" charset="-122"/>
                <a:ea typeface="微软雅黑" pitchFamily="34" charset="-122"/>
              </a:rPr>
              <a:t>HA330-Ⅱ</a:t>
            </a:r>
            <a:r>
              <a:rPr lang="zh-CN" altLang="en-US" sz="1400" b="1" dirty="0">
                <a:solidFill>
                  <a:prstClr val="white"/>
                </a:solidFill>
                <a:latin typeface="微软雅黑" pitchFamily="34" charset="-122"/>
                <a:ea typeface="微软雅黑" pitchFamily="34" charset="-122"/>
              </a:rPr>
              <a:t> </a:t>
            </a:r>
            <a:endParaRPr lang="en-US" altLang="zh-CN" sz="1400" b="1" dirty="0">
              <a:solidFill>
                <a:prstClr val="white"/>
              </a:solidFill>
              <a:latin typeface="微软雅黑" pitchFamily="34" charset="-122"/>
              <a:ea typeface="微软雅黑" pitchFamily="34" charset="-122"/>
            </a:endParaRPr>
          </a:p>
          <a:p>
            <a:pPr algn="ctr" eaLnBrk="1" hangingPunct="1"/>
            <a:r>
              <a:rPr lang="en-US" altLang="zh-CN" sz="1400" b="1" dirty="0">
                <a:solidFill>
                  <a:prstClr val="white"/>
                </a:solidFill>
                <a:latin typeface="微软雅黑" pitchFamily="34" charset="-122"/>
                <a:ea typeface="微软雅黑" pitchFamily="34" charset="-122"/>
              </a:rPr>
              <a:t>direct blood adsorption</a:t>
            </a:r>
            <a:endParaRPr lang="zh-CN" altLang="en-US" sz="1400" b="1" dirty="0">
              <a:solidFill>
                <a:prstClr val="white"/>
              </a:solidFill>
              <a:latin typeface="微软雅黑" pitchFamily="34" charset="-122"/>
              <a:ea typeface="微软雅黑" pitchFamily="34" charset="-122"/>
            </a:endParaRPr>
          </a:p>
        </p:txBody>
      </p:sp>
      <p:sp>
        <p:nvSpPr>
          <p:cNvPr id="63499" name="TextBox 9"/>
          <p:cNvSpPr txBox="1">
            <a:spLocks noChangeArrowheads="1"/>
          </p:cNvSpPr>
          <p:nvPr/>
        </p:nvSpPr>
        <p:spPr bwMode="auto">
          <a:xfrm>
            <a:off x="4425950" y="3577580"/>
            <a:ext cx="4499992"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marL="171450" indent="-171450" eaLnBrk="1" hangingPunct="1">
              <a:buFont typeface="Arial" panose="020B0604020202020204" pitchFamily="34" charset="0"/>
              <a:buChar char="•"/>
            </a:pPr>
            <a:r>
              <a:rPr lang="en-US" altLang="zh-CN" sz="1400" dirty="0">
                <a:solidFill>
                  <a:prstClr val="black"/>
                </a:solidFill>
                <a:latin typeface="微软雅黑" pitchFamily="34" charset="-122"/>
                <a:ea typeface="微软雅黑" pitchFamily="34" charset="-122"/>
              </a:rPr>
              <a:t>Drug or poison caused liver damage</a:t>
            </a:r>
            <a:endParaRPr lang="en-US" altLang="zh-CN" sz="1000" dirty="0">
              <a:solidFill>
                <a:prstClr val="black"/>
              </a:solidFill>
              <a:latin typeface="微软雅黑" pitchFamily="34" charset="-122"/>
              <a:ea typeface="微软雅黑" pitchFamily="34" charset="-122"/>
            </a:endParaRPr>
          </a:p>
          <a:p>
            <a:pPr marL="171450" indent="-171450" eaLnBrk="1" hangingPunct="1">
              <a:buFont typeface="Arial" panose="020B0604020202020204" pitchFamily="34" charset="0"/>
              <a:buChar char="•"/>
            </a:pPr>
            <a:r>
              <a:rPr lang="en-US" altLang="zh-CN" sz="1400" dirty="0">
                <a:solidFill>
                  <a:prstClr val="black"/>
                </a:solidFill>
                <a:latin typeface="微软雅黑" pitchFamily="34" charset="-122"/>
                <a:ea typeface="微软雅黑" pitchFamily="34" charset="-122"/>
              </a:rPr>
              <a:t>Obvious poisoning symptoms, lighter liver damage, bilirubin is less than ten times of normal value, which is &lt; </a:t>
            </a:r>
            <a:r>
              <a:rPr lang="el-GR" altLang="zh-CN" sz="1400" dirty="0">
                <a:solidFill>
                  <a:prstClr val="black"/>
                </a:solidFill>
                <a:latin typeface="微软雅黑" pitchFamily="34" charset="-122"/>
                <a:ea typeface="微软雅黑" pitchFamily="34" charset="-122"/>
              </a:rPr>
              <a:t>222</a:t>
            </a:r>
            <a:r>
              <a:rPr lang="en-US" altLang="zh-CN" sz="1400" dirty="0">
                <a:solidFill>
                  <a:prstClr val="black"/>
                </a:solidFill>
                <a:latin typeface="微软雅黑" pitchFamily="34" charset="-122"/>
                <a:ea typeface="微软雅黑" pitchFamily="34" charset="-122"/>
              </a:rPr>
              <a:t>.</a:t>
            </a:r>
            <a:r>
              <a:rPr lang="el-GR" altLang="zh-CN" sz="1400" dirty="0">
                <a:solidFill>
                  <a:prstClr val="black"/>
                </a:solidFill>
                <a:latin typeface="微软雅黑" pitchFamily="34" charset="-122"/>
                <a:ea typeface="微软雅黑" pitchFamily="34" charset="-122"/>
              </a:rPr>
              <a:t>4μ</a:t>
            </a:r>
            <a:r>
              <a:rPr lang="en-US" altLang="zh-CN" sz="1400" dirty="0">
                <a:solidFill>
                  <a:prstClr val="black"/>
                </a:solidFill>
                <a:latin typeface="微软雅黑" pitchFamily="34" charset="-122"/>
                <a:ea typeface="微软雅黑" pitchFamily="34" charset="-122"/>
              </a:rPr>
              <a:t>mol/L (13mg/dl).</a:t>
            </a:r>
            <a:endParaRPr lang="zh-CN" altLang="en-US" sz="1400" dirty="0">
              <a:solidFill>
                <a:prstClr val="black"/>
              </a:solidFill>
              <a:latin typeface="微软雅黑" pitchFamily="34" charset="-122"/>
              <a:ea typeface="微软雅黑" pitchFamily="34" charset="-122"/>
            </a:endParaRPr>
          </a:p>
          <a:p>
            <a:pPr marL="171450" indent="-171450" eaLnBrk="1" hangingPunct="1">
              <a:buFont typeface="Arial" panose="020B0604020202020204" pitchFamily="34" charset="0"/>
              <a:buChar char="•"/>
            </a:pPr>
            <a:endParaRPr lang="zh-CN" altLang="en-US" sz="1400" dirty="0">
              <a:solidFill>
                <a:prstClr val="black"/>
              </a:solidFill>
              <a:latin typeface="微软雅黑" pitchFamily="34" charset="-122"/>
              <a:ea typeface="微软雅黑" pitchFamily="34" charset="-122"/>
            </a:endParaRPr>
          </a:p>
          <a:p>
            <a:pPr eaLnBrk="1" hangingPunct="1"/>
            <a:endParaRPr lang="zh-CN" altLang="en-US" sz="1200" dirty="0">
              <a:solidFill>
                <a:prstClr val="black"/>
              </a:solidFill>
              <a:latin typeface="微软雅黑" pitchFamily="34" charset="-122"/>
              <a:ea typeface="微软雅黑" pitchFamily="34" charset="-122"/>
            </a:endParaRPr>
          </a:p>
        </p:txBody>
      </p:sp>
      <p:sp>
        <p:nvSpPr>
          <p:cNvPr id="63501" name="Rectangle 2"/>
          <p:cNvSpPr>
            <a:spLocks noChangeArrowheads="1"/>
          </p:cNvSpPr>
          <p:nvPr/>
        </p:nvSpPr>
        <p:spPr bwMode="auto">
          <a:xfrm>
            <a:off x="539750" y="-166836"/>
            <a:ext cx="7772400" cy="82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20000"/>
              </a:lnSpc>
              <a:spcBef>
                <a:spcPct val="20000"/>
              </a:spcBef>
            </a:pPr>
            <a:r>
              <a:rPr lang="en-US" altLang="zh-CN" sz="4400" b="1" dirty="0">
                <a:solidFill>
                  <a:prstClr val="black"/>
                </a:solidFill>
                <a:latin typeface="隶书" pitchFamily="49" charset="-122"/>
                <a:ea typeface="隶书" pitchFamily="49" charset="-122"/>
              </a:rPr>
              <a:t> </a:t>
            </a:r>
            <a:endParaRPr lang="en-US" altLang="zh-CN" sz="2400" b="1" dirty="0">
              <a:solidFill>
                <a:prstClr val="black"/>
              </a:solidFill>
              <a:latin typeface="微软雅黑" pitchFamily="34" charset="-122"/>
            </a:endParaRPr>
          </a:p>
        </p:txBody>
      </p:sp>
      <p:pic>
        <p:nvPicPr>
          <p:cNvPr id="3" name="图片 2">
            <a:extLst>
              <a:ext uri="{FF2B5EF4-FFF2-40B4-BE49-F238E27FC236}">
                <a16:creationId xmlns:a16="http://schemas.microsoft.com/office/drawing/2014/main" id="{767E8B24-8C5C-4B03-8351-F84260D8A913}"/>
              </a:ext>
            </a:extLst>
          </p:cNvPr>
          <p:cNvPicPr>
            <a:picLocks noChangeAspect="1"/>
          </p:cNvPicPr>
          <p:nvPr/>
        </p:nvPicPr>
        <p:blipFill>
          <a:blip r:embed="rId2"/>
          <a:stretch>
            <a:fillRect/>
          </a:stretch>
        </p:blipFill>
        <p:spPr>
          <a:xfrm>
            <a:off x="4698223" y="1506848"/>
            <a:ext cx="3312368" cy="1418644"/>
          </a:xfrm>
          <a:prstGeom prst="rect">
            <a:avLst/>
          </a:prstGeom>
        </p:spPr>
      </p:pic>
      <p:pic>
        <p:nvPicPr>
          <p:cNvPr id="5" name="图片 4">
            <a:extLst>
              <a:ext uri="{FF2B5EF4-FFF2-40B4-BE49-F238E27FC236}">
                <a16:creationId xmlns:a16="http://schemas.microsoft.com/office/drawing/2014/main" id="{A788867A-C056-4E4C-BD10-F9841DCB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653832"/>
            <a:ext cx="2522931" cy="3363908"/>
          </a:xfrm>
          <a:prstGeom prst="rect">
            <a:avLst/>
          </a:prstGeom>
        </p:spPr>
      </p:pic>
      <p:sp>
        <p:nvSpPr>
          <p:cNvPr id="8" name="文本框 7">
            <a:extLst>
              <a:ext uri="{FF2B5EF4-FFF2-40B4-BE49-F238E27FC236}">
                <a16:creationId xmlns:a16="http://schemas.microsoft.com/office/drawing/2014/main" id="{ACE0DD57-14A3-47A2-9818-E0B83D23E03D}"/>
              </a:ext>
            </a:extLst>
          </p:cNvPr>
          <p:cNvSpPr txBox="1"/>
          <p:nvPr/>
        </p:nvSpPr>
        <p:spPr>
          <a:xfrm>
            <a:off x="1259633" y="340382"/>
            <a:ext cx="4499992"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Single treatment of HA330-II</a:t>
            </a:r>
          </a:p>
        </p:txBody>
      </p:sp>
      <p:cxnSp>
        <p:nvCxnSpPr>
          <p:cNvPr id="9" name="直接连接符 8">
            <a:extLst>
              <a:ext uri="{FF2B5EF4-FFF2-40B4-BE49-F238E27FC236}">
                <a16:creationId xmlns:a16="http://schemas.microsoft.com/office/drawing/2014/main" id="{D88184E8-CA2C-4BF1-A6CE-7F803209A6C7}"/>
              </a:ext>
            </a:extLst>
          </p:cNvPr>
          <p:cNvCxnSpPr>
            <a:cxnSpLocks/>
            <a:stCxn id="8" idx="3"/>
          </p:cNvCxnSpPr>
          <p:nvPr/>
        </p:nvCxnSpPr>
        <p:spPr>
          <a:xfrm>
            <a:off x="5759625" y="571215"/>
            <a:ext cx="1980727"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DC6C3A2D-E8B3-4B5C-875D-C895520A24B7}"/>
              </a:ext>
            </a:extLst>
          </p:cNvPr>
          <p:cNvGrpSpPr/>
          <p:nvPr/>
        </p:nvGrpSpPr>
        <p:grpSpPr>
          <a:xfrm>
            <a:off x="393539" y="409228"/>
            <a:ext cx="866093" cy="323972"/>
            <a:chOff x="974126" y="450579"/>
            <a:chExt cx="1214610" cy="595696"/>
          </a:xfrm>
        </p:grpSpPr>
        <p:sp>
          <p:nvSpPr>
            <p:cNvPr id="11" name="平行四边形 10">
              <a:extLst>
                <a:ext uri="{FF2B5EF4-FFF2-40B4-BE49-F238E27FC236}">
                  <a16:creationId xmlns:a16="http://schemas.microsoft.com/office/drawing/2014/main" id="{4C39EC09-8DB5-4B81-9903-8CEDC3092ED0}"/>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2" name="平行四边形 11">
              <a:extLst>
                <a:ext uri="{FF2B5EF4-FFF2-40B4-BE49-F238E27FC236}">
                  <a16:creationId xmlns:a16="http://schemas.microsoft.com/office/drawing/2014/main" id="{B159527A-904F-4D20-A7D8-446DBDDE6BB6}"/>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13" name="图片 12">
            <a:extLst>
              <a:ext uri="{FF2B5EF4-FFF2-40B4-BE49-F238E27FC236}">
                <a16:creationId xmlns:a16="http://schemas.microsoft.com/office/drawing/2014/main" id="{DBAD534C-F016-4C58-8596-5C9FB4527F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2520865793"/>
      </p:ext>
    </p:extLst>
  </p:cSld>
  <p:clrMapOvr>
    <a:masterClrMapping/>
  </p:clrMapOvr>
  <p:transition spd="slow">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749508" y="4805017"/>
            <a:ext cx="7908721" cy="39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905" tIns="42452" rIns="84905" bIns="42452">
            <a:spAutoFit/>
          </a:bodyPr>
          <a:lstStyle>
            <a:lvl1pPr eaLnBrk="0" hangingPunct="0">
              <a:spcBef>
                <a:spcPct val="20000"/>
              </a:spcBef>
              <a:buFont typeface="Arial" pitchFamily="34" charset="0"/>
              <a:buChar char="•"/>
              <a:defRPr sz="3200">
                <a:solidFill>
                  <a:schemeClr val="tx1"/>
                </a:solidFill>
                <a:latin typeface="Verdana" pitchFamily="34" charset="0"/>
                <a:ea typeface="微软雅黑" pitchFamily="34" charset="-122"/>
                <a:sym typeface="Verdana" pitchFamily="34" charset="0"/>
              </a:defRPr>
            </a:lvl1pPr>
            <a:lvl2pPr marL="742950" indent="-285750" eaLnBrk="0" hangingPunct="0">
              <a:spcBef>
                <a:spcPct val="20000"/>
              </a:spcBef>
              <a:buFont typeface="Arial" pitchFamily="34" charset="0"/>
              <a:buChar char="–"/>
              <a:defRPr sz="2800">
                <a:solidFill>
                  <a:schemeClr val="tx1"/>
                </a:solidFill>
                <a:latin typeface="Verdana" pitchFamily="34" charset="0"/>
                <a:ea typeface="微软雅黑" pitchFamily="34" charset="-122"/>
                <a:sym typeface="Verdana" pitchFamily="34" charset="0"/>
              </a:defRPr>
            </a:lvl2pPr>
            <a:lvl3pPr marL="1143000" indent="-228600" eaLnBrk="0" hangingPunct="0">
              <a:spcBef>
                <a:spcPct val="20000"/>
              </a:spcBef>
              <a:buFont typeface="Arial" pitchFamily="34" charset="0"/>
              <a:buChar char="•"/>
              <a:defRPr sz="2400">
                <a:solidFill>
                  <a:schemeClr val="tx1"/>
                </a:solidFill>
                <a:latin typeface="Verdana" pitchFamily="34" charset="0"/>
                <a:ea typeface="微软雅黑" pitchFamily="34" charset="-122"/>
                <a:sym typeface="Verdana" pitchFamily="34" charset="0"/>
              </a:defRPr>
            </a:lvl3pPr>
            <a:lvl4pPr marL="16002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9pPr>
          </a:lstStyle>
          <a:p>
            <a:pPr algn="r" eaLnBrk="1" hangingPunct="1">
              <a:spcBef>
                <a:spcPct val="0"/>
              </a:spcBef>
              <a:buFontTx/>
              <a:buNone/>
              <a:defRPr/>
            </a:pPr>
            <a:r>
              <a:rPr lang="en-US" altLang="zh-CN" sz="1000" i="1" dirty="0">
                <a:solidFill>
                  <a:prstClr val="black"/>
                </a:solidFill>
                <a:latin typeface="微软雅黑"/>
                <a:ea typeface="微软雅黑"/>
              </a:rPr>
              <a:t>Wan Y M, Li Y H, </a:t>
            </a:r>
            <a:r>
              <a:rPr lang="en-US" altLang="zh-CN" sz="1000" i="1" dirty="0" err="1">
                <a:solidFill>
                  <a:prstClr val="black"/>
                </a:solidFill>
                <a:latin typeface="微软雅黑"/>
                <a:ea typeface="微软雅黑"/>
              </a:rPr>
              <a:t>Xu</a:t>
            </a:r>
            <a:r>
              <a:rPr lang="en-US" altLang="zh-CN" sz="1000" i="1" dirty="0">
                <a:solidFill>
                  <a:prstClr val="black"/>
                </a:solidFill>
                <a:latin typeface="微软雅黑"/>
                <a:ea typeface="微软雅黑"/>
              </a:rPr>
              <a:t> Z Y, et al. Therapeutic plasma exchange versus double plasma molecular absorption system in hepatitis B virus‐infected acute‐on‐chronic liver failure treated by </a:t>
            </a:r>
            <a:r>
              <a:rPr lang="en-US" altLang="zh-CN" sz="1000" i="1" dirty="0" err="1">
                <a:solidFill>
                  <a:prstClr val="black"/>
                </a:solidFill>
                <a:latin typeface="微软雅黑"/>
                <a:ea typeface="微软雅黑"/>
              </a:rPr>
              <a:t>entercavir</a:t>
            </a:r>
            <a:r>
              <a:rPr lang="en-US" altLang="zh-CN" sz="1000" i="1" dirty="0">
                <a:solidFill>
                  <a:prstClr val="black"/>
                </a:solidFill>
                <a:latin typeface="微软雅黑"/>
                <a:ea typeface="微软雅黑"/>
              </a:rPr>
              <a:t>: A prospective study[J]. Journal of Clinical Apheresis, 2017.</a:t>
            </a:r>
            <a:endParaRPr lang="zh-CN" altLang="en-US" sz="1000" i="1" dirty="0">
              <a:solidFill>
                <a:srgbClr val="FF0000"/>
              </a:solidFill>
              <a:latin typeface="微软雅黑"/>
              <a:ea typeface="微软雅黑"/>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72" y="1201316"/>
            <a:ext cx="7668344" cy="31111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文本框 5">
            <a:extLst>
              <a:ext uri="{FF2B5EF4-FFF2-40B4-BE49-F238E27FC236}">
                <a16:creationId xmlns:a16="http://schemas.microsoft.com/office/drawing/2014/main" id="{D3BB8DE8-AB67-4628-9E4A-ED14D0B484C1}"/>
              </a:ext>
            </a:extLst>
          </p:cNvPr>
          <p:cNvSpPr txBox="1"/>
          <p:nvPr/>
        </p:nvSpPr>
        <p:spPr>
          <a:xfrm>
            <a:off x="1259633" y="340382"/>
            <a:ext cx="4104455"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Study – DPMAS for ACLF</a:t>
            </a:r>
          </a:p>
        </p:txBody>
      </p:sp>
      <p:cxnSp>
        <p:nvCxnSpPr>
          <p:cNvPr id="7" name="直接连接符 6">
            <a:extLst>
              <a:ext uri="{FF2B5EF4-FFF2-40B4-BE49-F238E27FC236}">
                <a16:creationId xmlns:a16="http://schemas.microsoft.com/office/drawing/2014/main" id="{6F437CAF-2390-452A-9208-685712EFB90E}"/>
              </a:ext>
            </a:extLst>
          </p:cNvPr>
          <p:cNvCxnSpPr>
            <a:cxnSpLocks/>
            <a:stCxn id="6" idx="3"/>
          </p:cNvCxnSpPr>
          <p:nvPr/>
        </p:nvCxnSpPr>
        <p:spPr>
          <a:xfrm>
            <a:off x="5364088" y="571215"/>
            <a:ext cx="2376264"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DDCE768F-838C-4B62-9B5C-D406E8051070}"/>
              </a:ext>
            </a:extLst>
          </p:cNvPr>
          <p:cNvGrpSpPr/>
          <p:nvPr/>
        </p:nvGrpSpPr>
        <p:grpSpPr>
          <a:xfrm>
            <a:off x="393539" y="409228"/>
            <a:ext cx="866093" cy="323972"/>
            <a:chOff x="974126" y="450579"/>
            <a:chExt cx="1214610" cy="595696"/>
          </a:xfrm>
        </p:grpSpPr>
        <p:sp>
          <p:nvSpPr>
            <p:cNvPr id="9" name="平行四边形 8">
              <a:extLst>
                <a:ext uri="{FF2B5EF4-FFF2-40B4-BE49-F238E27FC236}">
                  <a16:creationId xmlns:a16="http://schemas.microsoft.com/office/drawing/2014/main" id="{B8063C92-7DB6-4D48-BE9D-D4EE53736B16}"/>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0" name="平行四边形 9">
              <a:extLst>
                <a:ext uri="{FF2B5EF4-FFF2-40B4-BE49-F238E27FC236}">
                  <a16:creationId xmlns:a16="http://schemas.microsoft.com/office/drawing/2014/main" id="{B6FC3C68-0821-401C-BD8A-82510D9BC649}"/>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11" name="图片 10">
            <a:extLst>
              <a:ext uri="{FF2B5EF4-FFF2-40B4-BE49-F238E27FC236}">
                <a16:creationId xmlns:a16="http://schemas.microsoft.com/office/drawing/2014/main" id="{FC8A0268-9828-405B-B349-45C9318208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1114120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395536" y="976295"/>
            <a:ext cx="8496944" cy="336375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4905" tIns="42452" rIns="84905" bIns="42452" anchor="ctr"/>
          <a:lstStyle/>
          <a:p>
            <a:pPr algn="ctr">
              <a:defRPr/>
            </a:pPr>
            <a:endParaRPr lang="zh-CN" altLang="en-US" sz="1209"/>
          </a:p>
        </p:txBody>
      </p:sp>
      <p:sp>
        <p:nvSpPr>
          <p:cNvPr id="53254" name="矩形 5"/>
          <p:cNvSpPr>
            <a:spLocks noChangeArrowheads="1"/>
          </p:cNvSpPr>
          <p:nvPr/>
        </p:nvSpPr>
        <p:spPr bwMode="auto">
          <a:xfrm>
            <a:off x="643268" y="1003777"/>
            <a:ext cx="8249212" cy="312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905" tIns="42452" rIns="84905" bIns="42452">
            <a:spAutoFit/>
          </a:bodyPr>
          <a:lstStyle>
            <a:lvl1pPr eaLnBrk="0" hangingPunct="0">
              <a:spcBef>
                <a:spcPct val="20000"/>
              </a:spcBef>
              <a:buFont typeface="Arial" pitchFamily="34" charset="0"/>
              <a:buChar char="•"/>
              <a:defRPr sz="3200">
                <a:solidFill>
                  <a:schemeClr val="tx1"/>
                </a:solidFill>
                <a:latin typeface="Verdana" pitchFamily="34" charset="0"/>
                <a:ea typeface="微软雅黑" pitchFamily="34" charset="-122"/>
                <a:sym typeface="Verdana" pitchFamily="34" charset="0"/>
              </a:defRPr>
            </a:lvl1pPr>
            <a:lvl2pPr marL="742950" indent="-285750" eaLnBrk="0" hangingPunct="0">
              <a:spcBef>
                <a:spcPct val="20000"/>
              </a:spcBef>
              <a:buFont typeface="Arial" pitchFamily="34" charset="0"/>
              <a:buChar char="–"/>
              <a:defRPr sz="2800">
                <a:solidFill>
                  <a:schemeClr val="tx1"/>
                </a:solidFill>
                <a:latin typeface="Verdana" pitchFamily="34" charset="0"/>
                <a:ea typeface="微软雅黑" pitchFamily="34" charset="-122"/>
                <a:sym typeface="Verdana" pitchFamily="34" charset="0"/>
              </a:defRPr>
            </a:lvl2pPr>
            <a:lvl3pPr marL="1143000" indent="-228600" eaLnBrk="0" hangingPunct="0">
              <a:spcBef>
                <a:spcPct val="20000"/>
              </a:spcBef>
              <a:buFont typeface="Arial" pitchFamily="34" charset="0"/>
              <a:buChar char="•"/>
              <a:defRPr sz="2400">
                <a:solidFill>
                  <a:schemeClr val="tx1"/>
                </a:solidFill>
                <a:latin typeface="Verdana" pitchFamily="34" charset="0"/>
                <a:ea typeface="微软雅黑" pitchFamily="34" charset="-122"/>
                <a:sym typeface="Verdana" pitchFamily="34" charset="0"/>
              </a:defRPr>
            </a:lvl3pPr>
            <a:lvl4pPr marL="16002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9pPr>
          </a:lstStyle>
          <a:p>
            <a:pPr eaLnBrk="1" hangingPunct="1">
              <a:lnSpc>
                <a:spcPct val="150000"/>
              </a:lnSpc>
              <a:spcBef>
                <a:spcPct val="0"/>
              </a:spcBef>
              <a:buNone/>
            </a:pPr>
            <a:r>
              <a:rPr lang="en-US" altLang="zh-CN" sz="1360" b="1" dirty="0">
                <a:latin typeface="+mn-lt"/>
              </a:rPr>
              <a:t>Design :</a:t>
            </a:r>
            <a:r>
              <a:rPr lang="zh-CN" altLang="en-US" sz="1360" b="1" dirty="0">
                <a:latin typeface="+mn-lt"/>
              </a:rPr>
              <a:t> </a:t>
            </a:r>
            <a:r>
              <a:rPr lang="en-US" altLang="zh-CN" sz="1360" dirty="0">
                <a:latin typeface="+mn-lt"/>
              </a:rPr>
              <a:t>A single center prospective controlled pilot study.</a:t>
            </a:r>
          </a:p>
          <a:p>
            <a:pPr>
              <a:lnSpc>
                <a:spcPct val="150000"/>
              </a:lnSpc>
              <a:buNone/>
            </a:pPr>
            <a:r>
              <a:rPr lang="en-US" altLang="zh-CN" sz="1360" b="1" dirty="0">
                <a:latin typeface="+mn-lt"/>
              </a:rPr>
              <a:t>Study Subject: </a:t>
            </a:r>
            <a:r>
              <a:rPr lang="en-US" altLang="zh-CN" sz="1360" b="1" dirty="0">
                <a:solidFill>
                  <a:srgbClr val="0070C0"/>
                </a:solidFill>
                <a:latin typeface="+mn-lt"/>
              </a:rPr>
              <a:t>Acute-on-chronic liver failure (ACLF)</a:t>
            </a:r>
          </a:p>
          <a:p>
            <a:pPr>
              <a:lnSpc>
                <a:spcPct val="150000"/>
              </a:lnSpc>
              <a:buNone/>
            </a:pPr>
            <a:r>
              <a:rPr lang="en-US" altLang="zh-CN" sz="1360" b="1" dirty="0">
                <a:latin typeface="+mn-lt"/>
              </a:rPr>
              <a:t>Regimens: </a:t>
            </a:r>
          </a:p>
          <a:p>
            <a:pPr>
              <a:lnSpc>
                <a:spcPct val="150000"/>
              </a:lnSpc>
              <a:buNone/>
            </a:pPr>
            <a:endParaRPr lang="en-US" altLang="zh-CN" sz="1360" b="1" dirty="0">
              <a:latin typeface="+mn-lt"/>
            </a:endParaRPr>
          </a:p>
          <a:p>
            <a:pPr>
              <a:lnSpc>
                <a:spcPct val="150000"/>
              </a:lnSpc>
              <a:buNone/>
            </a:pPr>
            <a:endParaRPr lang="en-US" altLang="zh-CN" sz="1360" b="1" dirty="0">
              <a:latin typeface="+mn-lt"/>
            </a:endParaRPr>
          </a:p>
          <a:p>
            <a:pPr>
              <a:lnSpc>
                <a:spcPct val="150000"/>
              </a:lnSpc>
              <a:buNone/>
            </a:pPr>
            <a:endParaRPr lang="en-US" altLang="zh-CN" sz="1360" b="1" dirty="0">
              <a:latin typeface="+mn-lt"/>
            </a:endParaRPr>
          </a:p>
          <a:p>
            <a:pPr eaLnBrk="1" hangingPunct="1">
              <a:lnSpc>
                <a:spcPct val="150000"/>
              </a:lnSpc>
              <a:spcBef>
                <a:spcPct val="0"/>
              </a:spcBef>
              <a:buNone/>
            </a:pPr>
            <a:r>
              <a:rPr lang="en-US" altLang="zh-CN" sz="1360" b="1" dirty="0">
                <a:latin typeface="+mn-lt"/>
              </a:rPr>
              <a:t>Follow-up: </a:t>
            </a:r>
            <a:r>
              <a:rPr lang="en-US" altLang="zh-CN" sz="1360" dirty="0">
                <a:latin typeface="+mn-lt"/>
              </a:rPr>
              <a:t>12 weeks                                                     </a:t>
            </a:r>
          </a:p>
          <a:p>
            <a:pPr eaLnBrk="1" hangingPunct="1">
              <a:lnSpc>
                <a:spcPct val="150000"/>
              </a:lnSpc>
              <a:spcBef>
                <a:spcPct val="0"/>
              </a:spcBef>
              <a:buNone/>
            </a:pPr>
            <a:r>
              <a:rPr lang="en-US" altLang="zh-CN" sz="1360" b="1" dirty="0">
                <a:latin typeface="+mn-lt"/>
              </a:rPr>
              <a:t>Purpose: </a:t>
            </a:r>
            <a:r>
              <a:rPr lang="en-US" altLang="zh-CN" sz="1360" dirty="0">
                <a:latin typeface="+mn-lt"/>
              </a:rPr>
              <a:t>compare the efficacy of TPE and DPMAS on acute-on-chronic liver failure (ACLF) caused by hepatitis B virus (HBV-ACLF).</a:t>
            </a:r>
          </a:p>
        </p:txBody>
      </p:sp>
      <p:sp>
        <p:nvSpPr>
          <p:cNvPr id="7" name="TextBox 8"/>
          <p:cNvSpPr txBox="1">
            <a:spLocks noChangeArrowheads="1"/>
          </p:cNvSpPr>
          <p:nvPr/>
        </p:nvSpPr>
        <p:spPr bwMode="auto">
          <a:xfrm>
            <a:off x="939273" y="4805017"/>
            <a:ext cx="7953207" cy="39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905" tIns="42452" rIns="84905" bIns="42452">
            <a:spAutoFit/>
          </a:bodyPr>
          <a:lstStyle>
            <a:lvl1pPr eaLnBrk="0" hangingPunct="0">
              <a:spcBef>
                <a:spcPct val="20000"/>
              </a:spcBef>
              <a:buFont typeface="Arial" pitchFamily="34" charset="0"/>
              <a:buChar char="•"/>
              <a:defRPr sz="3200">
                <a:solidFill>
                  <a:schemeClr val="tx1"/>
                </a:solidFill>
                <a:latin typeface="Verdana" pitchFamily="34" charset="0"/>
                <a:ea typeface="微软雅黑" pitchFamily="34" charset="-122"/>
                <a:sym typeface="Verdana" pitchFamily="34" charset="0"/>
              </a:defRPr>
            </a:lvl1pPr>
            <a:lvl2pPr marL="742950" indent="-285750" eaLnBrk="0" hangingPunct="0">
              <a:spcBef>
                <a:spcPct val="20000"/>
              </a:spcBef>
              <a:buFont typeface="Arial" pitchFamily="34" charset="0"/>
              <a:buChar char="–"/>
              <a:defRPr sz="2800">
                <a:solidFill>
                  <a:schemeClr val="tx1"/>
                </a:solidFill>
                <a:latin typeface="Verdana" pitchFamily="34" charset="0"/>
                <a:ea typeface="微软雅黑" pitchFamily="34" charset="-122"/>
                <a:sym typeface="Verdana" pitchFamily="34" charset="0"/>
              </a:defRPr>
            </a:lvl2pPr>
            <a:lvl3pPr marL="1143000" indent="-228600" eaLnBrk="0" hangingPunct="0">
              <a:spcBef>
                <a:spcPct val="20000"/>
              </a:spcBef>
              <a:buFont typeface="Arial" pitchFamily="34" charset="0"/>
              <a:buChar char="•"/>
              <a:defRPr sz="2400">
                <a:solidFill>
                  <a:schemeClr val="tx1"/>
                </a:solidFill>
                <a:latin typeface="Verdana" pitchFamily="34" charset="0"/>
                <a:ea typeface="微软雅黑" pitchFamily="34" charset="-122"/>
                <a:sym typeface="Verdana" pitchFamily="34" charset="0"/>
              </a:defRPr>
            </a:lvl3pPr>
            <a:lvl4pPr marL="16002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9pPr>
          </a:lstStyle>
          <a:p>
            <a:pPr algn="r" eaLnBrk="1" hangingPunct="1">
              <a:spcBef>
                <a:spcPct val="0"/>
              </a:spcBef>
              <a:buFontTx/>
              <a:buNone/>
              <a:defRPr/>
            </a:pPr>
            <a:r>
              <a:rPr lang="en-US" altLang="zh-CN" sz="1000" i="1" dirty="0">
                <a:latin typeface="+mn-ea"/>
                <a:ea typeface="+mn-ea"/>
              </a:rPr>
              <a:t>Wan Y M, Li Y H, </a:t>
            </a:r>
            <a:r>
              <a:rPr lang="en-US" altLang="zh-CN" sz="1000" i="1" dirty="0" err="1">
                <a:latin typeface="+mn-ea"/>
                <a:ea typeface="+mn-ea"/>
              </a:rPr>
              <a:t>Xu</a:t>
            </a:r>
            <a:r>
              <a:rPr lang="en-US" altLang="zh-CN" sz="1000" i="1" dirty="0">
                <a:latin typeface="+mn-ea"/>
                <a:ea typeface="+mn-ea"/>
              </a:rPr>
              <a:t> Z Y, et al. Therapeutic plasma exchange versus double plasma molecular absorption system in hepatitis B virus‐infected acute‐on‐chronic liver failure treated by </a:t>
            </a:r>
            <a:r>
              <a:rPr lang="en-US" altLang="zh-CN" sz="1000" i="1" dirty="0" err="1">
                <a:latin typeface="+mn-ea"/>
                <a:ea typeface="+mn-ea"/>
              </a:rPr>
              <a:t>entercavir</a:t>
            </a:r>
            <a:r>
              <a:rPr lang="en-US" altLang="zh-CN" sz="1000" i="1" dirty="0">
                <a:latin typeface="+mn-ea"/>
                <a:ea typeface="+mn-ea"/>
              </a:rPr>
              <a:t>: A prospective study[J]. Journal of Clinical Apheresis, 2017.</a:t>
            </a:r>
            <a:endParaRPr lang="zh-CN" altLang="en-US" sz="1000" i="1" dirty="0">
              <a:solidFill>
                <a:srgbClr val="FF0000"/>
              </a:solidFill>
              <a:latin typeface="+mn-ea"/>
              <a:ea typeface="+mn-ea"/>
            </a:endParaRPr>
          </a:p>
        </p:txBody>
      </p:sp>
      <p:sp>
        <p:nvSpPr>
          <p:cNvPr id="3" name="矩形 2"/>
          <p:cNvSpPr/>
          <p:nvPr/>
        </p:nvSpPr>
        <p:spPr>
          <a:xfrm>
            <a:off x="532152" y="4404906"/>
            <a:ext cx="8360328" cy="400110"/>
          </a:xfrm>
          <a:prstGeom prst="rect">
            <a:avLst/>
          </a:prstGeom>
        </p:spPr>
        <p:txBody>
          <a:bodyPr wrap="square">
            <a:spAutoFit/>
          </a:bodyPr>
          <a:lstStyle/>
          <a:p>
            <a:pPr algn="r"/>
            <a:r>
              <a:rPr lang="en-US" altLang="zh-CN" sz="1000" b="1" dirty="0">
                <a:latin typeface="微软雅黑" pitchFamily="34" charset="-122"/>
              </a:rPr>
              <a:t>* TPE: therapeutic plasma exchange</a:t>
            </a:r>
          </a:p>
          <a:p>
            <a:pPr algn="r"/>
            <a:r>
              <a:rPr lang="fr-FR" altLang="zh-CN" sz="1000" b="1" dirty="0">
                <a:latin typeface="微软雅黑" pitchFamily="34" charset="-122"/>
              </a:rPr>
              <a:t>   DPMAS: double plasma molecular adsorption system</a:t>
            </a:r>
            <a:endParaRPr lang="zh-CN" altLang="en-US" sz="10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181083"/>
            <a:ext cx="2275990" cy="442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表格 1"/>
          <p:cNvGraphicFramePr>
            <a:graphicFrameLocks noGrp="1"/>
          </p:cNvGraphicFramePr>
          <p:nvPr>
            <p:extLst>
              <p:ext uri="{D42A27DB-BD31-4B8C-83A1-F6EECF244321}">
                <p14:modId xmlns:p14="http://schemas.microsoft.com/office/powerpoint/2010/main" val="2012128182"/>
              </p:ext>
            </p:extLst>
          </p:nvPr>
        </p:nvGraphicFramePr>
        <p:xfrm>
          <a:off x="1970147" y="1921396"/>
          <a:ext cx="6376452" cy="1089343"/>
        </p:xfrm>
        <a:graphic>
          <a:graphicData uri="http://schemas.openxmlformats.org/drawingml/2006/table">
            <a:tbl>
              <a:tblPr firstRow="1" bandRow="1">
                <a:tableStyleId>{5C22544A-7EE6-4342-B048-85BDC9FD1C3A}</a:tableStyleId>
              </a:tblPr>
              <a:tblGrid>
                <a:gridCol w="1335892">
                  <a:extLst>
                    <a:ext uri="{9D8B030D-6E8A-4147-A177-3AD203B41FA5}">
                      <a16:colId xmlns:a16="http://schemas.microsoft.com/office/drawing/2014/main" val="20000"/>
                    </a:ext>
                  </a:extLst>
                </a:gridCol>
                <a:gridCol w="5040560">
                  <a:extLst>
                    <a:ext uri="{9D8B030D-6E8A-4147-A177-3AD203B41FA5}">
                      <a16:colId xmlns:a16="http://schemas.microsoft.com/office/drawing/2014/main" val="20001"/>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50" b="1" u="none" dirty="0">
                          <a:solidFill>
                            <a:schemeClr val="tx1"/>
                          </a:solidFill>
                          <a:latin typeface="+mn-lt"/>
                        </a:rPr>
                        <a:t>TPE Group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50" b="1" u="none" dirty="0">
                          <a:solidFill>
                            <a:schemeClr val="tx1"/>
                          </a:solidFill>
                          <a:latin typeface="+mn-lt"/>
                        </a:rPr>
                        <a:t>(N=33)</a:t>
                      </a:r>
                    </a:p>
                    <a:p>
                      <a:pPr algn="ctr"/>
                      <a:endParaRPr lang="zh-CN" altLang="en-US" sz="1050" b="1" dirty="0">
                        <a:solidFill>
                          <a:schemeClr val="tx1"/>
                        </a:solidFill>
                      </a:endParaRPr>
                    </a:p>
                  </a:txBody>
                  <a:tcPr>
                    <a:solidFill>
                      <a:schemeClr val="accent4">
                        <a:lumMod val="20000"/>
                        <a:lumOff val="80000"/>
                      </a:schemeClr>
                    </a:solidFill>
                  </a:tcPr>
                </a:tc>
                <a:tc>
                  <a:txBody>
                    <a:bodyPr/>
                    <a:lstStyle/>
                    <a:p>
                      <a:pPr eaLnBrk="1" hangingPunct="1">
                        <a:lnSpc>
                          <a:spcPct val="150000"/>
                        </a:lnSpc>
                        <a:spcBef>
                          <a:spcPct val="0"/>
                        </a:spcBef>
                        <a:buNone/>
                      </a:pPr>
                      <a:r>
                        <a:rPr lang="en-US" altLang="zh-CN" sz="1000" dirty="0">
                          <a:solidFill>
                            <a:schemeClr val="tx1"/>
                          </a:solidFill>
                          <a:latin typeface="+mn-lt"/>
                        </a:rPr>
                        <a:t>Standard medical therapy + </a:t>
                      </a:r>
                      <a:r>
                        <a:rPr lang="en-US" altLang="zh-CN" sz="1000" b="1" dirty="0">
                          <a:solidFill>
                            <a:srgbClr val="FF0000"/>
                          </a:solidFill>
                          <a:latin typeface="+mn-lt"/>
                        </a:rPr>
                        <a:t>TPE (2-3 times/w, 2-3h/session) </a:t>
                      </a:r>
                    </a:p>
                    <a:p>
                      <a:pPr eaLnBrk="1" hangingPunct="1">
                        <a:lnSpc>
                          <a:spcPct val="150000"/>
                        </a:lnSpc>
                        <a:spcBef>
                          <a:spcPct val="0"/>
                        </a:spcBef>
                        <a:buNone/>
                      </a:pPr>
                      <a:r>
                        <a:rPr lang="en-US" altLang="zh-CN" sz="1000" b="0" dirty="0">
                          <a:solidFill>
                            <a:schemeClr val="tx1"/>
                          </a:solidFill>
                          <a:latin typeface="+mn-lt"/>
                        </a:rPr>
                        <a:t>* Plasma exchange rate: 20-30ml/min.</a:t>
                      </a:r>
                    </a:p>
                  </a:txBody>
                  <a:tcPr>
                    <a:solidFill>
                      <a:schemeClr val="accent4">
                        <a:lumMod val="20000"/>
                        <a:lumOff val="80000"/>
                      </a:schemeClr>
                    </a:solidFill>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50" b="1" u="none" dirty="0">
                          <a:latin typeface="+mn-lt"/>
                        </a:rPr>
                        <a:t>DPMAS Group </a:t>
                      </a:r>
                      <a:r>
                        <a:rPr lang="en-US" altLang="zh-CN" sz="1050" b="1" u="none"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50" b="1" u="none" dirty="0">
                          <a:latin typeface="+mn-lt"/>
                        </a:rPr>
                        <a:t>(N=27)</a:t>
                      </a:r>
                    </a:p>
                  </a:txBody>
                  <a:tcPr>
                    <a:solidFill>
                      <a:srgbClr val="FFCD2D"/>
                    </a:solidFill>
                  </a:tcPr>
                </a:tc>
                <a:tc>
                  <a:txBody>
                    <a:bodyPr/>
                    <a:lstStyle/>
                    <a:p>
                      <a:pPr eaLnBrk="1" hangingPunct="1">
                        <a:lnSpc>
                          <a:spcPct val="150000"/>
                        </a:lnSpc>
                        <a:spcBef>
                          <a:spcPct val="0"/>
                        </a:spcBef>
                        <a:buNone/>
                      </a:pPr>
                      <a:r>
                        <a:rPr lang="en-US" altLang="zh-CN" sz="1000" b="1" dirty="0">
                          <a:latin typeface="+mn-lt"/>
                        </a:rPr>
                        <a:t>Standard medical therapy + </a:t>
                      </a:r>
                      <a:r>
                        <a:rPr lang="en-US" altLang="zh-CN" sz="1000" b="1" dirty="0">
                          <a:solidFill>
                            <a:srgbClr val="FF0000"/>
                          </a:solidFill>
                          <a:latin typeface="+mn-lt"/>
                        </a:rPr>
                        <a:t>DPMAS (2-3 times/w, 2-3h/session)</a:t>
                      </a:r>
                      <a:r>
                        <a:rPr lang="en-US" altLang="zh-CN" sz="1000" dirty="0">
                          <a:solidFill>
                            <a:srgbClr val="FF0000"/>
                          </a:solidFill>
                          <a:latin typeface="+mn-lt"/>
                        </a:rPr>
                        <a:t>                               </a:t>
                      </a:r>
                    </a:p>
                    <a:p>
                      <a:pPr eaLnBrk="1" hangingPunct="1">
                        <a:lnSpc>
                          <a:spcPct val="150000"/>
                        </a:lnSpc>
                        <a:spcBef>
                          <a:spcPct val="0"/>
                        </a:spcBef>
                        <a:buNone/>
                      </a:pPr>
                      <a:r>
                        <a:rPr lang="en-US" altLang="zh-CN" sz="1000" dirty="0">
                          <a:solidFill>
                            <a:schemeClr val="tx1"/>
                          </a:solidFill>
                          <a:latin typeface="+mn-lt"/>
                        </a:rPr>
                        <a:t>* Blood flow rate: 100-150ml/min,</a:t>
                      </a:r>
                      <a:r>
                        <a:rPr lang="en-US" altLang="zh-CN" sz="1000" baseline="0" dirty="0">
                          <a:solidFill>
                            <a:schemeClr val="tx1"/>
                          </a:solidFill>
                          <a:latin typeface="+mn-lt"/>
                        </a:rPr>
                        <a:t> </a:t>
                      </a:r>
                      <a:r>
                        <a:rPr lang="en-US" altLang="zh-CN" sz="1000" dirty="0">
                          <a:solidFill>
                            <a:schemeClr val="tx1"/>
                          </a:solidFill>
                        </a:rPr>
                        <a:t>Plasma flow rate: 25-50ml/min.</a:t>
                      </a:r>
                      <a:r>
                        <a:rPr lang="en-US" altLang="zh-CN" sz="1000" dirty="0">
                          <a:solidFill>
                            <a:schemeClr val="tx1"/>
                          </a:solidFill>
                          <a:latin typeface="+mn-lt"/>
                        </a:rPr>
                        <a:t>                                                      </a:t>
                      </a:r>
                    </a:p>
                  </a:txBody>
                  <a:tcPr>
                    <a:solidFill>
                      <a:srgbClr val="FFCD2D"/>
                    </a:solidFill>
                  </a:tcPr>
                </a:tc>
                <a:extLst>
                  <a:ext uri="{0D108BD9-81ED-4DB2-BD59-A6C34878D82A}">
                    <a16:rowId xmlns:a16="http://schemas.microsoft.com/office/drawing/2014/main" val="10001"/>
                  </a:ext>
                </a:extLst>
              </a:tr>
            </a:tbl>
          </a:graphicData>
        </a:graphic>
      </p:graphicFrame>
      <p:sp>
        <p:nvSpPr>
          <p:cNvPr id="10" name="文本框 9">
            <a:extLst>
              <a:ext uri="{FF2B5EF4-FFF2-40B4-BE49-F238E27FC236}">
                <a16:creationId xmlns:a16="http://schemas.microsoft.com/office/drawing/2014/main" id="{6FFCE986-27D1-4690-B99C-05A9BE74EA49}"/>
              </a:ext>
            </a:extLst>
          </p:cNvPr>
          <p:cNvSpPr txBox="1"/>
          <p:nvPr/>
        </p:nvSpPr>
        <p:spPr>
          <a:xfrm>
            <a:off x="1259633" y="340382"/>
            <a:ext cx="4104455"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Study – DPMAS for ACLF</a:t>
            </a:r>
          </a:p>
        </p:txBody>
      </p:sp>
      <p:cxnSp>
        <p:nvCxnSpPr>
          <p:cNvPr id="11" name="直接连接符 10">
            <a:extLst>
              <a:ext uri="{FF2B5EF4-FFF2-40B4-BE49-F238E27FC236}">
                <a16:creationId xmlns:a16="http://schemas.microsoft.com/office/drawing/2014/main" id="{BE195911-1959-4474-87DE-33EBF7418C75}"/>
              </a:ext>
            </a:extLst>
          </p:cNvPr>
          <p:cNvCxnSpPr>
            <a:cxnSpLocks/>
            <a:stCxn id="10" idx="3"/>
          </p:cNvCxnSpPr>
          <p:nvPr/>
        </p:nvCxnSpPr>
        <p:spPr>
          <a:xfrm>
            <a:off x="5364088" y="571215"/>
            <a:ext cx="2376264"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2" name="组合 11">
            <a:extLst>
              <a:ext uri="{FF2B5EF4-FFF2-40B4-BE49-F238E27FC236}">
                <a16:creationId xmlns:a16="http://schemas.microsoft.com/office/drawing/2014/main" id="{FB8EA5A6-9F17-417E-93B6-02C03C93AF34}"/>
              </a:ext>
            </a:extLst>
          </p:cNvPr>
          <p:cNvGrpSpPr/>
          <p:nvPr/>
        </p:nvGrpSpPr>
        <p:grpSpPr>
          <a:xfrm>
            <a:off x="393539" y="409228"/>
            <a:ext cx="866093" cy="323972"/>
            <a:chOff x="974126" y="450579"/>
            <a:chExt cx="1214610" cy="595696"/>
          </a:xfrm>
        </p:grpSpPr>
        <p:sp>
          <p:nvSpPr>
            <p:cNvPr id="13" name="平行四边形 12">
              <a:extLst>
                <a:ext uri="{FF2B5EF4-FFF2-40B4-BE49-F238E27FC236}">
                  <a16:creationId xmlns:a16="http://schemas.microsoft.com/office/drawing/2014/main" id="{6D40689A-A88B-4841-B1F8-C80DD2FEF871}"/>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4" name="平行四边形 13">
              <a:extLst>
                <a:ext uri="{FF2B5EF4-FFF2-40B4-BE49-F238E27FC236}">
                  <a16:creationId xmlns:a16="http://schemas.microsoft.com/office/drawing/2014/main" id="{10DF01DD-6BE7-4506-9F61-657F54B35674}"/>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15" name="图片 14">
            <a:extLst>
              <a:ext uri="{FF2B5EF4-FFF2-40B4-BE49-F238E27FC236}">
                <a16:creationId xmlns:a16="http://schemas.microsoft.com/office/drawing/2014/main" id="{515CB933-5ECD-408F-AC67-1E92ED5ECC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2047125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37" y="1561356"/>
            <a:ext cx="4052463" cy="2472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523749"/>
            <a:ext cx="3816424" cy="248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83C38A83-0990-4FD6-BE77-DB766F859947}"/>
              </a:ext>
            </a:extLst>
          </p:cNvPr>
          <p:cNvSpPr txBox="1">
            <a:spLocks noChangeArrowheads="1"/>
          </p:cNvSpPr>
          <p:nvPr/>
        </p:nvSpPr>
        <p:spPr bwMode="auto">
          <a:xfrm>
            <a:off x="749508" y="4805017"/>
            <a:ext cx="7908721" cy="39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905" tIns="42452" rIns="84905" bIns="42452">
            <a:spAutoFit/>
          </a:bodyPr>
          <a:lstStyle>
            <a:lvl1pPr eaLnBrk="0" hangingPunct="0">
              <a:spcBef>
                <a:spcPct val="20000"/>
              </a:spcBef>
              <a:buFont typeface="Arial" pitchFamily="34" charset="0"/>
              <a:buChar char="•"/>
              <a:defRPr sz="3200">
                <a:solidFill>
                  <a:schemeClr val="tx1"/>
                </a:solidFill>
                <a:latin typeface="Verdana" pitchFamily="34" charset="0"/>
                <a:ea typeface="微软雅黑" pitchFamily="34" charset="-122"/>
                <a:sym typeface="Verdana" pitchFamily="34" charset="0"/>
              </a:defRPr>
            </a:lvl1pPr>
            <a:lvl2pPr marL="742950" indent="-285750" eaLnBrk="0" hangingPunct="0">
              <a:spcBef>
                <a:spcPct val="20000"/>
              </a:spcBef>
              <a:buFont typeface="Arial" pitchFamily="34" charset="0"/>
              <a:buChar char="–"/>
              <a:defRPr sz="2800">
                <a:solidFill>
                  <a:schemeClr val="tx1"/>
                </a:solidFill>
                <a:latin typeface="Verdana" pitchFamily="34" charset="0"/>
                <a:ea typeface="微软雅黑" pitchFamily="34" charset="-122"/>
                <a:sym typeface="Verdana" pitchFamily="34" charset="0"/>
              </a:defRPr>
            </a:lvl2pPr>
            <a:lvl3pPr marL="1143000" indent="-228600" eaLnBrk="0" hangingPunct="0">
              <a:spcBef>
                <a:spcPct val="20000"/>
              </a:spcBef>
              <a:buFont typeface="Arial" pitchFamily="34" charset="0"/>
              <a:buChar char="•"/>
              <a:defRPr sz="2400">
                <a:solidFill>
                  <a:schemeClr val="tx1"/>
                </a:solidFill>
                <a:latin typeface="Verdana" pitchFamily="34" charset="0"/>
                <a:ea typeface="微软雅黑" pitchFamily="34" charset="-122"/>
                <a:sym typeface="Verdana" pitchFamily="34" charset="0"/>
              </a:defRPr>
            </a:lvl3pPr>
            <a:lvl4pPr marL="16002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9pPr>
          </a:lstStyle>
          <a:p>
            <a:pPr algn="r" eaLnBrk="1" hangingPunct="1">
              <a:spcBef>
                <a:spcPct val="0"/>
              </a:spcBef>
              <a:buFontTx/>
              <a:buNone/>
              <a:defRPr/>
            </a:pPr>
            <a:r>
              <a:rPr lang="en-US" altLang="zh-CN" sz="1000" i="1" dirty="0">
                <a:latin typeface="+mn-ea"/>
                <a:ea typeface="+mn-ea"/>
              </a:rPr>
              <a:t>Wan Y M, Li Y H, </a:t>
            </a:r>
            <a:r>
              <a:rPr lang="en-US" altLang="zh-CN" sz="1000" i="1" dirty="0" err="1">
                <a:latin typeface="+mn-ea"/>
                <a:ea typeface="+mn-ea"/>
              </a:rPr>
              <a:t>Xu</a:t>
            </a:r>
            <a:r>
              <a:rPr lang="en-US" altLang="zh-CN" sz="1000" i="1" dirty="0">
                <a:latin typeface="+mn-ea"/>
                <a:ea typeface="+mn-ea"/>
              </a:rPr>
              <a:t> Z Y, et al. Therapeutic plasma exchange versus double plasma molecular absorption system in hepatitis B virus‐infected acute‐on‐chronic liver failure treated by </a:t>
            </a:r>
            <a:r>
              <a:rPr lang="en-US" altLang="zh-CN" sz="1000" i="1" dirty="0" err="1">
                <a:latin typeface="+mn-ea"/>
                <a:ea typeface="+mn-ea"/>
              </a:rPr>
              <a:t>entercavir</a:t>
            </a:r>
            <a:r>
              <a:rPr lang="en-US" altLang="zh-CN" sz="1000" i="1" dirty="0">
                <a:latin typeface="+mn-ea"/>
                <a:ea typeface="+mn-ea"/>
              </a:rPr>
              <a:t>: A prospective study[J]. Journal of Clinical Apheresis, 2017.</a:t>
            </a:r>
            <a:endParaRPr lang="zh-CN" altLang="en-US" sz="1000" i="1" dirty="0">
              <a:solidFill>
                <a:srgbClr val="FF0000"/>
              </a:solidFill>
              <a:latin typeface="+mn-ea"/>
              <a:ea typeface="+mn-ea"/>
            </a:endParaRPr>
          </a:p>
        </p:txBody>
      </p:sp>
      <p:sp>
        <p:nvSpPr>
          <p:cNvPr id="4" name="TextBox 3"/>
          <p:cNvSpPr txBox="1"/>
          <p:nvPr/>
        </p:nvSpPr>
        <p:spPr>
          <a:xfrm>
            <a:off x="1187624" y="4164344"/>
            <a:ext cx="6984776" cy="340519"/>
          </a:xfrm>
          <a:prstGeom prst="roundRect">
            <a:avLst/>
          </a:prstGeom>
          <a:solidFill>
            <a:srgbClr val="F8FBC3"/>
          </a:solidFill>
          <a:ln w="19050">
            <a:noFill/>
          </a:ln>
          <a:scene3d>
            <a:camera prst="orthographicFront"/>
            <a:lightRig rig="threePt" dir="t"/>
          </a:scene3d>
          <a:sp3d>
            <a:bevelT/>
          </a:sp3d>
        </p:spPr>
        <p:txBody>
          <a:bodyPr wrap="square" rtlCol="0">
            <a:spAutoFit/>
          </a:bodyPr>
          <a:lstStyle>
            <a:defPPr>
              <a:defRPr lang="zh-CN"/>
            </a:defPPr>
            <a:lvl1pPr>
              <a:defRPr sz="1400" b="1"/>
            </a:lvl1pPr>
          </a:lstStyle>
          <a:p>
            <a:r>
              <a:rPr lang="en-US" altLang="zh-CN" dirty="0"/>
              <a:t>Obvious decrease of PCT, </a:t>
            </a:r>
            <a:r>
              <a:rPr lang="en-US" altLang="zh-CN" dirty="0" err="1"/>
              <a:t>hsCRP</a:t>
            </a:r>
            <a:r>
              <a:rPr lang="en-US" altLang="zh-CN" dirty="0"/>
              <a:t>, TBIL,TBA  &amp; less loss of albumin</a:t>
            </a:r>
            <a:endParaRPr lang="zh-CN" altLang="en-US" dirty="0"/>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0316" y="862863"/>
            <a:ext cx="1898905" cy="368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本框 8">
            <a:extLst>
              <a:ext uri="{FF2B5EF4-FFF2-40B4-BE49-F238E27FC236}">
                <a16:creationId xmlns:a16="http://schemas.microsoft.com/office/drawing/2014/main" id="{28C72392-5429-4602-AC0A-E55134896C24}"/>
              </a:ext>
            </a:extLst>
          </p:cNvPr>
          <p:cNvSpPr txBox="1"/>
          <p:nvPr/>
        </p:nvSpPr>
        <p:spPr>
          <a:xfrm>
            <a:off x="1259633" y="340382"/>
            <a:ext cx="4104455"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Study – DPMAS for ACLF</a:t>
            </a:r>
          </a:p>
        </p:txBody>
      </p:sp>
      <p:cxnSp>
        <p:nvCxnSpPr>
          <p:cNvPr id="10" name="直接连接符 9">
            <a:extLst>
              <a:ext uri="{FF2B5EF4-FFF2-40B4-BE49-F238E27FC236}">
                <a16:creationId xmlns:a16="http://schemas.microsoft.com/office/drawing/2014/main" id="{715416B6-4863-4C7C-A50E-5B4B63F0A32E}"/>
              </a:ext>
            </a:extLst>
          </p:cNvPr>
          <p:cNvCxnSpPr>
            <a:cxnSpLocks/>
            <a:stCxn id="9" idx="3"/>
          </p:cNvCxnSpPr>
          <p:nvPr/>
        </p:nvCxnSpPr>
        <p:spPr>
          <a:xfrm>
            <a:off x="5364088" y="571215"/>
            <a:ext cx="2376264"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1" name="组合 10">
            <a:extLst>
              <a:ext uri="{FF2B5EF4-FFF2-40B4-BE49-F238E27FC236}">
                <a16:creationId xmlns:a16="http://schemas.microsoft.com/office/drawing/2014/main" id="{B9F1A4C2-5815-4F49-B7C4-EF0E0A8915A4}"/>
              </a:ext>
            </a:extLst>
          </p:cNvPr>
          <p:cNvGrpSpPr/>
          <p:nvPr/>
        </p:nvGrpSpPr>
        <p:grpSpPr>
          <a:xfrm>
            <a:off x="393539" y="409228"/>
            <a:ext cx="866093" cy="323972"/>
            <a:chOff x="974126" y="450579"/>
            <a:chExt cx="1214610" cy="595696"/>
          </a:xfrm>
        </p:grpSpPr>
        <p:sp>
          <p:nvSpPr>
            <p:cNvPr id="12" name="平行四边形 11">
              <a:extLst>
                <a:ext uri="{FF2B5EF4-FFF2-40B4-BE49-F238E27FC236}">
                  <a16:creationId xmlns:a16="http://schemas.microsoft.com/office/drawing/2014/main" id="{1C546B8D-DF93-4B4F-AB1F-2EE164D195C6}"/>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3" name="平行四边形 12">
              <a:extLst>
                <a:ext uri="{FF2B5EF4-FFF2-40B4-BE49-F238E27FC236}">
                  <a16:creationId xmlns:a16="http://schemas.microsoft.com/office/drawing/2014/main" id="{89FAE276-8054-486C-AF4A-53FB20F08E34}"/>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14" name="图片 13">
            <a:extLst>
              <a:ext uri="{FF2B5EF4-FFF2-40B4-BE49-F238E27FC236}">
                <a16:creationId xmlns:a16="http://schemas.microsoft.com/office/drawing/2014/main" id="{27320E8A-9D5A-4638-ACC9-5E80375DFC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2579559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285532"/>
            <a:ext cx="3032194" cy="322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AE524623-0C56-4E40-83C1-28FC7628F872}"/>
              </a:ext>
            </a:extLst>
          </p:cNvPr>
          <p:cNvSpPr txBox="1">
            <a:spLocks noChangeArrowheads="1"/>
          </p:cNvSpPr>
          <p:nvPr/>
        </p:nvSpPr>
        <p:spPr bwMode="auto">
          <a:xfrm>
            <a:off x="749508" y="4805017"/>
            <a:ext cx="7908721" cy="39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905" tIns="42452" rIns="84905" bIns="42452">
            <a:spAutoFit/>
          </a:bodyPr>
          <a:lstStyle>
            <a:lvl1pPr eaLnBrk="0" hangingPunct="0">
              <a:spcBef>
                <a:spcPct val="20000"/>
              </a:spcBef>
              <a:buFont typeface="Arial" pitchFamily="34" charset="0"/>
              <a:buChar char="•"/>
              <a:defRPr sz="3200">
                <a:solidFill>
                  <a:schemeClr val="tx1"/>
                </a:solidFill>
                <a:latin typeface="Verdana" pitchFamily="34" charset="0"/>
                <a:ea typeface="微软雅黑" pitchFamily="34" charset="-122"/>
                <a:sym typeface="Verdana" pitchFamily="34" charset="0"/>
              </a:defRPr>
            </a:lvl1pPr>
            <a:lvl2pPr marL="742950" indent="-285750" eaLnBrk="0" hangingPunct="0">
              <a:spcBef>
                <a:spcPct val="20000"/>
              </a:spcBef>
              <a:buFont typeface="Arial" pitchFamily="34" charset="0"/>
              <a:buChar char="–"/>
              <a:defRPr sz="2800">
                <a:solidFill>
                  <a:schemeClr val="tx1"/>
                </a:solidFill>
                <a:latin typeface="Verdana" pitchFamily="34" charset="0"/>
                <a:ea typeface="微软雅黑" pitchFamily="34" charset="-122"/>
                <a:sym typeface="Verdana" pitchFamily="34" charset="0"/>
              </a:defRPr>
            </a:lvl2pPr>
            <a:lvl3pPr marL="1143000" indent="-228600" eaLnBrk="0" hangingPunct="0">
              <a:spcBef>
                <a:spcPct val="20000"/>
              </a:spcBef>
              <a:buFont typeface="Arial" pitchFamily="34" charset="0"/>
              <a:buChar char="•"/>
              <a:defRPr sz="2400">
                <a:solidFill>
                  <a:schemeClr val="tx1"/>
                </a:solidFill>
                <a:latin typeface="Verdana" pitchFamily="34" charset="0"/>
                <a:ea typeface="微软雅黑" pitchFamily="34" charset="-122"/>
                <a:sym typeface="Verdana" pitchFamily="34" charset="0"/>
              </a:defRPr>
            </a:lvl3pPr>
            <a:lvl4pPr marL="16002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9pPr>
          </a:lstStyle>
          <a:p>
            <a:pPr algn="r" eaLnBrk="1" hangingPunct="1">
              <a:spcBef>
                <a:spcPct val="0"/>
              </a:spcBef>
              <a:buFontTx/>
              <a:buNone/>
              <a:defRPr/>
            </a:pPr>
            <a:r>
              <a:rPr lang="en-US" altLang="zh-CN" sz="1000" i="1" dirty="0">
                <a:latin typeface="+mn-ea"/>
                <a:ea typeface="+mn-ea"/>
              </a:rPr>
              <a:t>Wan Y M, Li Y H, </a:t>
            </a:r>
            <a:r>
              <a:rPr lang="en-US" altLang="zh-CN" sz="1000" i="1" dirty="0" err="1">
                <a:latin typeface="+mn-ea"/>
                <a:ea typeface="+mn-ea"/>
              </a:rPr>
              <a:t>Xu</a:t>
            </a:r>
            <a:r>
              <a:rPr lang="en-US" altLang="zh-CN" sz="1000" i="1" dirty="0">
                <a:latin typeface="+mn-ea"/>
                <a:ea typeface="+mn-ea"/>
              </a:rPr>
              <a:t> Z Y, et al. Therapeutic plasma exchange versus double plasma molecular absorption system in hepatitis B virus‐infected acute‐on‐chronic liver failure treated by </a:t>
            </a:r>
            <a:r>
              <a:rPr lang="en-US" altLang="zh-CN" sz="1000" i="1" dirty="0" err="1">
                <a:latin typeface="+mn-ea"/>
                <a:ea typeface="+mn-ea"/>
              </a:rPr>
              <a:t>entercavir</a:t>
            </a:r>
            <a:r>
              <a:rPr lang="en-US" altLang="zh-CN" sz="1000" i="1" dirty="0">
                <a:latin typeface="+mn-ea"/>
                <a:ea typeface="+mn-ea"/>
              </a:rPr>
              <a:t>: A prospective study[J]. Journal of Clinical Apheresis, 2017.</a:t>
            </a:r>
            <a:endParaRPr lang="zh-CN" altLang="en-US" sz="1000" i="1" dirty="0">
              <a:solidFill>
                <a:srgbClr val="FF0000"/>
              </a:solidFill>
              <a:latin typeface="+mn-ea"/>
              <a:ea typeface="+mn-ea"/>
            </a:endParaRPr>
          </a:p>
        </p:txBody>
      </p:sp>
      <p:graphicFrame>
        <p:nvGraphicFramePr>
          <p:cNvPr id="8" name="表格 7"/>
          <p:cNvGraphicFramePr>
            <a:graphicFrameLocks noGrp="1"/>
          </p:cNvGraphicFramePr>
          <p:nvPr>
            <p:extLst>
              <p:ext uri="{D42A27DB-BD31-4B8C-83A1-F6EECF244321}">
                <p14:modId xmlns:p14="http://schemas.microsoft.com/office/powerpoint/2010/main" val="2545657883"/>
              </p:ext>
            </p:extLst>
          </p:nvPr>
        </p:nvGraphicFramePr>
        <p:xfrm>
          <a:off x="3831508" y="1275476"/>
          <a:ext cx="4824536" cy="2790774"/>
        </p:xfrm>
        <a:graphic>
          <a:graphicData uri="http://schemas.openxmlformats.org/drawingml/2006/table">
            <a:tbl>
              <a:tblPr firstRow="1" bandRow="1">
                <a:tableStyleId>{5C22544A-7EE6-4342-B048-85BDC9FD1C3A}</a:tableStyleId>
              </a:tblPr>
              <a:tblGrid>
                <a:gridCol w="2540692">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059708">
                  <a:extLst>
                    <a:ext uri="{9D8B030D-6E8A-4147-A177-3AD203B41FA5}">
                      <a16:colId xmlns:a16="http://schemas.microsoft.com/office/drawing/2014/main" val="20002"/>
                    </a:ext>
                  </a:extLst>
                </a:gridCol>
              </a:tblGrid>
              <a:tr h="432048">
                <a:tc>
                  <a:txBody>
                    <a:bodyPr/>
                    <a:lstStyle/>
                    <a:p>
                      <a:pPr marL="0" algn="ctr" defTabSz="810433" rtl="0" eaLnBrk="1" latinLnBrk="0" hangingPunct="1"/>
                      <a:r>
                        <a:rPr lang="en-US" altLang="zh-CN" sz="1200" kern="1200" dirty="0">
                          <a:solidFill>
                            <a:schemeClr val="bg1"/>
                          </a:solidFill>
                          <a:latin typeface="微软雅黑" pitchFamily="34" charset="-122"/>
                          <a:ea typeface="微软雅黑" pitchFamily="34" charset="-122"/>
                          <a:cs typeface="+mn-cs"/>
                          <a:sym typeface="Verdana" pitchFamily="34" charset="0"/>
                        </a:rPr>
                        <a:t>Adverse Events</a:t>
                      </a:r>
                      <a:endParaRPr lang="zh-CN" altLang="en-US" sz="1200" kern="1200" dirty="0">
                        <a:solidFill>
                          <a:schemeClr val="bg1"/>
                        </a:solidFill>
                        <a:latin typeface="微软雅黑" pitchFamily="34" charset="-122"/>
                        <a:ea typeface="微软雅黑" pitchFamily="34" charset="-122"/>
                        <a:cs typeface="+mn-cs"/>
                        <a:sym typeface="Verdana" pitchFamily="34" charset="0"/>
                      </a:endParaRPr>
                    </a:p>
                  </a:txBody>
                  <a:tcPr anchor="ctr">
                    <a:solidFill>
                      <a:srgbClr val="EEB500"/>
                    </a:solidFill>
                  </a:tcPr>
                </a:tc>
                <a:tc>
                  <a:txBody>
                    <a:bodyPr/>
                    <a:lstStyle/>
                    <a:p>
                      <a:pPr algn="ctr"/>
                      <a:r>
                        <a:rPr lang="en-US" altLang="zh-CN" sz="1200" kern="1200" dirty="0">
                          <a:solidFill>
                            <a:schemeClr val="bg1"/>
                          </a:solidFill>
                          <a:latin typeface="微软雅黑" pitchFamily="34" charset="-122"/>
                          <a:ea typeface="微软雅黑" pitchFamily="34" charset="-122"/>
                          <a:cs typeface="+mn-cs"/>
                          <a:sym typeface="Verdana" pitchFamily="34" charset="0"/>
                        </a:rPr>
                        <a:t>TPE</a:t>
                      </a:r>
                      <a:endParaRPr lang="zh-CN" altLang="en-US" sz="1200" kern="1200" dirty="0">
                        <a:solidFill>
                          <a:schemeClr val="bg1"/>
                        </a:solidFill>
                        <a:latin typeface="微软雅黑" pitchFamily="34" charset="-122"/>
                        <a:ea typeface="微软雅黑" pitchFamily="34" charset="-122"/>
                        <a:cs typeface="+mn-cs"/>
                        <a:sym typeface="Verdana" pitchFamily="34" charset="0"/>
                      </a:endParaRPr>
                    </a:p>
                  </a:txBody>
                  <a:tcPr anchor="ctr">
                    <a:solidFill>
                      <a:srgbClr val="EEB500"/>
                    </a:solidFill>
                  </a:tcPr>
                </a:tc>
                <a:tc>
                  <a:txBody>
                    <a:bodyPr/>
                    <a:lstStyle/>
                    <a:p>
                      <a:pPr algn="ctr"/>
                      <a:r>
                        <a:rPr lang="en-US" altLang="zh-CN" sz="1200" kern="1200" dirty="0">
                          <a:solidFill>
                            <a:schemeClr val="bg1"/>
                          </a:solidFill>
                          <a:latin typeface="微软雅黑" pitchFamily="34" charset="-122"/>
                          <a:ea typeface="微软雅黑" pitchFamily="34" charset="-122"/>
                          <a:cs typeface="+mn-cs"/>
                          <a:sym typeface="Verdana" pitchFamily="34" charset="0"/>
                        </a:rPr>
                        <a:t>DPMAS</a:t>
                      </a:r>
                      <a:endParaRPr lang="zh-CN" altLang="en-US" sz="1200" kern="1200" dirty="0">
                        <a:solidFill>
                          <a:schemeClr val="bg1"/>
                        </a:solidFill>
                        <a:latin typeface="微软雅黑" pitchFamily="34" charset="-122"/>
                        <a:ea typeface="微软雅黑" pitchFamily="34" charset="-122"/>
                        <a:cs typeface="+mn-cs"/>
                        <a:sym typeface="Verdana" pitchFamily="34" charset="0"/>
                      </a:endParaRPr>
                    </a:p>
                  </a:txBody>
                  <a:tcPr anchor="ctr">
                    <a:solidFill>
                      <a:srgbClr val="EEB500"/>
                    </a:solidFill>
                  </a:tcPr>
                </a:tc>
                <a:extLst>
                  <a:ext uri="{0D108BD9-81ED-4DB2-BD59-A6C34878D82A}">
                    <a16:rowId xmlns:a16="http://schemas.microsoft.com/office/drawing/2014/main" val="10000"/>
                  </a:ext>
                </a:extLst>
              </a:tr>
              <a:tr h="424983">
                <a:tc>
                  <a:txBody>
                    <a:bodyPr/>
                    <a:lstStyle/>
                    <a:p>
                      <a:r>
                        <a:rPr lang="en-US" altLang="zh-CN" sz="1400" b="1" i="1" kern="1200" dirty="0">
                          <a:solidFill>
                            <a:srgbClr val="644C00"/>
                          </a:solidFill>
                          <a:latin typeface="Times New Roman" pitchFamily="18" charset="0"/>
                          <a:ea typeface="微软雅黑" pitchFamily="34" charset="-122"/>
                          <a:cs typeface="Times New Roman" pitchFamily="18" charset="0"/>
                          <a:sym typeface="Verdana" pitchFamily="34" charset="0"/>
                        </a:rPr>
                        <a:t>Allergic reaction</a:t>
                      </a:r>
                      <a:endParaRPr lang="zh-CN" altLang="en-US" sz="1400" b="1" i="1" kern="1200" dirty="0">
                        <a:solidFill>
                          <a:srgbClr val="644C00"/>
                        </a:solidFill>
                        <a:latin typeface="Times New Roman" pitchFamily="18" charset="0"/>
                        <a:ea typeface="微软雅黑" pitchFamily="34" charset="-122"/>
                        <a:cs typeface="Times New Roman" pitchFamily="18" charset="0"/>
                        <a:sym typeface="Verdana" pitchFamily="34" charset="0"/>
                      </a:endParaRPr>
                    </a:p>
                  </a:txBody>
                  <a:tcPr anchor="ctr"/>
                </a:tc>
                <a:tc>
                  <a:txBody>
                    <a:bodyPr/>
                    <a:lstStyle/>
                    <a:p>
                      <a:pPr algn="ctr"/>
                      <a:r>
                        <a:rPr lang="en-US" altLang="zh-CN" sz="1400" b="1" i="0" kern="1200" dirty="0">
                          <a:solidFill>
                            <a:srgbClr val="7030A0"/>
                          </a:solidFill>
                          <a:latin typeface="Times New Roman" pitchFamily="18" charset="0"/>
                          <a:ea typeface="微软雅黑" pitchFamily="34" charset="-122"/>
                          <a:cs typeface="Times New Roman" pitchFamily="18" charset="0"/>
                          <a:sym typeface="Verdana" pitchFamily="34" charset="0"/>
                        </a:rPr>
                        <a:t>3 (9.09%)</a:t>
                      </a:r>
                      <a:endParaRPr lang="zh-CN" altLang="en-US" sz="1400" b="1" i="0" kern="1200" dirty="0">
                        <a:solidFill>
                          <a:srgbClr val="7030A0"/>
                        </a:solidFill>
                        <a:latin typeface="Times New Roman" pitchFamily="18" charset="0"/>
                        <a:ea typeface="微软雅黑" pitchFamily="34" charset="-122"/>
                        <a:cs typeface="Times New Roman" pitchFamily="18" charset="0"/>
                        <a:sym typeface="Verdana" pitchFamily="34" charset="0"/>
                      </a:endParaRPr>
                    </a:p>
                  </a:txBody>
                  <a:tcPr anchor="ctr"/>
                </a:tc>
                <a:tc>
                  <a:txBody>
                    <a:bodyPr/>
                    <a:lstStyle/>
                    <a:p>
                      <a:pPr algn="ctr"/>
                      <a:r>
                        <a:rPr lang="en-US" altLang="zh-CN" sz="1400" b="1" i="0" kern="1200" dirty="0">
                          <a:solidFill>
                            <a:srgbClr val="00B050"/>
                          </a:solidFill>
                          <a:latin typeface="Times New Roman" pitchFamily="18" charset="0"/>
                          <a:ea typeface="微软雅黑" pitchFamily="34" charset="-122"/>
                          <a:cs typeface="Times New Roman" pitchFamily="18" charset="0"/>
                          <a:sym typeface="Verdana" pitchFamily="34" charset="0"/>
                        </a:rPr>
                        <a:t>0 (0)</a:t>
                      </a:r>
                      <a:endParaRPr lang="zh-CN" altLang="en-US" sz="1400" b="1" i="0" kern="1200" dirty="0">
                        <a:solidFill>
                          <a:srgbClr val="00B050"/>
                        </a:solidFill>
                        <a:latin typeface="Times New Roman" pitchFamily="18" charset="0"/>
                        <a:ea typeface="微软雅黑" pitchFamily="34" charset="-122"/>
                        <a:cs typeface="Times New Roman" pitchFamily="18" charset="0"/>
                        <a:sym typeface="Verdana" pitchFamily="34" charset="0"/>
                      </a:endParaRPr>
                    </a:p>
                  </a:txBody>
                  <a:tcPr anchor="ctr"/>
                </a:tc>
                <a:extLst>
                  <a:ext uri="{0D108BD9-81ED-4DB2-BD59-A6C34878D82A}">
                    <a16:rowId xmlns:a16="http://schemas.microsoft.com/office/drawing/2014/main" val="10001"/>
                  </a:ext>
                </a:extLst>
              </a:tr>
              <a:tr h="424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i="1" kern="1200" dirty="0">
                          <a:solidFill>
                            <a:srgbClr val="644C00"/>
                          </a:solidFill>
                          <a:latin typeface="Times New Roman" pitchFamily="18" charset="0"/>
                          <a:ea typeface="微软雅黑" pitchFamily="34" charset="-122"/>
                          <a:cs typeface="Times New Roman" pitchFamily="18" charset="0"/>
                          <a:sym typeface="Verdana" pitchFamily="34" charset="0"/>
                        </a:rPr>
                        <a:t>Shock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b="0" i="1" kern="1200" dirty="0">
                          <a:solidFill>
                            <a:srgbClr val="644C00"/>
                          </a:solidFill>
                          <a:latin typeface="Times New Roman" pitchFamily="18" charset="0"/>
                          <a:ea typeface="微软雅黑" pitchFamily="34" charset="-122"/>
                          <a:cs typeface="Times New Roman" pitchFamily="18" charset="0"/>
                          <a:sym typeface="Verdana" pitchFamily="34" charset="0"/>
                        </a:rPr>
                        <a:t>(hypotension, chill, sweat and </a:t>
                      </a:r>
                      <a:r>
                        <a:rPr lang="en-US" altLang="zh-CN" sz="1100" b="0" i="1" kern="1200" dirty="0">
                          <a:solidFill>
                            <a:srgbClr val="644C00"/>
                          </a:solidFill>
                          <a:latin typeface="Times New Roman" pitchFamily="18" charset="0"/>
                          <a:ea typeface="+mn-ea"/>
                          <a:cs typeface="Times New Roman" pitchFamily="18" charset="0"/>
                          <a:sym typeface="Verdana" pitchFamily="34" charset="0"/>
                        </a:rPr>
                        <a:t>palpitate)</a:t>
                      </a:r>
                      <a:endParaRPr lang="zh-CN" altLang="en-US" sz="1100" b="0" i="1" kern="1200" dirty="0">
                        <a:solidFill>
                          <a:srgbClr val="644C00"/>
                        </a:solidFill>
                        <a:latin typeface="Times New Roman" pitchFamily="18" charset="0"/>
                        <a:ea typeface="微软雅黑" pitchFamily="34" charset="-122"/>
                        <a:cs typeface="Times New Roman" pitchFamily="18" charset="0"/>
                        <a:sym typeface="Verdana" pitchFamily="34" charset="0"/>
                      </a:endParaRPr>
                    </a:p>
                  </a:txBody>
                  <a:tcPr anchor="ctr"/>
                </a:tc>
                <a:tc>
                  <a:txBody>
                    <a:bodyPr/>
                    <a:lstStyle/>
                    <a:p>
                      <a:pPr algn="ctr"/>
                      <a:r>
                        <a:rPr lang="en-US" altLang="zh-CN" sz="1400" b="1" i="0" kern="1200" dirty="0">
                          <a:solidFill>
                            <a:srgbClr val="7030A0"/>
                          </a:solidFill>
                          <a:latin typeface="Times New Roman" pitchFamily="18" charset="0"/>
                          <a:ea typeface="微软雅黑" pitchFamily="34" charset="-122"/>
                          <a:cs typeface="Times New Roman" pitchFamily="18" charset="0"/>
                          <a:sym typeface="Verdana" pitchFamily="34" charset="0"/>
                        </a:rPr>
                        <a:t>3 (9.09%)</a:t>
                      </a:r>
                      <a:endParaRPr lang="zh-CN" altLang="en-US" sz="1400" b="1" i="0" kern="1200" dirty="0">
                        <a:solidFill>
                          <a:srgbClr val="7030A0"/>
                        </a:solidFill>
                        <a:latin typeface="Times New Roman" pitchFamily="18" charset="0"/>
                        <a:ea typeface="微软雅黑" pitchFamily="34" charset="-122"/>
                        <a:cs typeface="Times New Roman" pitchFamily="18" charset="0"/>
                        <a:sym typeface="Verdana" pitchFamily="34" charset="0"/>
                      </a:endParaRPr>
                    </a:p>
                  </a:txBody>
                  <a:tcPr anchor="ctr"/>
                </a:tc>
                <a:tc>
                  <a:txBody>
                    <a:bodyPr/>
                    <a:lstStyle/>
                    <a:p>
                      <a:pPr algn="ctr"/>
                      <a:r>
                        <a:rPr lang="en-US" altLang="zh-CN" sz="1400" b="1" i="0" kern="1200" dirty="0">
                          <a:solidFill>
                            <a:srgbClr val="00B050"/>
                          </a:solidFill>
                          <a:latin typeface="Times New Roman" pitchFamily="18" charset="0"/>
                          <a:ea typeface="微软雅黑" pitchFamily="34" charset="-122"/>
                          <a:cs typeface="Times New Roman" pitchFamily="18" charset="0"/>
                          <a:sym typeface="Verdana" pitchFamily="34" charset="0"/>
                        </a:rPr>
                        <a:t>0 (0)</a:t>
                      </a:r>
                      <a:endParaRPr lang="zh-CN" altLang="en-US" sz="1400" b="1" i="0" kern="1200" dirty="0">
                        <a:solidFill>
                          <a:srgbClr val="00B050"/>
                        </a:solidFill>
                        <a:latin typeface="Times New Roman" pitchFamily="18" charset="0"/>
                        <a:ea typeface="微软雅黑" pitchFamily="34" charset="-122"/>
                        <a:cs typeface="Times New Roman" pitchFamily="18" charset="0"/>
                        <a:sym typeface="Verdana" pitchFamily="34" charset="0"/>
                      </a:endParaRPr>
                    </a:p>
                  </a:txBody>
                  <a:tcPr anchor="ctr"/>
                </a:tc>
                <a:extLst>
                  <a:ext uri="{0D108BD9-81ED-4DB2-BD59-A6C34878D82A}">
                    <a16:rowId xmlns:a16="http://schemas.microsoft.com/office/drawing/2014/main" val="10002"/>
                  </a:ext>
                </a:extLst>
              </a:tr>
              <a:tr h="424983">
                <a:tc>
                  <a:txBody>
                    <a:bodyPr/>
                    <a:lstStyle/>
                    <a:p>
                      <a:r>
                        <a:rPr lang="en-US" altLang="zh-CN" sz="1400" b="1" i="1" kern="1200" dirty="0">
                          <a:solidFill>
                            <a:srgbClr val="644C00"/>
                          </a:solidFill>
                          <a:latin typeface="Times New Roman" pitchFamily="18" charset="0"/>
                          <a:ea typeface="微软雅黑" pitchFamily="34" charset="-122"/>
                          <a:cs typeface="Times New Roman" pitchFamily="18" charset="0"/>
                          <a:sym typeface="Verdana" pitchFamily="34" charset="0"/>
                        </a:rPr>
                        <a:t>Nausea</a:t>
                      </a:r>
                      <a:endParaRPr lang="zh-CN" altLang="en-US" sz="1400" b="1" i="1" kern="1200" dirty="0">
                        <a:solidFill>
                          <a:srgbClr val="644C00"/>
                        </a:solidFill>
                        <a:latin typeface="Times New Roman" pitchFamily="18" charset="0"/>
                        <a:ea typeface="微软雅黑" pitchFamily="34" charset="-122"/>
                        <a:cs typeface="Times New Roman" pitchFamily="18" charset="0"/>
                        <a:sym typeface="Verdana" pitchFamily="34" charset="0"/>
                      </a:endParaRPr>
                    </a:p>
                  </a:txBody>
                  <a:tcPr anchor="ctr"/>
                </a:tc>
                <a:tc>
                  <a:txBody>
                    <a:bodyPr/>
                    <a:lstStyle/>
                    <a:p>
                      <a:pPr algn="ctr"/>
                      <a:r>
                        <a:rPr lang="en-US" altLang="zh-CN" sz="1400" b="1" i="0" kern="1200" dirty="0">
                          <a:solidFill>
                            <a:srgbClr val="7030A0"/>
                          </a:solidFill>
                          <a:latin typeface="Times New Roman" pitchFamily="18" charset="0"/>
                          <a:ea typeface="微软雅黑" pitchFamily="34" charset="-122"/>
                          <a:cs typeface="Times New Roman" pitchFamily="18" charset="0"/>
                          <a:sym typeface="Verdana" pitchFamily="34" charset="0"/>
                        </a:rPr>
                        <a:t>6 (18.18%)</a:t>
                      </a:r>
                      <a:endParaRPr lang="zh-CN" altLang="en-US" sz="1400" b="1" i="0" kern="1200" dirty="0">
                        <a:solidFill>
                          <a:srgbClr val="7030A0"/>
                        </a:solidFill>
                        <a:latin typeface="Times New Roman" pitchFamily="18" charset="0"/>
                        <a:ea typeface="微软雅黑" pitchFamily="34" charset="-122"/>
                        <a:cs typeface="Times New Roman" pitchFamily="18" charset="0"/>
                        <a:sym typeface="Verdana" pitchFamily="34" charset="0"/>
                      </a:endParaRPr>
                    </a:p>
                  </a:txBody>
                  <a:tcPr anchor="ctr"/>
                </a:tc>
                <a:tc>
                  <a:txBody>
                    <a:bodyPr/>
                    <a:lstStyle/>
                    <a:p>
                      <a:pPr algn="ctr"/>
                      <a:r>
                        <a:rPr lang="en-US" altLang="zh-CN" sz="1400" b="1" i="0" kern="1200" dirty="0">
                          <a:solidFill>
                            <a:srgbClr val="00B050"/>
                          </a:solidFill>
                          <a:latin typeface="Times New Roman" pitchFamily="18" charset="0"/>
                          <a:ea typeface="微软雅黑" pitchFamily="34" charset="-122"/>
                          <a:cs typeface="Times New Roman" pitchFamily="18" charset="0"/>
                          <a:sym typeface="Verdana" pitchFamily="34" charset="0"/>
                        </a:rPr>
                        <a:t>2 (7.41%)</a:t>
                      </a:r>
                      <a:endParaRPr lang="zh-CN" altLang="en-US" sz="1400" b="1" i="0" kern="1200" dirty="0">
                        <a:solidFill>
                          <a:srgbClr val="00B050"/>
                        </a:solidFill>
                        <a:latin typeface="Times New Roman" pitchFamily="18" charset="0"/>
                        <a:ea typeface="微软雅黑" pitchFamily="34" charset="-122"/>
                        <a:cs typeface="Times New Roman" pitchFamily="18" charset="0"/>
                        <a:sym typeface="Verdana" pitchFamily="34" charset="0"/>
                      </a:endParaRPr>
                    </a:p>
                  </a:txBody>
                  <a:tcPr anchor="ctr"/>
                </a:tc>
                <a:extLst>
                  <a:ext uri="{0D108BD9-81ED-4DB2-BD59-A6C34878D82A}">
                    <a16:rowId xmlns:a16="http://schemas.microsoft.com/office/drawing/2014/main" val="10003"/>
                  </a:ext>
                </a:extLst>
              </a:tr>
              <a:tr h="424983">
                <a:tc>
                  <a:txBody>
                    <a:bodyPr/>
                    <a:lstStyle/>
                    <a:p>
                      <a:r>
                        <a:rPr lang="en-US" altLang="zh-CN" sz="1400" b="1" i="1" kern="1200" dirty="0">
                          <a:solidFill>
                            <a:srgbClr val="644C00"/>
                          </a:solidFill>
                          <a:latin typeface="Times New Roman" pitchFamily="18" charset="0"/>
                          <a:ea typeface="微软雅黑" pitchFamily="34" charset="-122"/>
                          <a:cs typeface="Times New Roman" pitchFamily="18" charset="0"/>
                          <a:sym typeface="Verdana" pitchFamily="34" charset="0"/>
                        </a:rPr>
                        <a:t>Significant bleeding in the puncture site</a:t>
                      </a:r>
                      <a:endParaRPr lang="zh-CN" altLang="en-US" sz="1400" b="1" i="1" kern="1200" dirty="0">
                        <a:solidFill>
                          <a:srgbClr val="644C00"/>
                        </a:solidFill>
                        <a:latin typeface="Times New Roman" pitchFamily="18" charset="0"/>
                        <a:ea typeface="微软雅黑" pitchFamily="34" charset="-122"/>
                        <a:cs typeface="Times New Roman" pitchFamily="18" charset="0"/>
                        <a:sym typeface="Verdana" pitchFamily="34" charset="0"/>
                      </a:endParaRPr>
                    </a:p>
                  </a:txBody>
                  <a:tcPr anchor="ctr"/>
                </a:tc>
                <a:tc>
                  <a:txBody>
                    <a:bodyPr/>
                    <a:lstStyle/>
                    <a:p>
                      <a:pPr algn="ctr"/>
                      <a:r>
                        <a:rPr lang="en-US" altLang="zh-CN" sz="1400" b="1" i="0" kern="1200" dirty="0">
                          <a:solidFill>
                            <a:srgbClr val="7030A0"/>
                          </a:solidFill>
                          <a:latin typeface="Times New Roman" pitchFamily="18" charset="0"/>
                          <a:ea typeface="微软雅黑" pitchFamily="34" charset="-122"/>
                          <a:cs typeface="Times New Roman" pitchFamily="18" charset="0"/>
                          <a:sym typeface="Verdana" pitchFamily="34" charset="0"/>
                        </a:rPr>
                        <a:t>4 (12.12%)</a:t>
                      </a:r>
                      <a:endParaRPr lang="zh-CN" altLang="en-US" sz="1400" b="1" i="0" kern="1200" dirty="0">
                        <a:solidFill>
                          <a:srgbClr val="7030A0"/>
                        </a:solidFill>
                        <a:latin typeface="Times New Roman" pitchFamily="18" charset="0"/>
                        <a:ea typeface="微软雅黑" pitchFamily="34" charset="-122"/>
                        <a:cs typeface="Times New Roman" pitchFamily="18" charset="0"/>
                        <a:sym typeface="Verdana" pitchFamily="34" charset="0"/>
                      </a:endParaRPr>
                    </a:p>
                  </a:txBody>
                  <a:tcPr anchor="ctr"/>
                </a:tc>
                <a:tc>
                  <a:txBody>
                    <a:bodyPr/>
                    <a:lstStyle/>
                    <a:p>
                      <a:pPr algn="ctr"/>
                      <a:r>
                        <a:rPr lang="en-US" altLang="zh-CN" sz="1400" b="1" i="0" kern="1200" dirty="0">
                          <a:solidFill>
                            <a:srgbClr val="00B050"/>
                          </a:solidFill>
                          <a:latin typeface="Times New Roman" pitchFamily="18" charset="0"/>
                          <a:ea typeface="微软雅黑" pitchFamily="34" charset="-122"/>
                          <a:cs typeface="Times New Roman" pitchFamily="18" charset="0"/>
                          <a:sym typeface="Verdana" pitchFamily="34" charset="0"/>
                        </a:rPr>
                        <a:t>1 (3.70%)</a:t>
                      </a:r>
                      <a:endParaRPr lang="zh-CN" altLang="en-US" sz="1400" b="1" i="0" kern="1200" dirty="0">
                        <a:solidFill>
                          <a:srgbClr val="00B050"/>
                        </a:solidFill>
                        <a:latin typeface="Times New Roman" pitchFamily="18" charset="0"/>
                        <a:ea typeface="微软雅黑" pitchFamily="34" charset="-122"/>
                        <a:cs typeface="Times New Roman" pitchFamily="18" charset="0"/>
                        <a:sym typeface="Verdana" pitchFamily="34" charset="0"/>
                      </a:endParaRPr>
                    </a:p>
                  </a:txBody>
                  <a:tcPr anchor="ctr"/>
                </a:tc>
                <a:extLst>
                  <a:ext uri="{0D108BD9-81ED-4DB2-BD59-A6C34878D82A}">
                    <a16:rowId xmlns:a16="http://schemas.microsoft.com/office/drawing/2014/main" val="10004"/>
                  </a:ext>
                </a:extLst>
              </a:tr>
              <a:tr h="424983">
                <a:tc>
                  <a:txBody>
                    <a:bodyPr/>
                    <a:lstStyle/>
                    <a:p>
                      <a:pPr marL="0" marR="0" lvl="0" indent="0" algn="l" defTabSz="810433" rtl="0" eaLnBrk="1" fontAlgn="auto" latinLnBrk="0" hangingPunct="1">
                        <a:lnSpc>
                          <a:spcPct val="100000"/>
                        </a:lnSpc>
                        <a:spcBef>
                          <a:spcPts val="0"/>
                        </a:spcBef>
                        <a:spcAft>
                          <a:spcPts val="0"/>
                        </a:spcAft>
                        <a:buClrTx/>
                        <a:buSzTx/>
                        <a:buFontTx/>
                        <a:buNone/>
                        <a:tabLst/>
                        <a:defRPr/>
                      </a:pPr>
                      <a:r>
                        <a:rPr lang="en-US" altLang="zh-CN" sz="1400" b="1" i="1" kern="1200" dirty="0">
                          <a:solidFill>
                            <a:srgbClr val="644C00"/>
                          </a:solidFill>
                          <a:latin typeface="Times New Roman" pitchFamily="18" charset="0"/>
                          <a:ea typeface="微软雅黑" pitchFamily="34" charset="-122"/>
                          <a:cs typeface="Times New Roman" pitchFamily="18" charset="0"/>
                          <a:sym typeface="Verdana" pitchFamily="34" charset="0"/>
                        </a:rPr>
                        <a:t>Treatment interrupted</a:t>
                      </a:r>
                    </a:p>
                    <a:p>
                      <a:pPr marL="0" marR="0" lvl="0" indent="0" algn="l" defTabSz="810433" rtl="0" eaLnBrk="1" fontAlgn="auto" latinLnBrk="0" hangingPunct="1">
                        <a:lnSpc>
                          <a:spcPct val="100000"/>
                        </a:lnSpc>
                        <a:spcBef>
                          <a:spcPts val="0"/>
                        </a:spcBef>
                        <a:spcAft>
                          <a:spcPts val="0"/>
                        </a:spcAft>
                        <a:buClrTx/>
                        <a:buSzTx/>
                        <a:buFontTx/>
                        <a:buNone/>
                        <a:tabLst/>
                        <a:defRPr/>
                      </a:pPr>
                      <a:r>
                        <a:rPr lang="en-US" altLang="zh-CN" sz="1400" b="0" i="1" kern="1200" dirty="0">
                          <a:solidFill>
                            <a:srgbClr val="644C00"/>
                          </a:solidFill>
                          <a:latin typeface="Times New Roman" pitchFamily="18" charset="0"/>
                          <a:ea typeface="微软雅黑" pitchFamily="34" charset="-122"/>
                          <a:cs typeface="Times New Roman" pitchFamily="18" charset="0"/>
                          <a:sym typeface="Verdana" pitchFamily="34" charset="0"/>
                        </a:rPr>
                        <a:t>(clotting induced)</a:t>
                      </a:r>
                      <a:endParaRPr lang="zh-CN" altLang="en-US" sz="1400" b="0" i="1" kern="1200" dirty="0">
                        <a:solidFill>
                          <a:srgbClr val="644C00"/>
                        </a:solidFill>
                        <a:latin typeface="Times New Roman" pitchFamily="18" charset="0"/>
                        <a:ea typeface="微软雅黑" pitchFamily="34" charset="-122"/>
                        <a:cs typeface="Times New Roman" pitchFamily="18" charset="0"/>
                        <a:sym typeface="Verdana" pitchFamily="34" charset="0"/>
                      </a:endParaRPr>
                    </a:p>
                  </a:txBody>
                  <a:tcPr anchor="ctr"/>
                </a:tc>
                <a:tc>
                  <a:txBody>
                    <a:bodyPr/>
                    <a:lstStyle/>
                    <a:p>
                      <a:pPr algn="ctr"/>
                      <a:r>
                        <a:rPr lang="en-US" altLang="zh-CN" sz="1400" b="1" i="0" kern="1200" dirty="0">
                          <a:solidFill>
                            <a:srgbClr val="7030A0"/>
                          </a:solidFill>
                          <a:latin typeface="Times New Roman" pitchFamily="18" charset="0"/>
                          <a:ea typeface="微软雅黑" pitchFamily="34" charset="-122"/>
                          <a:cs typeface="Times New Roman" pitchFamily="18" charset="0"/>
                          <a:sym typeface="Verdana" pitchFamily="34" charset="0"/>
                        </a:rPr>
                        <a:t>2 (6.06%)</a:t>
                      </a:r>
                      <a:endParaRPr lang="zh-CN" altLang="en-US" sz="1400" b="1" i="0" kern="1200" dirty="0">
                        <a:solidFill>
                          <a:srgbClr val="7030A0"/>
                        </a:solidFill>
                        <a:latin typeface="Times New Roman" pitchFamily="18" charset="0"/>
                        <a:ea typeface="微软雅黑" pitchFamily="34" charset="-122"/>
                        <a:cs typeface="Times New Roman" pitchFamily="18" charset="0"/>
                        <a:sym typeface="Verdana" pitchFamily="34" charset="0"/>
                      </a:endParaRPr>
                    </a:p>
                  </a:txBody>
                  <a:tcPr anchor="ctr"/>
                </a:tc>
                <a:tc>
                  <a:txBody>
                    <a:bodyPr/>
                    <a:lstStyle/>
                    <a:p>
                      <a:pPr algn="ctr"/>
                      <a:r>
                        <a:rPr lang="en-US" altLang="zh-CN" sz="1400" b="1" i="0" kern="1200" dirty="0">
                          <a:solidFill>
                            <a:srgbClr val="00B050"/>
                          </a:solidFill>
                          <a:latin typeface="Times New Roman" pitchFamily="18" charset="0"/>
                          <a:ea typeface="微软雅黑" pitchFamily="34" charset="-122"/>
                          <a:cs typeface="Times New Roman" pitchFamily="18" charset="0"/>
                          <a:sym typeface="Verdana" pitchFamily="34" charset="0"/>
                        </a:rPr>
                        <a:t>1 (3.70%)</a:t>
                      </a:r>
                      <a:endParaRPr lang="zh-CN" altLang="en-US" sz="1400" b="1" i="0" kern="1200" dirty="0">
                        <a:solidFill>
                          <a:srgbClr val="00B050"/>
                        </a:solidFill>
                        <a:latin typeface="Times New Roman" pitchFamily="18" charset="0"/>
                        <a:ea typeface="微软雅黑" pitchFamily="34" charset="-122"/>
                        <a:cs typeface="Times New Roman" pitchFamily="18" charset="0"/>
                        <a:sym typeface="Verdana" pitchFamily="34" charset="0"/>
                      </a:endParaRPr>
                    </a:p>
                  </a:txBody>
                  <a:tcPr anchor="ctr"/>
                </a:tc>
                <a:extLst>
                  <a:ext uri="{0D108BD9-81ED-4DB2-BD59-A6C34878D82A}">
                    <a16:rowId xmlns:a16="http://schemas.microsoft.com/office/drawing/2014/main" val="10005"/>
                  </a:ext>
                </a:extLst>
              </a:tr>
            </a:tbl>
          </a:graphicData>
        </a:graphic>
      </p:graphicFrame>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8911" y="763340"/>
            <a:ext cx="1970912" cy="38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a:extLst>
              <a:ext uri="{FF2B5EF4-FFF2-40B4-BE49-F238E27FC236}">
                <a16:creationId xmlns:a16="http://schemas.microsoft.com/office/drawing/2014/main" id="{E0A8290B-D54C-499C-9A2F-06F82BEE8642}"/>
              </a:ext>
            </a:extLst>
          </p:cNvPr>
          <p:cNvSpPr>
            <a:spLocks noChangeArrowheads="1"/>
          </p:cNvSpPr>
          <p:nvPr/>
        </p:nvSpPr>
        <p:spPr bwMode="auto">
          <a:xfrm>
            <a:off x="4355976" y="4297660"/>
            <a:ext cx="4032448" cy="307777"/>
          </a:xfrm>
          <a:prstGeom prst="rect">
            <a:avLst/>
          </a:prstGeom>
          <a:solidFill>
            <a:srgbClr val="F8FBC3"/>
          </a:solidFill>
          <a:ln w="19050">
            <a:noFill/>
          </a:ln>
          <a:scene3d>
            <a:camera prst="orthographicFront"/>
            <a:lightRig rig="threePt" dir="t"/>
          </a:scene3d>
          <a:sp3d>
            <a:bevelT/>
          </a:sp3d>
        </p:spPr>
        <p:txBody>
          <a:bodyPr wrap="square" rtlCol="0">
            <a:spAutoFit/>
          </a:bodyPr>
          <a:lstStyle/>
          <a:p>
            <a:r>
              <a:rPr lang="en-US" altLang="zh-CN" sz="1400" b="1" dirty="0"/>
              <a:t>Less adverse events &amp; higher safety </a:t>
            </a:r>
            <a:endParaRPr lang="zh-CN" altLang="en-US" sz="1400" b="1" dirty="0"/>
          </a:p>
        </p:txBody>
      </p:sp>
      <p:sp>
        <p:nvSpPr>
          <p:cNvPr id="11" name="文本框 10">
            <a:extLst>
              <a:ext uri="{FF2B5EF4-FFF2-40B4-BE49-F238E27FC236}">
                <a16:creationId xmlns:a16="http://schemas.microsoft.com/office/drawing/2014/main" id="{BFFD33BC-9B48-45BB-858E-88715A89B2F8}"/>
              </a:ext>
            </a:extLst>
          </p:cNvPr>
          <p:cNvSpPr txBox="1"/>
          <p:nvPr/>
        </p:nvSpPr>
        <p:spPr>
          <a:xfrm>
            <a:off x="1259633" y="340382"/>
            <a:ext cx="4104455"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Study – DPMAS for ACLF</a:t>
            </a:r>
          </a:p>
        </p:txBody>
      </p:sp>
      <p:cxnSp>
        <p:nvCxnSpPr>
          <p:cNvPr id="13" name="直接连接符 12">
            <a:extLst>
              <a:ext uri="{FF2B5EF4-FFF2-40B4-BE49-F238E27FC236}">
                <a16:creationId xmlns:a16="http://schemas.microsoft.com/office/drawing/2014/main" id="{9842B364-2DA7-4798-97B4-4F3766309608}"/>
              </a:ext>
            </a:extLst>
          </p:cNvPr>
          <p:cNvCxnSpPr>
            <a:cxnSpLocks/>
            <a:stCxn id="11" idx="3"/>
          </p:cNvCxnSpPr>
          <p:nvPr/>
        </p:nvCxnSpPr>
        <p:spPr>
          <a:xfrm>
            <a:off x="5364088" y="571215"/>
            <a:ext cx="2376264"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4" name="组合 13">
            <a:extLst>
              <a:ext uri="{FF2B5EF4-FFF2-40B4-BE49-F238E27FC236}">
                <a16:creationId xmlns:a16="http://schemas.microsoft.com/office/drawing/2014/main" id="{7F1F3421-81E1-4A37-99F6-F4115AEC7061}"/>
              </a:ext>
            </a:extLst>
          </p:cNvPr>
          <p:cNvGrpSpPr/>
          <p:nvPr/>
        </p:nvGrpSpPr>
        <p:grpSpPr>
          <a:xfrm>
            <a:off x="393539" y="409228"/>
            <a:ext cx="866093" cy="323972"/>
            <a:chOff x="974126" y="450579"/>
            <a:chExt cx="1214610" cy="595696"/>
          </a:xfrm>
        </p:grpSpPr>
        <p:sp>
          <p:nvSpPr>
            <p:cNvPr id="15" name="平行四边形 14">
              <a:extLst>
                <a:ext uri="{FF2B5EF4-FFF2-40B4-BE49-F238E27FC236}">
                  <a16:creationId xmlns:a16="http://schemas.microsoft.com/office/drawing/2014/main" id="{48E004C6-8FF7-48F3-898D-2D7826E9CBAC}"/>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6" name="平行四边形 15">
              <a:extLst>
                <a:ext uri="{FF2B5EF4-FFF2-40B4-BE49-F238E27FC236}">
                  <a16:creationId xmlns:a16="http://schemas.microsoft.com/office/drawing/2014/main" id="{63ADB467-FB36-46A3-A291-E164426E01E9}"/>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17" name="图片 16">
            <a:extLst>
              <a:ext uri="{FF2B5EF4-FFF2-40B4-BE49-F238E27FC236}">
                <a16:creationId xmlns:a16="http://schemas.microsoft.com/office/drawing/2014/main" id="{C7558A54-471D-4E2B-9CE0-740447DC3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4183603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8">
            <a:extLst>
              <a:ext uri="{FF2B5EF4-FFF2-40B4-BE49-F238E27FC236}">
                <a16:creationId xmlns:a16="http://schemas.microsoft.com/office/drawing/2014/main" id="{32CB12FF-3D61-4C97-B008-652A4BDC70EC}"/>
              </a:ext>
            </a:extLst>
          </p:cNvPr>
          <p:cNvSpPr/>
          <p:nvPr/>
        </p:nvSpPr>
        <p:spPr>
          <a:xfrm>
            <a:off x="515874" y="1057300"/>
            <a:ext cx="8088574" cy="3600400"/>
          </a:xfrm>
          <a:prstGeom prst="roundRect">
            <a:avLst/>
          </a:prstGeom>
          <a:solidFill>
            <a:srgbClr val="F8FBC3"/>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4905" tIns="42452" rIns="84905" bIns="42452" anchor="ctr"/>
          <a:lstStyle/>
          <a:p>
            <a:pPr algn="ctr">
              <a:defRPr/>
            </a:pPr>
            <a:endParaRPr lang="zh-CN" altLang="en-US" sz="1209"/>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0918" y="650345"/>
            <a:ext cx="1826897" cy="35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AE524623-0C56-4E40-83C1-28FC7628F872}"/>
              </a:ext>
            </a:extLst>
          </p:cNvPr>
          <p:cNvSpPr txBox="1">
            <a:spLocks noChangeArrowheads="1"/>
          </p:cNvSpPr>
          <p:nvPr/>
        </p:nvSpPr>
        <p:spPr bwMode="auto">
          <a:xfrm>
            <a:off x="749508" y="4805017"/>
            <a:ext cx="7908721" cy="39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905" tIns="42452" rIns="84905" bIns="42452">
            <a:spAutoFit/>
          </a:bodyPr>
          <a:lstStyle>
            <a:lvl1pPr eaLnBrk="0" hangingPunct="0">
              <a:spcBef>
                <a:spcPct val="20000"/>
              </a:spcBef>
              <a:buFont typeface="Arial" pitchFamily="34" charset="0"/>
              <a:buChar char="•"/>
              <a:defRPr sz="3200">
                <a:solidFill>
                  <a:schemeClr val="tx1"/>
                </a:solidFill>
                <a:latin typeface="Verdana" pitchFamily="34" charset="0"/>
                <a:ea typeface="微软雅黑" pitchFamily="34" charset="-122"/>
                <a:sym typeface="Verdana" pitchFamily="34" charset="0"/>
              </a:defRPr>
            </a:lvl1pPr>
            <a:lvl2pPr marL="742950" indent="-285750" eaLnBrk="0" hangingPunct="0">
              <a:spcBef>
                <a:spcPct val="20000"/>
              </a:spcBef>
              <a:buFont typeface="Arial" pitchFamily="34" charset="0"/>
              <a:buChar char="–"/>
              <a:defRPr sz="2800">
                <a:solidFill>
                  <a:schemeClr val="tx1"/>
                </a:solidFill>
                <a:latin typeface="Verdana" pitchFamily="34" charset="0"/>
                <a:ea typeface="微软雅黑" pitchFamily="34" charset="-122"/>
                <a:sym typeface="Verdana" pitchFamily="34" charset="0"/>
              </a:defRPr>
            </a:lvl2pPr>
            <a:lvl3pPr marL="1143000" indent="-228600" eaLnBrk="0" hangingPunct="0">
              <a:spcBef>
                <a:spcPct val="20000"/>
              </a:spcBef>
              <a:buFont typeface="Arial" pitchFamily="34" charset="0"/>
              <a:buChar char="•"/>
              <a:defRPr sz="2400">
                <a:solidFill>
                  <a:schemeClr val="tx1"/>
                </a:solidFill>
                <a:latin typeface="Verdana" pitchFamily="34" charset="0"/>
                <a:ea typeface="微软雅黑" pitchFamily="34" charset="-122"/>
                <a:sym typeface="Verdana" pitchFamily="34" charset="0"/>
              </a:defRPr>
            </a:lvl3pPr>
            <a:lvl4pPr marL="16002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9pPr>
          </a:lstStyle>
          <a:p>
            <a:pPr algn="r" eaLnBrk="1" hangingPunct="1">
              <a:spcBef>
                <a:spcPct val="0"/>
              </a:spcBef>
              <a:buFontTx/>
              <a:buNone/>
              <a:defRPr/>
            </a:pPr>
            <a:r>
              <a:rPr lang="en-US" altLang="zh-CN" sz="1000" i="1" dirty="0">
                <a:latin typeface="+mn-ea"/>
                <a:ea typeface="+mn-ea"/>
              </a:rPr>
              <a:t>Wan Y M, Li Y H, </a:t>
            </a:r>
            <a:r>
              <a:rPr lang="en-US" altLang="zh-CN" sz="1000" i="1" dirty="0" err="1">
                <a:latin typeface="+mn-ea"/>
                <a:ea typeface="+mn-ea"/>
              </a:rPr>
              <a:t>Xu</a:t>
            </a:r>
            <a:r>
              <a:rPr lang="en-US" altLang="zh-CN" sz="1000" i="1" dirty="0">
                <a:latin typeface="+mn-ea"/>
                <a:ea typeface="+mn-ea"/>
              </a:rPr>
              <a:t> Z Y, et al. Therapeutic plasma exchange versus double plasma molecular absorption system in hepatitis B virus‐infected acute‐on‐chronic liver failure treated by </a:t>
            </a:r>
            <a:r>
              <a:rPr lang="en-US" altLang="zh-CN" sz="1000" i="1" dirty="0" err="1">
                <a:latin typeface="+mn-ea"/>
                <a:ea typeface="+mn-ea"/>
              </a:rPr>
              <a:t>entercavir</a:t>
            </a:r>
            <a:r>
              <a:rPr lang="en-US" altLang="zh-CN" sz="1000" i="1" dirty="0">
                <a:latin typeface="+mn-ea"/>
                <a:ea typeface="+mn-ea"/>
              </a:rPr>
              <a:t>: A prospective study[J]. Journal of Clinical Apheresis, 2017.</a:t>
            </a:r>
            <a:endParaRPr lang="zh-CN" altLang="en-US" sz="1000" i="1" dirty="0">
              <a:solidFill>
                <a:srgbClr val="FF0000"/>
              </a:solidFill>
              <a:latin typeface="+mn-ea"/>
              <a:ea typeface="+mn-ea"/>
            </a:endParaRPr>
          </a:p>
        </p:txBody>
      </p:sp>
      <p:sp>
        <p:nvSpPr>
          <p:cNvPr id="3" name="矩形 8">
            <a:extLst>
              <a:ext uri="{FF2B5EF4-FFF2-40B4-BE49-F238E27FC236}">
                <a16:creationId xmlns:a16="http://schemas.microsoft.com/office/drawing/2014/main" id="{B909C92D-AB72-4112-858A-35FCD6969D8C}"/>
              </a:ext>
            </a:extLst>
          </p:cNvPr>
          <p:cNvSpPr>
            <a:spLocks noChangeArrowheads="1"/>
          </p:cNvSpPr>
          <p:nvPr/>
        </p:nvSpPr>
        <p:spPr bwMode="auto">
          <a:xfrm>
            <a:off x="762519" y="1207967"/>
            <a:ext cx="7625905" cy="3305717"/>
          </a:xfrm>
          <a:prstGeom prst="rect">
            <a:avLst/>
          </a:prstGeom>
          <a:solidFill>
            <a:srgbClr val="F8FBC3"/>
          </a:solidFill>
          <a:ln>
            <a:noFill/>
          </a:ln>
        </p:spPr>
        <p:txBody>
          <a:bodyPr wrap="square" lIns="84905" tIns="42452" rIns="84905" bIns="42452">
            <a:spAutoFit/>
          </a:bodyPr>
          <a:lstStyle>
            <a:lvl1pPr eaLnBrk="0" hangingPunct="0">
              <a:spcBef>
                <a:spcPct val="20000"/>
              </a:spcBef>
              <a:buFont typeface="Arial" pitchFamily="34" charset="0"/>
              <a:buChar char="•"/>
              <a:defRPr sz="3200">
                <a:solidFill>
                  <a:schemeClr val="tx1"/>
                </a:solidFill>
                <a:latin typeface="Verdana" pitchFamily="34" charset="0"/>
                <a:ea typeface="微软雅黑" pitchFamily="34" charset="-122"/>
                <a:sym typeface="Verdana" pitchFamily="34" charset="0"/>
              </a:defRPr>
            </a:lvl1pPr>
            <a:lvl2pPr marL="742950" indent="-285750" eaLnBrk="0" hangingPunct="0">
              <a:spcBef>
                <a:spcPct val="20000"/>
              </a:spcBef>
              <a:buFont typeface="Arial" pitchFamily="34" charset="0"/>
              <a:buChar char="–"/>
              <a:defRPr sz="2800">
                <a:solidFill>
                  <a:schemeClr val="tx1"/>
                </a:solidFill>
                <a:latin typeface="Verdana" pitchFamily="34" charset="0"/>
                <a:ea typeface="微软雅黑" pitchFamily="34" charset="-122"/>
                <a:sym typeface="Verdana" pitchFamily="34" charset="0"/>
              </a:defRPr>
            </a:lvl2pPr>
            <a:lvl3pPr marL="1143000" indent="-228600" eaLnBrk="0" hangingPunct="0">
              <a:spcBef>
                <a:spcPct val="20000"/>
              </a:spcBef>
              <a:buFont typeface="Arial" pitchFamily="34" charset="0"/>
              <a:buChar char="•"/>
              <a:defRPr sz="2400">
                <a:solidFill>
                  <a:schemeClr val="tx1"/>
                </a:solidFill>
                <a:latin typeface="Verdana" pitchFamily="34" charset="0"/>
                <a:ea typeface="微软雅黑" pitchFamily="34" charset="-122"/>
                <a:sym typeface="Verdana" pitchFamily="34" charset="0"/>
              </a:defRPr>
            </a:lvl3pPr>
            <a:lvl4pPr marL="16002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9pPr>
          </a:lstStyle>
          <a:p>
            <a:pPr eaLnBrk="1" hangingPunct="1">
              <a:lnSpc>
                <a:spcPct val="150000"/>
              </a:lnSpc>
              <a:spcBef>
                <a:spcPct val="0"/>
              </a:spcBef>
              <a:buFontTx/>
              <a:buNone/>
            </a:pPr>
            <a:r>
              <a:rPr lang="en-US" altLang="zh-CN" sz="1800" b="1" dirty="0">
                <a:latin typeface="微软雅黑" pitchFamily="34" charset="-122"/>
              </a:rPr>
              <a:t>Conclusion:</a:t>
            </a:r>
          </a:p>
          <a:p>
            <a:pPr marL="342900" indent="-342900" eaLnBrk="1" hangingPunct="1">
              <a:lnSpc>
                <a:spcPct val="150000"/>
              </a:lnSpc>
              <a:spcBef>
                <a:spcPct val="0"/>
              </a:spcBef>
              <a:buFontTx/>
              <a:buAutoNum type="arabicPeriod"/>
            </a:pPr>
            <a:r>
              <a:rPr lang="en-US" altLang="zh-CN" sz="1360" u="sng" dirty="0">
                <a:latin typeface="微软雅黑" pitchFamily="34" charset="-122"/>
              </a:rPr>
              <a:t>DPMAS and TPE were both effective and safe therapeutic approaches </a:t>
            </a:r>
            <a:r>
              <a:rPr lang="en-US" altLang="zh-CN" sz="1360" dirty="0">
                <a:latin typeface="微软雅黑" pitchFamily="34" charset="-122"/>
              </a:rPr>
              <a:t>for HBV-ACLF patients treated by </a:t>
            </a:r>
            <a:r>
              <a:rPr lang="en-US" altLang="zh-CN" sz="1360" b="1" i="1" dirty="0" err="1">
                <a:latin typeface="Times New Roman" pitchFamily="18" charset="0"/>
                <a:cs typeface="Times New Roman" pitchFamily="18" charset="0"/>
              </a:rPr>
              <a:t>Entecavir</a:t>
            </a:r>
            <a:r>
              <a:rPr lang="en-US" altLang="zh-CN" sz="1360" dirty="0">
                <a:latin typeface="微软雅黑" pitchFamily="34" charset="-122"/>
              </a:rPr>
              <a:t>.</a:t>
            </a:r>
          </a:p>
          <a:p>
            <a:pPr marL="342900" indent="-342900">
              <a:lnSpc>
                <a:spcPct val="150000"/>
              </a:lnSpc>
              <a:buAutoNum type="arabicPeriod" startAt="2"/>
            </a:pPr>
            <a:r>
              <a:rPr lang="en-US" altLang="zh-CN" sz="1360" dirty="0">
                <a:latin typeface="微软雅黑" pitchFamily="34" charset="-122"/>
              </a:rPr>
              <a:t>Despite TPE resulted in higher removal rates of TBIL, DBIL, and </a:t>
            </a:r>
            <a:r>
              <a:rPr lang="en-US" altLang="zh-CN" sz="1360" dirty="0" err="1">
                <a:latin typeface="微软雅黑" pitchFamily="34" charset="-122"/>
              </a:rPr>
              <a:t>hsCRP</a:t>
            </a:r>
            <a:r>
              <a:rPr lang="en-US" altLang="zh-CN" sz="1360" dirty="0">
                <a:latin typeface="微软雅黑" pitchFamily="34" charset="-122"/>
              </a:rPr>
              <a:t>, but it was</a:t>
            </a:r>
          </a:p>
          <a:p>
            <a:pPr>
              <a:lnSpc>
                <a:spcPct val="150000"/>
              </a:lnSpc>
              <a:buNone/>
            </a:pPr>
            <a:r>
              <a:rPr lang="en-US" altLang="zh-CN" sz="1360" dirty="0">
                <a:latin typeface="微软雅黑" pitchFamily="34" charset="-122"/>
              </a:rPr>
              <a:t>       disadvantageous as follows:</a:t>
            </a:r>
          </a:p>
          <a:p>
            <a:pPr>
              <a:lnSpc>
                <a:spcPct val="150000"/>
              </a:lnSpc>
              <a:buNone/>
            </a:pPr>
            <a:r>
              <a:rPr lang="en-US" altLang="zh-CN" sz="1400" b="1" i="1" dirty="0">
                <a:solidFill>
                  <a:srgbClr val="FF0000"/>
                </a:solidFill>
                <a:latin typeface="Times New Roman" pitchFamily="18" charset="0"/>
                <a:cs typeface="Times New Roman" pitchFamily="18" charset="0"/>
              </a:rPr>
              <a:t>       a) requirement of large volumes of fresh frozen plasma; </a:t>
            </a:r>
          </a:p>
          <a:p>
            <a:pPr>
              <a:lnSpc>
                <a:spcPct val="150000"/>
              </a:lnSpc>
              <a:buNone/>
            </a:pPr>
            <a:r>
              <a:rPr lang="en-US" altLang="zh-CN" sz="1400" b="1" i="1" dirty="0">
                <a:solidFill>
                  <a:srgbClr val="FF0000"/>
                </a:solidFill>
                <a:latin typeface="Times New Roman" pitchFamily="18" charset="0"/>
                <a:cs typeface="Times New Roman" pitchFamily="18" charset="0"/>
              </a:rPr>
              <a:t>       b) risk of plasma allergies </a:t>
            </a:r>
          </a:p>
          <a:p>
            <a:pPr>
              <a:lnSpc>
                <a:spcPct val="150000"/>
              </a:lnSpc>
              <a:buNone/>
            </a:pPr>
            <a:r>
              <a:rPr lang="en-US" altLang="zh-CN" sz="1400" b="1" i="1" dirty="0">
                <a:solidFill>
                  <a:srgbClr val="FF0000"/>
                </a:solidFill>
                <a:latin typeface="Times New Roman" pitchFamily="18" charset="0"/>
                <a:cs typeface="Times New Roman" pitchFamily="18" charset="0"/>
              </a:rPr>
              <a:t>       c) blood-borne disease transmission</a:t>
            </a:r>
          </a:p>
          <a:p>
            <a:pPr>
              <a:lnSpc>
                <a:spcPct val="150000"/>
              </a:lnSpc>
              <a:buNone/>
            </a:pPr>
            <a:r>
              <a:rPr lang="en-US" altLang="zh-CN" sz="1400" b="1" i="1" dirty="0">
                <a:solidFill>
                  <a:srgbClr val="FF0000"/>
                </a:solidFill>
                <a:latin typeface="Times New Roman" pitchFamily="18" charset="0"/>
                <a:cs typeface="Times New Roman" pitchFamily="18" charset="0"/>
              </a:rPr>
              <a:t>       d) higher loss rate of albumin than DPMAS.</a:t>
            </a:r>
          </a:p>
        </p:txBody>
      </p:sp>
      <p:sp>
        <p:nvSpPr>
          <p:cNvPr id="10" name="文本框 9">
            <a:extLst>
              <a:ext uri="{FF2B5EF4-FFF2-40B4-BE49-F238E27FC236}">
                <a16:creationId xmlns:a16="http://schemas.microsoft.com/office/drawing/2014/main" id="{24368B64-C148-4070-9AC0-4BD37BF4B507}"/>
              </a:ext>
            </a:extLst>
          </p:cNvPr>
          <p:cNvSpPr txBox="1"/>
          <p:nvPr/>
        </p:nvSpPr>
        <p:spPr>
          <a:xfrm>
            <a:off x="1259633" y="340382"/>
            <a:ext cx="4104455"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Study – DPMAS for ACLF</a:t>
            </a:r>
          </a:p>
        </p:txBody>
      </p:sp>
      <p:cxnSp>
        <p:nvCxnSpPr>
          <p:cNvPr id="11" name="直接连接符 10">
            <a:extLst>
              <a:ext uri="{FF2B5EF4-FFF2-40B4-BE49-F238E27FC236}">
                <a16:creationId xmlns:a16="http://schemas.microsoft.com/office/drawing/2014/main" id="{0575D31F-B4F5-4D33-86A0-38998766EED7}"/>
              </a:ext>
            </a:extLst>
          </p:cNvPr>
          <p:cNvCxnSpPr>
            <a:cxnSpLocks/>
            <a:stCxn id="10" idx="3"/>
          </p:cNvCxnSpPr>
          <p:nvPr/>
        </p:nvCxnSpPr>
        <p:spPr>
          <a:xfrm>
            <a:off x="5364088" y="571215"/>
            <a:ext cx="2376264"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2" name="组合 11">
            <a:extLst>
              <a:ext uri="{FF2B5EF4-FFF2-40B4-BE49-F238E27FC236}">
                <a16:creationId xmlns:a16="http://schemas.microsoft.com/office/drawing/2014/main" id="{DFC1E428-9CE6-444B-BF11-C6F69ACE189B}"/>
              </a:ext>
            </a:extLst>
          </p:cNvPr>
          <p:cNvGrpSpPr/>
          <p:nvPr/>
        </p:nvGrpSpPr>
        <p:grpSpPr>
          <a:xfrm>
            <a:off x="393539" y="409228"/>
            <a:ext cx="866093" cy="323972"/>
            <a:chOff x="974126" y="450579"/>
            <a:chExt cx="1214610" cy="595696"/>
          </a:xfrm>
        </p:grpSpPr>
        <p:sp>
          <p:nvSpPr>
            <p:cNvPr id="13" name="平行四边形 12">
              <a:extLst>
                <a:ext uri="{FF2B5EF4-FFF2-40B4-BE49-F238E27FC236}">
                  <a16:creationId xmlns:a16="http://schemas.microsoft.com/office/drawing/2014/main" id="{2911764B-F870-48C8-A9D1-738E9C152E11}"/>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4" name="平行四边形 13">
              <a:extLst>
                <a:ext uri="{FF2B5EF4-FFF2-40B4-BE49-F238E27FC236}">
                  <a16:creationId xmlns:a16="http://schemas.microsoft.com/office/drawing/2014/main" id="{FB5FD9E3-14F2-4251-828C-1CAAFEEFB64E}"/>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15" name="图片 14">
            <a:extLst>
              <a:ext uri="{FF2B5EF4-FFF2-40B4-BE49-F238E27FC236}">
                <a16:creationId xmlns:a16="http://schemas.microsoft.com/office/drawing/2014/main" id="{0634039D-5394-4128-B7B9-832268A7D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1449920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80058" y="2090270"/>
            <a:ext cx="1667444" cy="307777"/>
          </a:xfrm>
          <a:prstGeom prst="rect">
            <a:avLst/>
          </a:prstGeom>
          <a:solidFill>
            <a:srgbClr val="EEB500"/>
          </a:solidFill>
        </p:spPr>
        <p:txBody>
          <a:bodyPr wrap="none">
            <a:spAutoFit/>
          </a:bodyPr>
          <a:lstStyle/>
          <a:p>
            <a:r>
              <a:rPr lang="en-US" altLang="zh-CN" sz="1400" b="1" dirty="0">
                <a:solidFill>
                  <a:schemeClr val="bg1"/>
                </a:solidFill>
              </a:rPr>
              <a:t>M</a:t>
            </a:r>
            <a:r>
              <a:rPr lang="zh-CN" altLang="zh-CN" sz="1400" b="1" dirty="0">
                <a:solidFill>
                  <a:schemeClr val="bg1"/>
                </a:solidFill>
              </a:rPr>
              <a:t>etabolization</a:t>
            </a:r>
            <a:endParaRPr lang="zh-CN" altLang="en-US" sz="1400" b="1" dirty="0">
              <a:solidFill>
                <a:schemeClr val="bg1"/>
              </a:solidFill>
            </a:endParaRPr>
          </a:p>
        </p:txBody>
      </p:sp>
      <p:sp>
        <p:nvSpPr>
          <p:cNvPr id="7" name="矩形 6"/>
          <p:cNvSpPr/>
          <p:nvPr/>
        </p:nvSpPr>
        <p:spPr>
          <a:xfrm>
            <a:off x="2147502" y="2496723"/>
            <a:ext cx="1470274" cy="307777"/>
          </a:xfrm>
          <a:prstGeom prst="rect">
            <a:avLst/>
          </a:prstGeom>
          <a:solidFill>
            <a:srgbClr val="EEB500"/>
          </a:solidFill>
        </p:spPr>
        <p:txBody>
          <a:bodyPr wrap="none">
            <a:spAutoFit/>
          </a:bodyPr>
          <a:lstStyle/>
          <a:p>
            <a:r>
              <a:rPr lang="zh-CN" altLang="zh-CN" sz="1400" b="1" dirty="0">
                <a:solidFill>
                  <a:schemeClr val="bg1"/>
                </a:solidFill>
              </a:rPr>
              <a:t>Immunolog</a:t>
            </a:r>
            <a:r>
              <a:rPr lang="en-US" altLang="zh-CN" sz="1400" b="1" dirty="0">
                <a:solidFill>
                  <a:schemeClr val="bg1"/>
                </a:solidFill>
              </a:rPr>
              <a:t>y</a:t>
            </a:r>
            <a:endParaRPr lang="zh-CN" altLang="en-US" sz="1400" b="1" dirty="0">
              <a:solidFill>
                <a:schemeClr val="bg1"/>
              </a:solidFill>
            </a:endParaRPr>
          </a:p>
        </p:txBody>
      </p:sp>
      <p:sp>
        <p:nvSpPr>
          <p:cNvPr id="9" name="矩形 8"/>
          <p:cNvSpPr/>
          <p:nvPr/>
        </p:nvSpPr>
        <p:spPr>
          <a:xfrm>
            <a:off x="3934177" y="2846774"/>
            <a:ext cx="1595309" cy="307777"/>
          </a:xfrm>
          <a:prstGeom prst="rect">
            <a:avLst/>
          </a:prstGeom>
          <a:solidFill>
            <a:srgbClr val="EEB500"/>
          </a:solidFill>
        </p:spPr>
        <p:txBody>
          <a:bodyPr wrap="none">
            <a:spAutoFit/>
          </a:bodyPr>
          <a:lstStyle/>
          <a:p>
            <a:r>
              <a:rPr lang="en-US" altLang="zh-CN" sz="1400" b="1" dirty="0">
                <a:solidFill>
                  <a:schemeClr val="bg1"/>
                </a:solidFill>
              </a:rPr>
              <a:t>D</a:t>
            </a:r>
            <a:r>
              <a:rPr lang="zh-CN" altLang="zh-CN" sz="1400" b="1" dirty="0">
                <a:solidFill>
                  <a:schemeClr val="bg1"/>
                </a:solidFill>
              </a:rPr>
              <a:t>etoxification</a:t>
            </a:r>
            <a:endParaRPr lang="zh-CN" altLang="en-US" sz="1400" b="1" dirty="0">
              <a:solidFill>
                <a:schemeClr val="bg1"/>
              </a:solidFill>
            </a:endParaRPr>
          </a:p>
        </p:txBody>
      </p:sp>
      <p:sp>
        <p:nvSpPr>
          <p:cNvPr id="10" name="矩形 9"/>
          <p:cNvSpPr/>
          <p:nvPr/>
        </p:nvSpPr>
        <p:spPr>
          <a:xfrm>
            <a:off x="5716674" y="2496723"/>
            <a:ext cx="1159292" cy="307777"/>
          </a:xfrm>
          <a:prstGeom prst="rect">
            <a:avLst/>
          </a:prstGeom>
          <a:solidFill>
            <a:srgbClr val="EEB500"/>
          </a:solidFill>
        </p:spPr>
        <p:txBody>
          <a:bodyPr wrap="none">
            <a:spAutoFit/>
          </a:bodyPr>
          <a:lstStyle/>
          <a:p>
            <a:r>
              <a:rPr lang="zh-CN" altLang="zh-CN" sz="1400" b="1" dirty="0">
                <a:solidFill>
                  <a:schemeClr val="bg1"/>
                </a:solidFill>
              </a:rPr>
              <a:t>Synthesis</a:t>
            </a:r>
            <a:endParaRPr lang="zh-CN" altLang="en-US" sz="1400" b="1" dirty="0">
              <a:solidFill>
                <a:schemeClr val="bg1"/>
              </a:solidFill>
            </a:endParaRPr>
          </a:p>
        </p:txBody>
      </p:sp>
      <p:sp>
        <p:nvSpPr>
          <p:cNvPr id="11" name="矩形 10"/>
          <p:cNvSpPr/>
          <p:nvPr/>
        </p:nvSpPr>
        <p:spPr>
          <a:xfrm>
            <a:off x="7228593" y="2110214"/>
            <a:ext cx="971741" cy="307777"/>
          </a:xfrm>
          <a:prstGeom prst="rect">
            <a:avLst/>
          </a:prstGeom>
          <a:solidFill>
            <a:srgbClr val="EEB500"/>
          </a:solidFill>
        </p:spPr>
        <p:txBody>
          <a:bodyPr wrap="none">
            <a:spAutoFit/>
          </a:bodyPr>
          <a:lstStyle/>
          <a:p>
            <a:r>
              <a:rPr lang="en-US" altLang="zh-CN" sz="1400" b="1" dirty="0">
                <a:solidFill>
                  <a:schemeClr val="bg1"/>
                </a:solidFill>
              </a:rPr>
              <a:t>S</a:t>
            </a:r>
            <a:r>
              <a:rPr lang="zh-CN" altLang="zh-CN" sz="1400" b="1" dirty="0">
                <a:solidFill>
                  <a:schemeClr val="bg1"/>
                </a:solidFill>
              </a:rPr>
              <a:t>torage</a:t>
            </a:r>
            <a:endParaRPr lang="zh-CN" altLang="en-US" sz="1400" b="1" dirty="0">
              <a:solidFill>
                <a:schemeClr val="bg1"/>
              </a:solidFill>
            </a:endParaRPr>
          </a:p>
        </p:txBody>
      </p:sp>
      <p:pic>
        <p:nvPicPr>
          <p:cNvPr id="17" name="Picture 2" descr="Image result for Kupffer cel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5944" y="2912071"/>
            <a:ext cx="1829177" cy="84402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p:cNvGrpSpPr/>
          <p:nvPr/>
        </p:nvGrpSpPr>
        <p:grpSpPr>
          <a:xfrm>
            <a:off x="580313" y="2480023"/>
            <a:ext cx="1179194" cy="1167018"/>
            <a:chOff x="323528" y="2614242"/>
            <a:chExt cx="1580236" cy="1971450"/>
          </a:xfrm>
        </p:grpSpPr>
        <p:pic>
          <p:nvPicPr>
            <p:cNvPr id="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614242"/>
              <a:ext cx="1580236" cy="531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3" descr="https://ss1.bdstatic.com/70cFvXSh_Q1YnxGkpoWK1HF6hhy/it/u=105939653,1443643658&amp;fm=27&amp;gp=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3939567"/>
              <a:ext cx="1399938" cy="6461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p:cNvPicPr>
              <a:picLocks noChangeAspect="1" noChangeArrowheads="1"/>
            </p:cNvPicPr>
            <p:nvPr/>
          </p:nvPicPr>
          <p:blipFill rotWithShape="1">
            <a:blip r:embed="rId6">
              <a:extLst>
                <a:ext uri="{28A0092B-C50C-407E-A947-70E740481C1C}">
                  <a14:useLocalDpi xmlns:a14="http://schemas.microsoft.com/office/drawing/2010/main" val="0"/>
                </a:ext>
              </a:extLst>
            </a:blip>
            <a:srcRect t="34078"/>
            <a:stretch/>
          </p:blipFill>
          <p:spPr bwMode="auto">
            <a:xfrm>
              <a:off x="395536" y="3137560"/>
              <a:ext cx="1482588" cy="81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组合 11"/>
          <p:cNvGrpSpPr/>
          <p:nvPr/>
        </p:nvGrpSpPr>
        <p:grpSpPr>
          <a:xfrm>
            <a:off x="4269077" y="3282143"/>
            <a:ext cx="860987" cy="991253"/>
            <a:chOff x="4139952" y="2580500"/>
            <a:chExt cx="1126753" cy="1667915"/>
          </a:xfrm>
        </p:grpSpPr>
        <p:pic>
          <p:nvPicPr>
            <p:cNvPr id="21" name="Picture 27" descr="Image result for toxi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9952" y="2580500"/>
              <a:ext cx="1126753" cy="8692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zhangxl\Desktop\timgPOZZH6WM.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835" t="44530" r="38950" b="8880"/>
            <a:stretch/>
          </p:blipFill>
          <p:spPr bwMode="auto">
            <a:xfrm>
              <a:off x="4283968" y="3670951"/>
              <a:ext cx="914574" cy="5774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5696501" y="2912071"/>
            <a:ext cx="1159292" cy="1207437"/>
            <a:chOff x="5796136" y="2569352"/>
            <a:chExt cx="1489121" cy="1944332"/>
          </a:xfrm>
        </p:grpSpPr>
        <p:pic>
          <p:nvPicPr>
            <p:cNvPr id="23" name="Picture 19" descr="C:\Users\zhangxl\Desktop\timg2VIMR5J9.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713" t="6472" r="12037" b="8919"/>
            <a:stretch/>
          </p:blipFill>
          <p:spPr bwMode="auto">
            <a:xfrm>
              <a:off x="5940152" y="3448963"/>
              <a:ext cx="1296144" cy="10647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Image result for bil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96136" y="2569352"/>
              <a:ext cx="1489121" cy="8803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
          <p:cNvGrpSpPr/>
          <p:nvPr/>
        </p:nvGrpSpPr>
        <p:grpSpPr>
          <a:xfrm>
            <a:off x="7364537" y="2536081"/>
            <a:ext cx="756983" cy="1150848"/>
            <a:chOff x="7836195" y="2569352"/>
            <a:chExt cx="989308" cy="1703609"/>
          </a:xfrm>
        </p:grpSpPr>
        <p:pic>
          <p:nvPicPr>
            <p:cNvPr id="25"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36195" y="2569352"/>
              <a:ext cx="989308" cy="82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98107" y="3901486"/>
              <a:ext cx="414337"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83697" y="3545122"/>
              <a:ext cx="360166" cy="447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98107" y="3390267"/>
              <a:ext cx="359940" cy="419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7" name="Picture 3" descr="C:\Users\libh\Desktop\1486365382447.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93972" y="849323"/>
            <a:ext cx="2148388" cy="12082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6" name="直接连接符 15"/>
          <p:cNvCxnSpPr>
            <a:stCxn id="6" idx="3"/>
            <a:endCxn id="11" idx="1"/>
          </p:cNvCxnSpPr>
          <p:nvPr/>
        </p:nvCxnSpPr>
        <p:spPr>
          <a:xfrm>
            <a:off x="2147502" y="2244159"/>
            <a:ext cx="5081091" cy="19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p:cNvCxnSpPr>
            <a:stCxn id="7" idx="3"/>
            <a:endCxn id="10" idx="1"/>
          </p:cNvCxnSpPr>
          <p:nvPr/>
        </p:nvCxnSpPr>
        <p:spPr>
          <a:xfrm>
            <a:off x="3617776" y="2650612"/>
            <a:ext cx="20988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p:cNvCxnSpPr>
            <a:endCxn id="9" idx="0"/>
          </p:cNvCxnSpPr>
          <p:nvPr/>
        </p:nvCxnSpPr>
        <p:spPr>
          <a:xfrm>
            <a:off x="4731832" y="1975967"/>
            <a:ext cx="0" cy="870807"/>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Picture 5" descr="http://p6.qhmsg.com/dmtfd/593_340_/t013b88b00eb547dbd2.jpg">
            <a:extLst>
              <a:ext uri="{FF2B5EF4-FFF2-40B4-BE49-F238E27FC236}">
                <a16:creationId xmlns:a16="http://schemas.microsoft.com/office/drawing/2014/main" id="{09DF34C8-44E6-4A1E-B691-651564CC4C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8906" y="3933288"/>
            <a:ext cx="2232248" cy="1314558"/>
          </a:xfrm>
          <a:prstGeom prst="rect">
            <a:avLst/>
          </a:prstGeom>
          <a:noFill/>
          <a:extLst>
            <a:ext uri="{909E8E84-426E-40DD-AFC4-6F175D3DCCD1}">
              <a14:hiddenFill xmlns:a14="http://schemas.microsoft.com/office/drawing/2010/main">
                <a:solidFill>
                  <a:srgbClr val="FFFFFF"/>
                </a:solidFill>
              </a14:hiddenFill>
            </a:ext>
          </a:extLst>
        </p:spPr>
      </p:pic>
      <p:sp>
        <p:nvSpPr>
          <p:cNvPr id="30" name="圆角矩形 4">
            <a:extLst>
              <a:ext uri="{FF2B5EF4-FFF2-40B4-BE49-F238E27FC236}">
                <a16:creationId xmlns:a16="http://schemas.microsoft.com/office/drawing/2014/main" id="{BA2F6600-BC30-423C-B685-0DFB3A509E36}"/>
              </a:ext>
            </a:extLst>
          </p:cNvPr>
          <p:cNvSpPr/>
          <p:nvPr/>
        </p:nvSpPr>
        <p:spPr>
          <a:xfrm>
            <a:off x="2613162" y="4167726"/>
            <a:ext cx="5832648" cy="817245"/>
          </a:xfrm>
          <a:prstGeom prst="roundRect">
            <a:avLst/>
          </a:prstGeom>
          <a:solidFill>
            <a:srgbClr val="F8FBC3"/>
          </a:solidFill>
          <a:scene3d>
            <a:camera prst="orthographicFront"/>
            <a:lightRig rig="threePt" dir="t"/>
          </a:scene3d>
          <a:sp3d>
            <a:bevelT w="165100" prst="coolSlant"/>
          </a:sp3d>
        </p:spPr>
        <p:txBody>
          <a:bodyPr wrap="square">
            <a:spAutoFit/>
          </a:bodyPr>
          <a:lstStyle/>
          <a:p>
            <a:r>
              <a:rPr lang="en-US" altLang="zh-CN" sz="1400" b="1" dirty="0"/>
              <a:t>Definition: </a:t>
            </a:r>
          </a:p>
          <a:p>
            <a:r>
              <a:rPr lang="en-US" altLang="zh-CN" sz="1400" i="1" dirty="0">
                <a:latin typeface="Times New Roman" pitchFamily="18" charset="0"/>
                <a:cs typeface="Times New Roman" pitchFamily="18" charset="0"/>
              </a:rPr>
              <a:t>Liver failure is the inability of the liver to perform its normal synthetic and metabolic function as part of normal physiology.</a:t>
            </a:r>
          </a:p>
        </p:txBody>
      </p:sp>
      <p:sp>
        <p:nvSpPr>
          <p:cNvPr id="33" name="文本框 32">
            <a:extLst>
              <a:ext uri="{FF2B5EF4-FFF2-40B4-BE49-F238E27FC236}">
                <a16:creationId xmlns:a16="http://schemas.microsoft.com/office/drawing/2014/main" id="{6248CFCF-2B84-455B-AD9D-98D3A5156521}"/>
              </a:ext>
            </a:extLst>
          </p:cNvPr>
          <p:cNvSpPr txBox="1"/>
          <p:nvPr/>
        </p:nvSpPr>
        <p:spPr>
          <a:xfrm>
            <a:off x="1259633" y="340382"/>
            <a:ext cx="3312367"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Liver Failure</a:t>
            </a:r>
          </a:p>
        </p:txBody>
      </p:sp>
      <p:cxnSp>
        <p:nvCxnSpPr>
          <p:cNvPr id="34" name="直接连接符 33">
            <a:extLst>
              <a:ext uri="{FF2B5EF4-FFF2-40B4-BE49-F238E27FC236}">
                <a16:creationId xmlns:a16="http://schemas.microsoft.com/office/drawing/2014/main" id="{B8E7725C-AFDC-4A26-B571-EC3F70920D89}"/>
              </a:ext>
            </a:extLst>
          </p:cNvPr>
          <p:cNvCxnSpPr>
            <a:cxnSpLocks/>
            <a:stCxn id="33" idx="3"/>
          </p:cNvCxnSpPr>
          <p:nvPr/>
        </p:nvCxnSpPr>
        <p:spPr>
          <a:xfrm>
            <a:off x="4572000" y="571215"/>
            <a:ext cx="3168352"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35" name="组合 34">
            <a:extLst>
              <a:ext uri="{FF2B5EF4-FFF2-40B4-BE49-F238E27FC236}">
                <a16:creationId xmlns:a16="http://schemas.microsoft.com/office/drawing/2014/main" id="{3F6FD68A-33E8-440F-BCBF-024361E2C8D1}"/>
              </a:ext>
            </a:extLst>
          </p:cNvPr>
          <p:cNvGrpSpPr/>
          <p:nvPr/>
        </p:nvGrpSpPr>
        <p:grpSpPr>
          <a:xfrm>
            <a:off x="393539" y="409228"/>
            <a:ext cx="866093" cy="323972"/>
            <a:chOff x="974126" y="450579"/>
            <a:chExt cx="1214610" cy="595696"/>
          </a:xfrm>
        </p:grpSpPr>
        <p:sp>
          <p:nvSpPr>
            <p:cNvPr id="36" name="平行四边形 35">
              <a:extLst>
                <a:ext uri="{FF2B5EF4-FFF2-40B4-BE49-F238E27FC236}">
                  <a16:creationId xmlns:a16="http://schemas.microsoft.com/office/drawing/2014/main" id="{085F9DC4-CD8C-4596-B681-432685E161DA}"/>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7" name="平行四边形 36">
              <a:extLst>
                <a:ext uri="{FF2B5EF4-FFF2-40B4-BE49-F238E27FC236}">
                  <a16:creationId xmlns:a16="http://schemas.microsoft.com/office/drawing/2014/main" id="{3760BA36-135B-44E3-AB33-02574A7D8B0A}"/>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38" name="图片 37">
            <a:extLst>
              <a:ext uri="{FF2B5EF4-FFF2-40B4-BE49-F238E27FC236}">
                <a16:creationId xmlns:a16="http://schemas.microsoft.com/office/drawing/2014/main" id="{07C83531-1337-49F7-A276-C484184BEBA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79025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08B4242-169F-42CA-843F-BF73A78F3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3199" y="1802333"/>
            <a:ext cx="1814885" cy="2608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矩形: 剪去对角 5">
            <a:extLst>
              <a:ext uri="{FF2B5EF4-FFF2-40B4-BE49-F238E27FC236}">
                <a16:creationId xmlns:a16="http://schemas.microsoft.com/office/drawing/2014/main" id="{BACFFC1F-DD8C-4C90-A8F0-2926B94E3F71}"/>
              </a:ext>
            </a:extLst>
          </p:cNvPr>
          <p:cNvSpPr/>
          <p:nvPr/>
        </p:nvSpPr>
        <p:spPr>
          <a:xfrm>
            <a:off x="5724128" y="1779853"/>
            <a:ext cx="3096344" cy="726810"/>
          </a:xfrm>
          <a:prstGeom prst="snip2DiagRect">
            <a:avLst/>
          </a:prstGeom>
          <a:solidFill>
            <a:srgbClr val="FF9999"/>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ct val="150000"/>
              </a:lnSpc>
            </a:pPr>
            <a:r>
              <a:rPr lang="en-US" altLang="zh-CN" sz="1200" b="1" dirty="0">
                <a:solidFill>
                  <a:schemeClr val="bg1"/>
                </a:solidFill>
              </a:rPr>
              <a:t>The risk of </a:t>
            </a:r>
            <a:r>
              <a:rPr lang="en-US" altLang="zh-CN" sz="1200" b="1" dirty="0">
                <a:solidFill>
                  <a:schemeClr val="bg1"/>
                </a:solidFill>
                <a:latin typeface="Segoe UI" panose="020B0502040204020203" pitchFamily="34" charset="0"/>
              </a:rPr>
              <a:t>c</a:t>
            </a:r>
            <a:r>
              <a:rPr lang="en-US" altLang="zh-CN" sz="1200" b="1" i="0" dirty="0">
                <a:solidFill>
                  <a:schemeClr val="bg1"/>
                </a:solidFill>
                <a:effectLst/>
                <a:latin typeface="Segoe UI" panose="020B0502040204020203" pitchFamily="34" charset="0"/>
              </a:rPr>
              <a:t>ross </a:t>
            </a:r>
            <a:r>
              <a:rPr lang="en-US" altLang="zh-CN" sz="1200" b="1" dirty="0">
                <a:solidFill>
                  <a:schemeClr val="bg1"/>
                </a:solidFill>
                <a:latin typeface="Segoe UI" panose="020B0502040204020203" pitchFamily="34" charset="0"/>
              </a:rPr>
              <a:t>i</a:t>
            </a:r>
            <a:r>
              <a:rPr lang="en-US" altLang="zh-CN" sz="1200" b="1" i="0" dirty="0">
                <a:solidFill>
                  <a:schemeClr val="bg1"/>
                </a:solidFill>
                <a:effectLst/>
                <a:latin typeface="Segoe UI" panose="020B0502040204020203" pitchFamily="34" charset="0"/>
              </a:rPr>
              <a:t>nfection</a:t>
            </a:r>
          </a:p>
          <a:p>
            <a:pPr algn="ctr">
              <a:lnSpc>
                <a:spcPct val="150000"/>
              </a:lnSpc>
            </a:pPr>
            <a:endParaRPr lang="zh-CN" altLang="en-US" sz="1200" b="1" dirty="0">
              <a:solidFill>
                <a:schemeClr val="bg1"/>
              </a:solidFill>
            </a:endParaRPr>
          </a:p>
        </p:txBody>
      </p:sp>
      <p:sp>
        <p:nvSpPr>
          <p:cNvPr id="7" name="矩形: 剪去对角 6">
            <a:extLst>
              <a:ext uri="{FF2B5EF4-FFF2-40B4-BE49-F238E27FC236}">
                <a16:creationId xmlns:a16="http://schemas.microsoft.com/office/drawing/2014/main" id="{71E75761-FB08-4952-8066-8280F9DF361D}"/>
              </a:ext>
            </a:extLst>
          </p:cNvPr>
          <p:cNvSpPr/>
          <p:nvPr/>
        </p:nvSpPr>
        <p:spPr>
          <a:xfrm>
            <a:off x="5724128" y="2276102"/>
            <a:ext cx="3096344" cy="726810"/>
          </a:xfrm>
          <a:prstGeom prst="snip2DiagRect">
            <a:avLst/>
          </a:prstGeom>
          <a:solidFill>
            <a:srgbClr val="92D050"/>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ct val="150000"/>
              </a:lnSpc>
            </a:pPr>
            <a:r>
              <a:rPr lang="en-US" altLang="zh-CN" sz="1200" b="1" i="0" dirty="0">
                <a:solidFill>
                  <a:schemeClr val="bg1"/>
                </a:solidFill>
                <a:effectLst/>
                <a:latin typeface="Segoe UI" panose="020B0502040204020203" pitchFamily="34" charset="0"/>
              </a:rPr>
              <a:t>Shortage of plasma sources</a:t>
            </a:r>
          </a:p>
          <a:p>
            <a:pPr algn="ctr">
              <a:lnSpc>
                <a:spcPct val="150000"/>
              </a:lnSpc>
            </a:pPr>
            <a:endParaRPr lang="zh-CN" altLang="en-US" sz="1200" b="1" dirty="0">
              <a:solidFill>
                <a:schemeClr val="bg1"/>
              </a:solidFill>
            </a:endParaRPr>
          </a:p>
        </p:txBody>
      </p:sp>
      <p:sp>
        <p:nvSpPr>
          <p:cNvPr id="8" name="矩形: 剪去对角 7">
            <a:extLst>
              <a:ext uri="{FF2B5EF4-FFF2-40B4-BE49-F238E27FC236}">
                <a16:creationId xmlns:a16="http://schemas.microsoft.com/office/drawing/2014/main" id="{CEAE0229-4BCD-4AE7-B368-45F414FCDB85}"/>
              </a:ext>
            </a:extLst>
          </p:cNvPr>
          <p:cNvSpPr/>
          <p:nvPr/>
        </p:nvSpPr>
        <p:spPr>
          <a:xfrm>
            <a:off x="5724128" y="2724241"/>
            <a:ext cx="3096344" cy="729642"/>
          </a:xfrm>
          <a:prstGeom prst="snip2DiagRect">
            <a:avLst/>
          </a:prstGeom>
          <a:solidFill>
            <a:srgbClr val="FF9933"/>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ct val="150000"/>
              </a:lnSpc>
            </a:pPr>
            <a:r>
              <a:rPr lang="en-US" altLang="zh-CN" sz="1200" b="1" i="0" dirty="0">
                <a:solidFill>
                  <a:schemeClr val="bg1"/>
                </a:solidFill>
                <a:effectLst/>
                <a:latin typeface="Segoe UI" panose="020B0502040204020203" pitchFamily="34" charset="0"/>
              </a:rPr>
              <a:t>Varying degrees of allergy</a:t>
            </a:r>
          </a:p>
          <a:p>
            <a:pPr algn="ctr">
              <a:lnSpc>
                <a:spcPct val="150000"/>
              </a:lnSpc>
            </a:pPr>
            <a:r>
              <a:rPr lang="en-US" altLang="zh-CN" sz="1200" b="1" i="0" dirty="0">
                <a:solidFill>
                  <a:schemeClr val="bg1"/>
                </a:solidFill>
                <a:effectLst/>
                <a:latin typeface="Segoe UI" panose="020B0502040204020203" pitchFamily="34" charset="0"/>
              </a:rPr>
              <a:t> </a:t>
            </a:r>
            <a:endParaRPr lang="zh-CN" altLang="en-US" sz="1200" b="1" dirty="0">
              <a:solidFill>
                <a:schemeClr val="bg1"/>
              </a:solidFill>
            </a:endParaRPr>
          </a:p>
        </p:txBody>
      </p:sp>
      <p:sp>
        <p:nvSpPr>
          <p:cNvPr id="11" name="矩形: 剪去对角 10">
            <a:extLst>
              <a:ext uri="{FF2B5EF4-FFF2-40B4-BE49-F238E27FC236}">
                <a16:creationId xmlns:a16="http://schemas.microsoft.com/office/drawing/2014/main" id="{CD3C5203-0E16-41C8-BADA-A4BC674972EA}"/>
              </a:ext>
            </a:extLst>
          </p:cNvPr>
          <p:cNvSpPr/>
          <p:nvPr/>
        </p:nvSpPr>
        <p:spPr>
          <a:xfrm>
            <a:off x="5724128" y="3203923"/>
            <a:ext cx="3093552" cy="726810"/>
          </a:xfrm>
          <a:prstGeom prst="snip2DiagRect">
            <a:avLst/>
          </a:prstGeom>
          <a:solidFill>
            <a:srgbClr val="FF3300"/>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ct val="150000"/>
              </a:lnSpc>
            </a:pPr>
            <a:r>
              <a:rPr lang="en-US" altLang="zh-CN" sz="1200" b="1" i="0" dirty="0">
                <a:solidFill>
                  <a:schemeClr val="bg1"/>
                </a:solidFill>
                <a:effectLst/>
                <a:latin typeface="Segoe UI" panose="020B0502040204020203" pitchFamily="34" charset="0"/>
              </a:rPr>
              <a:t>Obvious dose-effect relationship</a:t>
            </a:r>
          </a:p>
          <a:p>
            <a:pPr algn="ctr">
              <a:lnSpc>
                <a:spcPct val="150000"/>
              </a:lnSpc>
            </a:pPr>
            <a:endParaRPr lang="zh-CN" altLang="en-US" sz="1200" b="1" dirty="0">
              <a:solidFill>
                <a:schemeClr val="bg1"/>
              </a:solidFill>
            </a:endParaRPr>
          </a:p>
        </p:txBody>
      </p:sp>
      <p:sp>
        <p:nvSpPr>
          <p:cNvPr id="13" name="矩形: 剪去对角 12">
            <a:extLst>
              <a:ext uri="{FF2B5EF4-FFF2-40B4-BE49-F238E27FC236}">
                <a16:creationId xmlns:a16="http://schemas.microsoft.com/office/drawing/2014/main" id="{3D8068CB-3D5C-4C6D-84C4-B0996E9B9423}"/>
              </a:ext>
            </a:extLst>
          </p:cNvPr>
          <p:cNvSpPr/>
          <p:nvPr/>
        </p:nvSpPr>
        <p:spPr>
          <a:xfrm>
            <a:off x="6707456" y="1293650"/>
            <a:ext cx="1163515" cy="496249"/>
          </a:xfrm>
          <a:prstGeom prst="snip2DiagRect">
            <a:avLst/>
          </a:prstGeom>
          <a:solidFill>
            <a:srgbClr val="BC8F00"/>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ct val="150000"/>
              </a:lnSpc>
            </a:pPr>
            <a:r>
              <a:rPr lang="en-US" altLang="zh-CN" sz="1600" b="1" dirty="0">
                <a:solidFill>
                  <a:srgbClr val="0070C0"/>
                </a:solidFill>
                <a:latin typeface="Segoe UI" panose="020B0502040204020203" pitchFamily="34" charset="0"/>
              </a:rPr>
              <a:t>CONS</a:t>
            </a:r>
            <a:endParaRPr lang="en-US" altLang="zh-CN" sz="1600" b="1" i="0" dirty="0">
              <a:solidFill>
                <a:srgbClr val="0070C0"/>
              </a:solidFill>
              <a:effectLst/>
              <a:latin typeface="Segoe UI" panose="020B0502040204020203" pitchFamily="34" charset="0"/>
            </a:endParaRPr>
          </a:p>
        </p:txBody>
      </p:sp>
      <p:sp>
        <p:nvSpPr>
          <p:cNvPr id="14" name="矩形: 剪去对角 13">
            <a:extLst>
              <a:ext uri="{FF2B5EF4-FFF2-40B4-BE49-F238E27FC236}">
                <a16:creationId xmlns:a16="http://schemas.microsoft.com/office/drawing/2014/main" id="{D99E6DF9-2188-47AF-908A-A4FA2FF6C99B}"/>
              </a:ext>
            </a:extLst>
          </p:cNvPr>
          <p:cNvSpPr/>
          <p:nvPr/>
        </p:nvSpPr>
        <p:spPr>
          <a:xfrm>
            <a:off x="1175468" y="1306084"/>
            <a:ext cx="1163515" cy="496249"/>
          </a:xfrm>
          <a:prstGeom prst="snip2DiagRect">
            <a:avLst/>
          </a:prstGeom>
          <a:solidFill>
            <a:srgbClr val="BC8F00"/>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ct val="150000"/>
              </a:lnSpc>
            </a:pPr>
            <a:r>
              <a:rPr lang="en-US" altLang="zh-CN" sz="1600" b="1" dirty="0">
                <a:solidFill>
                  <a:srgbClr val="0070C0"/>
                </a:solidFill>
                <a:latin typeface="Segoe UI" panose="020B0502040204020203" pitchFamily="34" charset="0"/>
              </a:rPr>
              <a:t>PROS</a:t>
            </a:r>
            <a:endParaRPr lang="en-US" altLang="zh-CN" sz="1600" b="1" i="0" dirty="0">
              <a:solidFill>
                <a:srgbClr val="0070C0"/>
              </a:solidFill>
              <a:effectLst/>
              <a:latin typeface="Segoe UI" panose="020B0502040204020203" pitchFamily="34" charset="0"/>
            </a:endParaRPr>
          </a:p>
        </p:txBody>
      </p:sp>
      <p:sp>
        <p:nvSpPr>
          <p:cNvPr id="15" name="矩形: 剪去对角 14">
            <a:extLst>
              <a:ext uri="{FF2B5EF4-FFF2-40B4-BE49-F238E27FC236}">
                <a16:creationId xmlns:a16="http://schemas.microsoft.com/office/drawing/2014/main" id="{3E013674-07EF-442D-AB57-4BBE9066FBD5}"/>
              </a:ext>
            </a:extLst>
          </p:cNvPr>
          <p:cNvSpPr/>
          <p:nvPr/>
        </p:nvSpPr>
        <p:spPr>
          <a:xfrm>
            <a:off x="395536" y="2423048"/>
            <a:ext cx="2736304" cy="1060831"/>
          </a:xfrm>
          <a:prstGeom prst="snip2Diag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342900" indent="-342900">
              <a:lnSpc>
                <a:spcPct val="150000"/>
              </a:lnSpc>
            </a:pPr>
            <a:r>
              <a:rPr lang="en-US" altLang="zh-CN" sz="1200" b="1" dirty="0">
                <a:solidFill>
                  <a:schemeClr val="bg1"/>
                </a:solidFill>
                <a:latin typeface="Segoe UI" panose="020B0502040204020203" pitchFamily="34" charset="0"/>
                <a:cs typeface="Segoe UI" panose="020B0502040204020203" pitchFamily="34" charset="0"/>
                <a:sym typeface="Verdana" pitchFamily="34" charset="0"/>
              </a:rPr>
              <a:t>To eliminate toxic substances, with protein and clotting factor supplements</a:t>
            </a:r>
          </a:p>
        </p:txBody>
      </p:sp>
      <p:sp>
        <p:nvSpPr>
          <p:cNvPr id="12" name="文本框 11">
            <a:extLst>
              <a:ext uri="{FF2B5EF4-FFF2-40B4-BE49-F238E27FC236}">
                <a16:creationId xmlns:a16="http://schemas.microsoft.com/office/drawing/2014/main" id="{EA462B71-41F0-4308-B385-6A9187CAED66}"/>
              </a:ext>
            </a:extLst>
          </p:cNvPr>
          <p:cNvSpPr txBox="1"/>
          <p:nvPr/>
        </p:nvSpPr>
        <p:spPr>
          <a:xfrm>
            <a:off x="1259633" y="340382"/>
            <a:ext cx="4104455"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Pros &amp; Cons of PE</a:t>
            </a:r>
          </a:p>
        </p:txBody>
      </p:sp>
      <p:cxnSp>
        <p:nvCxnSpPr>
          <p:cNvPr id="17" name="直接连接符 16">
            <a:extLst>
              <a:ext uri="{FF2B5EF4-FFF2-40B4-BE49-F238E27FC236}">
                <a16:creationId xmlns:a16="http://schemas.microsoft.com/office/drawing/2014/main" id="{893FC724-7FB7-433B-A1F5-3D828E8D955C}"/>
              </a:ext>
            </a:extLst>
          </p:cNvPr>
          <p:cNvCxnSpPr>
            <a:cxnSpLocks/>
            <a:stCxn id="12" idx="3"/>
          </p:cNvCxnSpPr>
          <p:nvPr/>
        </p:nvCxnSpPr>
        <p:spPr>
          <a:xfrm>
            <a:off x="5364088" y="571215"/>
            <a:ext cx="2376264"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8" name="组合 17">
            <a:extLst>
              <a:ext uri="{FF2B5EF4-FFF2-40B4-BE49-F238E27FC236}">
                <a16:creationId xmlns:a16="http://schemas.microsoft.com/office/drawing/2014/main" id="{3CEBC352-9680-49AA-81C3-A39EB9084624}"/>
              </a:ext>
            </a:extLst>
          </p:cNvPr>
          <p:cNvGrpSpPr/>
          <p:nvPr/>
        </p:nvGrpSpPr>
        <p:grpSpPr>
          <a:xfrm>
            <a:off x="393539" y="409228"/>
            <a:ext cx="866093" cy="323972"/>
            <a:chOff x="974126" y="450579"/>
            <a:chExt cx="1214610" cy="595696"/>
          </a:xfrm>
        </p:grpSpPr>
        <p:sp>
          <p:nvSpPr>
            <p:cNvPr id="19" name="平行四边形 18">
              <a:extLst>
                <a:ext uri="{FF2B5EF4-FFF2-40B4-BE49-F238E27FC236}">
                  <a16:creationId xmlns:a16="http://schemas.microsoft.com/office/drawing/2014/main" id="{B1288E5D-80C7-43FE-BA62-D6504C2DC3DA}"/>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0" name="平行四边形 19">
              <a:extLst>
                <a:ext uri="{FF2B5EF4-FFF2-40B4-BE49-F238E27FC236}">
                  <a16:creationId xmlns:a16="http://schemas.microsoft.com/office/drawing/2014/main" id="{83D00B01-B875-4D32-B903-CE79CFD8AD36}"/>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21" name="图片 20">
            <a:extLst>
              <a:ext uri="{FF2B5EF4-FFF2-40B4-BE49-F238E27FC236}">
                <a16:creationId xmlns:a16="http://schemas.microsoft.com/office/drawing/2014/main" id="{44826E94-CEFA-4BCD-A3B1-73C764884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146126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剪去对角 17">
            <a:extLst>
              <a:ext uri="{FF2B5EF4-FFF2-40B4-BE49-F238E27FC236}">
                <a16:creationId xmlns:a16="http://schemas.microsoft.com/office/drawing/2014/main" id="{77D30993-BA2F-4178-B8FA-08328C8845E5}"/>
              </a:ext>
            </a:extLst>
          </p:cNvPr>
          <p:cNvSpPr/>
          <p:nvPr/>
        </p:nvSpPr>
        <p:spPr>
          <a:xfrm>
            <a:off x="6118374" y="2474087"/>
            <a:ext cx="2624953" cy="730254"/>
          </a:xfrm>
          <a:prstGeom prst="snip2Diag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342900" indent="-342900">
              <a:lnSpc>
                <a:spcPct val="150000"/>
              </a:lnSpc>
            </a:pPr>
            <a:r>
              <a:rPr lang="en-US" altLang="zh-CN" sz="1200" b="1" dirty="0">
                <a:solidFill>
                  <a:schemeClr val="bg1"/>
                </a:solidFill>
                <a:latin typeface="Segoe UI" panose="020B0502040204020203" pitchFamily="34" charset="0"/>
                <a:cs typeface="Segoe UI" panose="020B0502040204020203" pitchFamily="34" charset="0"/>
                <a:sym typeface="Verdana" pitchFamily="34" charset="0"/>
              </a:rPr>
              <a:t>No protein and clotting factor supplements</a:t>
            </a:r>
          </a:p>
        </p:txBody>
      </p:sp>
      <p:sp>
        <p:nvSpPr>
          <p:cNvPr id="23" name="矩形: 剪去对角 22">
            <a:extLst>
              <a:ext uri="{FF2B5EF4-FFF2-40B4-BE49-F238E27FC236}">
                <a16:creationId xmlns:a16="http://schemas.microsoft.com/office/drawing/2014/main" id="{C1571F0D-17F7-414C-81E7-DD0A6904F265}"/>
              </a:ext>
            </a:extLst>
          </p:cNvPr>
          <p:cNvSpPr/>
          <p:nvPr/>
        </p:nvSpPr>
        <p:spPr>
          <a:xfrm>
            <a:off x="6873491" y="1332108"/>
            <a:ext cx="1163515" cy="496249"/>
          </a:xfrm>
          <a:prstGeom prst="snip2DiagRect">
            <a:avLst/>
          </a:prstGeom>
          <a:solidFill>
            <a:srgbClr val="BC8F00"/>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ct val="150000"/>
              </a:lnSpc>
            </a:pPr>
            <a:r>
              <a:rPr lang="en-US" altLang="zh-CN" sz="1600" b="1" dirty="0">
                <a:solidFill>
                  <a:srgbClr val="0070C0"/>
                </a:solidFill>
                <a:latin typeface="Segoe UI" panose="020B0502040204020203" pitchFamily="34" charset="0"/>
              </a:rPr>
              <a:t>CONS</a:t>
            </a:r>
            <a:endParaRPr lang="en-US" altLang="zh-CN" sz="1600" b="1" i="0" dirty="0">
              <a:solidFill>
                <a:srgbClr val="0070C0"/>
              </a:solidFill>
              <a:effectLst/>
              <a:latin typeface="Segoe UI" panose="020B0502040204020203" pitchFamily="34" charset="0"/>
            </a:endParaRPr>
          </a:p>
        </p:txBody>
      </p:sp>
      <p:pic>
        <p:nvPicPr>
          <p:cNvPr id="4" name="图片 3">
            <a:extLst>
              <a:ext uri="{FF2B5EF4-FFF2-40B4-BE49-F238E27FC236}">
                <a16:creationId xmlns:a16="http://schemas.microsoft.com/office/drawing/2014/main" id="{ED7E26C5-B2DE-4C8C-861B-1A26252AF0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2251" y="1861688"/>
            <a:ext cx="1998990" cy="26653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矩形: 剪去对角 12">
            <a:extLst>
              <a:ext uri="{FF2B5EF4-FFF2-40B4-BE49-F238E27FC236}">
                <a16:creationId xmlns:a16="http://schemas.microsoft.com/office/drawing/2014/main" id="{2A518A5E-6F97-4088-BC65-39CD00D008DF}"/>
              </a:ext>
            </a:extLst>
          </p:cNvPr>
          <p:cNvSpPr/>
          <p:nvPr/>
        </p:nvSpPr>
        <p:spPr>
          <a:xfrm>
            <a:off x="1484669" y="1365439"/>
            <a:ext cx="1163515" cy="496249"/>
          </a:xfrm>
          <a:prstGeom prst="snip2DiagRect">
            <a:avLst/>
          </a:prstGeom>
          <a:solidFill>
            <a:srgbClr val="BC8F00"/>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ct val="150000"/>
              </a:lnSpc>
            </a:pPr>
            <a:r>
              <a:rPr lang="en-US" altLang="zh-CN" sz="1600" b="1" dirty="0">
                <a:solidFill>
                  <a:srgbClr val="0070C0"/>
                </a:solidFill>
                <a:latin typeface="Segoe UI" panose="020B0502040204020203" pitchFamily="34" charset="0"/>
              </a:rPr>
              <a:t>PROS</a:t>
            </a:r>
            <a:endParaRPr lang="en-US" altLang="zh-CN" sz="1600" b="1" i="0" dirty="0">
              <a:solidFill>
                <a:srgbClr val="0070C0"/>
              </a:solidFill>
              <a:effectLst/>
              <a:latin typeface="Segoe UI" panose="020B0502040204020203" pitchFamily="34" charset="0"/>
            </a:endParaRPr>
          </a:p>
        </p:txBody>
      </p:sp>
      <p:sp>
        <p:nvSpPr>
          <p:cNvPr id="16" name="矩形: 剪去对角 15">
            <a:extLst>
              <a:ext uri="{FF2B5EF4-FFF2-40B4-BE49-F238E27FC236}">
                <a16:creationId xmlns:a16="http://schemas.microsoft.com/office/drawing/2014/main" id="{0ADC1363-9FB7-4130-9AE6-C33CA0852170}"/>
              </a:ext>
            </a:extLst>
          </p:cNvPr>
          <p:cNvSpPr/>
          <p:nvPr/>
        </p:nvSpPr>
        <p:spPr>
          <a:xfrm>
            <a:off x="395536" y="1861688"/>
            <a:ext cx="3189582" cy="726810"/>
          </a:xfrm>
          <a:prstGeom prst="snip2DiagRect">
            <a:avLst/>
          </a:prstGeom>
          <a:solidFill>
            <a:srgbClr val="FF9999"/>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ct val="150000"/>
              </a:lnSpc>
            </a:pPr>
            <a:r>
              <a:rPr lang="en-US" altLang="zh-CN" sz="1200" b="1" dirty="0">
                <a:solidFill>
                  <a:schemeClr val="bg1"/>
                </a:solidFill>
              </a:rPr>
              <a:t>No risk of </a:t>
            </a:r>
            <a:r>
              <a:rPr lang="en-US" altLang="zh-CN" sz="1200" b="1" dirty="0">
                <a:solidFill>
                  <a:schemeClr val="bg1"/>
                </a:solidFill>
                <a:latin typeface="Segoe UI" panose="020B0502040204020203" pitchFamily="34" charset="0"/>
              </a:rPr>
              <a:t>c</a:t>
            </a:r>
            <a:r>
              <a:rPr lang="en-US" altLang="zh-CN" sz="1200" b="1" i="0" dirty="0">
                <a:solidFill>
                  <a:schemeClr val="bg1"/>
                </a:solidFill>
                <a:effectLst/>
                <a:latin typeface="Segoe UI" panose="020B0502040204020203" pitchFamily="34" charset="0"/>
              </a:rPr>
              <a:t>ross </a:t>
            </a:r>
            <a:r>
              <a:rPr lang="en-US" altLang="zh-CN" sz="1200" b="1" dirty="0">
                <a:solidFill>
                  <a:schemeClr val="bg1"/>
                </a:solidFill>
                <a:latin typeface="Segoe UI" panose="020B0502040204020203" pitchFamily="34" charset="0"/>
              </a:rPr>
              <a:t>i</a:t>
            </a:r>
            <a:r>
              <a:rPr lang="en-US" altLang="zh-CN" sz="1200" b="1" i="0" dirty="0">
                <a:solidFill>
                  <a:schemeClr val="bg1"/>
                </a:solidFill>
                <a:effectLst/>
                <a:latin typeface="Segoe UI" panose="020B0502040204020203" pitchFamily="34" charset="0"/>
              </a:rPr>
              <a:t>nfection</a:t>
            </a:r>
          </a:p>
          <a:p>
            <a:pPr algn="ctr">
              <a:lnSpc>
                <a:spcPct val="150000"/>
              </a:lnSpc>
            </a:pPr>
            <a:endParaRPr lang="zh-CN" altLang="en-US" sz="1200" b="1" dirty="0">
              <a:solidFill>
                <a:schemeClr val="bg1"/>
              </a:solidFill>
            </a:endParaRPr>
          </a:p>
        </p:txBody>
      </p:sp>
      <p:sp>
        <p:nvSpPr>
          <p:cNvPr id="24" name="矩形: 剪去对角 23">
            <a:extLst>
              <a:ext uri="{FF2B5EF4-FFF2-40B4-BE49-F238E27FC236}">
                <a16:creationId xmlns:a16="http://schemas.microsoft.com/office/drawing/2014/main" id="{4E83579D-B00F-4BC9-BFB7-B31EFCC006BF}"/>
              </a:ext>
            </a:extLst>
          </p:cNvPr>
          <p:cNvSpPr/>
          <p:nvPr/>
        </p:nvSpPr>
        <p:spPr>
          <a:xfrm>
            <a:off x="395536" y="2321452"/>
            <a:ext cx="3189582" cy="726810"/>
          </a:xfrm>
          <a:prstGeom prst="snip2DiagRect">
            <a:avLst/>
          </a:prstGeom>
          <a:solidFill>
            <a:srgbClr val="92D050"/>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ct val="150000"/>
              </a:lnSpc>
            </a:pPr>
            <a:r>
              <a:rPr lang="en-US" altLang="zh-CN" sz="1200" b="1" dirty="0">
                <a:solidFill>
                  <a:schemeClr val="bg1"/>
                </a:solidFill>
                <a:latin typeface="Segoe UI" panose="020B0502040204020203" pitchFamily="34" charset="0"/>
              </a:rPr>
              <a:t>Do not require plasma</a:t>
            </a:r>
            <a:endParaRPr lang="en-US" altLang="zh-CN" sz="1200" b="1" i="0" dirty="0">
              <a:solidFill>
                <a:schemeClr val="bg1"/>
              </a:solidFill>
              <a:effectLst/>
              <a:latin typeface="Segoe UI" panose="020B0502040204020203" pitchFamily="34" charset="0"/>
            </a:endParaRPr>
          </a:p>
          <a:p>
            <a:pPr algn="ctr">
              <a:lnSpc>
                <a:spcPct val="150000"/>
              </a:lnSpc>
            </a:pPr>
            <a:endParaRPr lang="zh-CN" altLang="en-US" sz="1200" b="1" dirty="0">
              <a:solidFill>
                <a:schemeClr val="bg1"/>
              </a:solidFill>
            </a:endParaRPr>
          </a:p>
        </p:txBody>
      </p:sp>
      <p:sp>
        <p:nvSpPr>
          <p:cNvPr id="25" name="矩形: 剪去对角 24">
            <a:extLst>
              <a:ext uri="{FF2B5EF4-FFF2-40B4-BE49-F238E27FC236}">
                <a16:creationId xmlns:a16="http://schemas.microsoft.com/office/drawing/2014/main" id="{DFE06DB5-ECF8-444E-9E56-F7A75D9DC9CE}"/>
              </a:ext>
            </a:extLst>
          </p:cNvPr>
          <p:cNvSpPr/>
          <p:nvPr/>
        </p:nvSpPr>
        <p:spPr>
          <a:xfrm>
            <a:off x="395536" y="2773485"/>
            <a:ext cx="3189582" cy="729642"/>
          </a:xfrm>
          <a:prstGeom prst="snip2DiagRect">
            <a:avLst/>
          </a:prstGeom>
          <a:solidFill>
            <a:srgbClr val="FF9933"/>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ct val="150000"/>
              </a:lnSpc>
            </a:pPr>
            <a:r>
              <a:rPr lang="en-US" altLang="zh-CN" sz="1200" b="1" i="0" dirty="0">
                <a:solidFill>
                  <a:schemeClr val="bg1"/>
                </a:solidFill>
                <a:effectLst/>
                <a:latin typeface="Segoe UI" panose="020B0502040204020203" pitchFamily="34" charset="0"/>
              </a:rPr>
              <a:t>Less allergy</a:t>
            </a:r>
          </a:p>
          <a:p>
            <a:pPr algn="ctr">
              <a:lnSpc>
                <a:spcPct val="150000"/>
              </a:lnSpc>
            </a:pPr>
            <a:r>
              <a:rPr lang="en-US" altLang="zh-CN" sz="1200" b="1" i="0" dirty="0">
                <a:solidFill>
                  <a:schemeClr val="bg1"/>
                </a:solidFill>
                <a:effectLst/>
                <a:latin typeface="Segoe UI" panose="020B0502040204020203" pitchFamily="34" charset="0"/>
              </a:rPr>
              <a:t> </a:t>
            </a:r>
            <a:endParaRPr lang="zh-CN" altLang="en-US" sz="1200" b="1" dirty="0">
              <a:solidFill>
                <a:schemeClr val="bg1"/>
              </a:solidFill>
            </a:endParaRPr>
          </a:p>
        </p:txBody>
      </p:sp>
      <p:sp>
        <p:nvSpPr>
          <p:cNvPr id="27" name="矩形: 剪去对角 26">
            <a:extLst>
              <a:ext uri="{FF2B5EF4-FFF2-40B4-BE49-F238E27FC236}">
                <a16:creationId xmlns:a16="http://schemas.microsoft.com/office/drawing/2014/main" id="{7191F8C0-67B4-49EA-A12F-DB2CAD07587B}"/>
              </a:ext>
            </a:extLst>
          </p:cNvPr>
          <p:cNvSpPr/>
          <p:nvPr/>
        </p:nvSpPr>
        <p:spPr>
          <a:xfrm>
            <a:off x="392744" y="3244125"/>
            <a:ext cx="3192374" cy="726810"/>
          </a:xfrm>
          <a:prstGeom prst="snip2DiagRect">
            <a:avLst/>
          </a:prstGeom>
          <a:solidFill>
            <a:srgbClr val="FF3300"/>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ct val="150000"/>
              </a:lnSpc>
            </a:pPr>
            <a:r>
              <a:rPr lang="en-US" altLang="zh-CN" sz="1200" b="1" i="0" dirty="0">
                <a:solidFill>
                  <a:schemeClr val="bg1"/>
                </a:solidFill>
                <a:effectLst/>
                <a:latin typeface="Segoe UI" panose="020B0502040204020203" pitchFamily="34" charset="0"/>
              </a:rPr>
              <a:t>Double dose treatment</a:t>
            </a:r>
          </a:p>
          <a:p>
            <a:pPr algn="ctr">
              <a:lnSpc>
                <a:spcPct val="150000"/>
              </a:lnSpc>
            </a:pPr>
            <a:endParaRPr lang="zh-CN" altLang="en-US" sz="1200" b="1" dirty="0">
              <a:solidFill>
                <a:schemeClr val="bg1"/>
              </a:solidFill>
            </a:endParaRPr>
          </a:p>
        </p:txBody>
      </p:sp>
      <p:sp>
        <p:nvSpPr>
          <p:cNvPr id="14" name="文本框 13">
            <a:extLst>
              <a:ext uri="{FF2B5EF4-FFF2-40B4-BE49-F238E27FC236}">
                <a16:creationId xmlns:a16="http://schemas.microsoft.com/office/drawing/2014/main" id="{95656CAE-8FB9-4C9F-9FE9-AF35C3F1DFAC}"/>
              </a:ext>
            </a:extLst>
          </p:cNvPr>
          <p:cNvSpPr txBox="1"/>
          <p:nvPr/>
        </p:nvSpPr>
        <p:spPr>
          <a:xfrm>
            <a:off x="1259633" y="340382"/>
            <a:ext cx="4104455"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Pros &amp; Cons of DPMAS</a:t>
            </a:r>
          </a:p>
        </p:txBody>
      </p:sp>
      <p:cxnSp>
        <p:nvCxnSpPr>
          <p:cNvPr id="15" name="直接连接符 14">
            <a:extLst>
              <a:ext uri="{FF2B5EF4-FFF2-40B4-BE49-F238E27FC236}">
                <a16:creationId xmlns:a16="http://schemas.microsoft.com/office/drawing/2014/main" id="{4DB02CD0-4928-445D-A699-9B9385689042}"/>
              </a:ext>
            </a:extLst>
          </p:cNvPr>
          <p:cNvCxnSpPr>
            <a:cxnSpLocks/>
            <a:stCxn id="14" idx="3"/>
          </p:cNvCxnSpPr>
          <p:nvPr/>
        </p:nvCxnSpPr>
        <p:spPr>
          <a:xfrm>
            <a:off x="5364088" y="571215"/>
            <a:ext cx="2376264"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id="{2426676A-AB1A-4A74-B689-5F2B621E7B89}"/>
              </a:ext>
            </a:extLst>
          </p:cNvPr>
          <p:cNvGrpSpPr/>
          <p:nvPr/>
        </p:nvGrpSpPr>
        <p:grpSpPr>
          <a:xfrm>
            <a:off x="393539" y="409228"/>
            <a:ext cx="866093" cy="323972"/>
            <a:chOff x="974126" y="450579"/>
            <a:chExt cx="1214610" cy="595696"/>
          </a:xfrm>
        </p:grpSpPr>
        <p:sp>
          <p:nvSpPr>
            <p:cNvPr id="19" name="平行四边形 18">
              <a:extLst>
                <a:ext uri="{FF2B5EF4-FFF2-40B4-BE49-F238E27FC236}">
                  <a16:creationId xmlns:a16="http://schemas.microsoft.com/office/drawing/2014/main" id="{D7B26A09-0CCA-4E97-ABAA-6BA9AC3E7A6F}"/>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0" name="平行四边形 19">
              <a:extLst>
                <a:ext uri="{FF2B5EF4-FFF2-40B4-BE49-F238E27FC236}">
                  <a16:creationId xmlns:a16="http://schemas.microsoft.com/office/drawing/2014/main" id="{D4BC1147-1043-420D-B1E8-E83812D3BBEF}"/>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21" name="图片 20">
            <a:extLst>
              <a:ext uri="{FF2B5EF4-FFF2-40B4-BE49-F238E27FC236}">
                <a16:creationId xmlns:a16="http://schemas.microsoft.com/office/drawing/2014/main" id="{385781A6-79CA-40A1-9BB3-7595226D4F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125347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13" grpId="0" animBg="1"/>
      <p:bldP spid="16" grpId="0" animBg="1"/>
      <p:bldP spid="24" grpId="0" animBg="1"/>
      <p:bldP spid="25"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5">
            <a:extLst>
              <a:ext uri="{FF2B5EF4-FFF2-40B4-BE49-F238E27FC236}">
                <a16:creationId xmlns:a16="http://schemas.microsoft.com/office/drawing/2014/main" id="{989D8B42-B3CB-4CA0-ADC2-1227C8E19EC3}"/>
              </a:ext>
            </a:extLst>
          </p:cNvPr>
          <p:cNvSpPr txBox="1">
            <a:spLocks noChangeArrowheads="1"/>
          </p:cNvSpPr>
          <p:nvPr/>
        </p:nvSpPr>
        <p:spPr bwMode="auto">
          <a:xfrm>
            <a:off x="683568" y="1206709"/>
            <a:ext cx="3384550" cy="338554"/>
          </a:xfrm>
          <a:prstGeom prst="rect">
            <a:avLst/>
          </a:prstGeom>
          <a:solidFill>
            <a:srgbClr val="EEB500"/>
          </a:solidFill>
          <a:ln>
            <a:noFill/>
          </a:ln>
        </p:spPr>
        <p:txBody>
          <a:bodyPr wrap="square">
            <a:spAutoFit/>
          </a:bodyPr>
          <a:lstStyle>
            <a:defPPr>
              <a:defRPr lang="zh-CN"/>
            </a:defPPr>
            <a:lvl1pPr algn="ctr">
              <a:defRPr sz="1400" b="1">
                <a:solidFill>
                  <a:srgbClr val="0070C0"/>
                </a:solidFill>
                <a:latin typeface="Arial" pitchFamily="34" charset="0"/>
                <a:ea typeface="微软雅黑" pitchFamily="34" charset="-122"/>
                <a:cs typeface="Arial" pitchFamily="34" charset="0"/>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latin typeface="Arial" pitchFamily="34" charset="0"/>
                <a:ea typeface="宋体" pitchFamily="2" charset="-122"/>
              </a:defRPr>
            </a:lvl9pPr>
          </a:lstStyle>
          <a:p>
            <a:r>
              <a:rPr lang="en-US" altLang="zh-CN" sz="1600" dirty="0">
                <a:solidFill>
                  <a:prstClr val="white"/>
                </a:solidFill>
              </a:rPr>
              <a:t>DPMAS+PE</a:t>
            </a:r>
            <a:endParaRPr lang="zh-CN" altLang="en-US" sz="1600" dirty="0">
              <a:solidFill>
                <a:prstClr val="white"/>
              </a:solidFill>
            </a:endParaRPr>
          </a:p>
        </p:txBody>
      </p:sp>
      <p:sp>
        <p:nvSpPr>
          <p:cNvPr id="19" name="TextBox 5">
            <a:extLst>
              <a:ext uri="{FF2B5EF4-FFF2-40B4-BE49-F238E27FC236}">
                <a16:creationId xmlns:a16="http://schemas.microsoft.com/office/drawing/2014/main" id="{B793D579-BC83-4926-B177-1B1387B2F42B}"/>
              </a:ext>
            </a:extLst>
          </p:cNvPr>
          <p:cNvSpPr txBox="1">
            <a:spLocks noChangeArrowheads="1"/>
          </p:cNvSpPr>
          <p:nvPr/>
        </p:nvSpPr>
        <p:spPr bwMode="auto">
          <a:xfrm>
            <a:off x="4788024" y="1206709"/>
            <a:ext cx="3600716" cy="338554"/>
          </a:xfrm>
          <a:prstGeom prst="rect">
            <a:avLst/>
          </a:prstGeom>
          <a:solidFill>
            <a:srgbClr val="EEB500"/>
          </a:solidFill>
          <a:ln>
            <a:noFill/>
          </a:ln>
        </p:spPr>
        <p:txBody>
          <a:bodyPr wrap="square">
            <a:spAutoFit/>
          </a:bodyPr>
          <a:lstStyle>
            <a:defPPr>
              <a:defRPr lang="zh-CN"/>
            </a:defPPr>
            <a:lvl1pPr algn="ctr">
              <a:defRPr sz="1400" b="1">
                <a:solidFill>
                  <a:srgbClr val="0070C0"/>
                </a:solidFill>
                <a:latin typeface="Arial" pitchFamily="34" charset="0"/>
                <a:ea typeface="微软雅黑" pitchFamily="34" charset="-122"/>
                <a:cs typeface="Arial" pitchFamily="34" charset="0"/>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latin typeface="Arial" pitchFamily="34" charset="0"/>
                <a:ea typeface="宋体" pitchFamily="2" charset="-122"/>
              </a:defRPr>
            </a:lvl9pPr>
          </a:lstStyle>
          <a:p>
            <a:r>
              <a:rPr lang="en-US" altLang="zh-CN" sz="1600" dirty="0">
                <a:solidFill>
                  <a:prstClr val="white"/>
                </a:solidFill>
              </a:rPr>
              <a:t>DPMAS+CVVH</a:t>
            </a:r>
            <a:endParaRPr lang="zh-CN" altLang="en-US" sz="1600" dirty="0">
              <a:solidFill>
                <a:prstClr val="white"/>
              </a:solidFill>
            </a:endParaRPr>
          </a:p>
        </p:txBody>
      </p:sp>
      <p:pic>
        <p:nvPicPr>
          <p:cNvPr id="20" name="Picture 3" descr="C:\Users\chentao\Desktop\PE联合双重血浆吸附1aa.jpg">
            <a:extLst>
              <a:ext uri="{FF2B5EF4-FFF2-40B4-BE49-F238E27FC236}">
                <a16:creationId xmlns:a16="http://schemas.microsoft.com/office/drawing/2014/main" id="{09699A8A-5333-4E73-88BE-365DCB4EB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589881"/>
            <a:ext cx="3384376" cy="22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Users\chentao\Desktop\CVVHaa.jpg">
            <a:extLst>
              <a:ext uri="{FF2B5EF4-FFF2-40B4-BE49-F238E27FC236}">
                <a16:creationId xmlns:a16="http://schemas.microsoft.com/office/drawing/2014/main" id="{D5284CAD-33C3-46AD-9558-D2E57E9FFA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873"/>
          <a:stretch/>
        </p:blipFill>
        <p:spPr bwMode="auto">
          <a:xfrm>
            <a:off x="4788024" y="1589881"/>
            <a:ext cx="3600716" cy="22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8">
            <a:extLst>
              <a:ext uri="{FF2B5EF4-FFF2-40B4-BE49-F238E27FC236}">
                <a16:creationId xmlns:a16="http://schemas.microsoft.com/office/drawing/2014/main" id="{1AED80C6-7D7A-49B0-9A6B-7D677AF0D442}"/>
              </a:ext>
            </a:extLst>
          </p:cNvPr>
          <p:cNvSpPr txBox="1">
            <a:spLocks noChangeArrowheads="1"/>
          </p:cNvSpPr>
          <p:nvPr/>
        </p:nvSpPr>
        <p:spPr bwMode="auto">
          <a:xfrm>
            <a:off x="681458" y="3800862"/>
            <a:ext cx="338648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50000"/>
              </a:lnSpc>
              <a:defRPr sz="1000">
                <a:latin typeface="微软雅黑" pitchFamily="34" charset="-122"/>
                <a:ea typeface="微软雅黑" pitchFamily="34"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latin typeface="Arial" pitchFamily="34" charset="0"/>
                <a:ea typeface="宋体" pitchFamily="2" charset="-122"/>
              </a:defRPr>
            </a:lvl9pPr>
          </a:lstStyle>
          <a:p>
            <a:r>
              <a:rPr lang="en-US" altLang="zh-CN" dirty="0">
                <a:solidFill>
                  <a:prstClr val="black"/>
                </a:solidFill>
              </a:rPr>
              <a:t>1. Associated with coagulopathy;</a:t>
            </a:r>
            <a:br>
              <a:rPr lang="en-US" altLang="zh-CN" dirty="0">
                <a:solidFill>
                  <a:prstClr val="black"/>
                </a:solidFill>
              </a:rPr>
            </a:br>
            <a:r>
              <a:rPr lang="en-US" altLang="zh-CN" dirty="0">
                <a:solidFill>
                  <a:prstClr val="black"/>
                </a:solidFill>
              </a:rPr>
              <a:t>2. Need to supplement nutriment, e.g. coagulating  substances, protein and other materials.</a:t>
            </a:r>
            <a:endParaRPr lang="zh-CN" altLang="en-US" dirty="0">
              <a:solidFill>
                <a:prstClr val="black"/>
              </a:solidFill>
            </a:endParaRPr>
          </a:p>
        </p:txBody>
      </p:sp>
      <p:sp>
        <p:nvSpPr>
          <p:cNvPr id="23" name="TextBox 8">
            <a:extLst>
              <a:ext uri="{FF2B5EF4-FFF2-40B4-BE49-F238E27FC236}">
                <a16:creationId xmlns:a16="http://schemas.microsoft.com/office/drawing/2014/main" id="{0FC47E67-63F1-452E-A098-201BE9A4CCB3}"/>
              </a:ext>
            </a:extLst>
          </p:cNvPr>
          <p:cNvSpPr txBox="1">
            <a:spLocks noChangeArrowheads="1"/>
          </p:cNvSpPr>
          <p:nvPr/>
        </p:nvSpPr>
        <p:spPr bwMode="auto">
          <a:xfrm>
            <a:off x="4788024" y="3793604"/>
            <a:ext cx="360071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50000"/>
              </a:lnSpc>
              <a:defRPr sz="1000">
                <a:latin typeface="微软雅黑" pitchFamily="34" charset="-122"/>
                <a:ea typeface="微软雅黑" pitchFamily="34"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latin typeface="Arial" pitchFamily="34" charset="0"/>
                <a:ea typeface="宋体" pitchFamily="2" charset="-122"/>
              </a:defRPr>
            </a:lvl9pPr>
          </a:lstStyle>
          <a:p>
            <a:r>
              <a:rPr lang="en-US" altLang="zh-CN" dirty="0">
                <a:solidFill>
                  <a:prstClr val="black"/>
                </a:solidFill>
              </a:rPr>
              <a:t>1. Associated with renal dysfunction, water electrolytes and acid base disturbance;</a:t>
            </a:r>
            <a:br>
              <a:rPr lang="en-US" altLang="zh-CN" dirty="0">
                <a:solidFill>
                  <a:prstClr val="black"/>
                </a:solidFill>
              </a:rPr>
            </a:br>
            <a:r>
              <a:rPr lang="en-US" altLang="zh-CN" dirty="0">
                <a:solidFill>
                  <a:prstClr val="black"/>
                </a:solidFill>
              </a:rPr>
              <a:t>2. Associated with unstable hemodynamic;</a:t>
            </a:r>
            <a:br>
              <a:rPr lang="en-US" altLang="zh-CN" dirty="0">
                <a:solidFill>
                  <a:prstClr val="black"/>
                </a:solidFill>
              </a:rPr>
            </a:br>
            <a:r>
              <a:rPr lang="en-US" altLang="zh-CN" dirty="0">
                <a:solidFill>
                  <a:prstClr val="black"/>
                </a:solidFill>
              </a:rPr>
              <a:t>3. Patients with MODS. </a:t>
            </a:r>
            <a:endParaRPr lang="zh-CN" altLang="en-US" dirty="0">
              <a:solidFill>
                <a:prstClr val="black"/>
              </a:solidFill>
            </a:endParaRPr>
          </a:p>
        </p:txBody>
      </p:sp>
      <p:sp>
        <p:nvSpPr>
          <p:cNvPr id="9" name="文本框 8">
            <a:extLst>
              <a:ext uri="{FF2B5EF4-FFF2-40B4-BE49-F238E27FC236}">
                <a16:creationId xmlns:a16="http://schemas.microsoft.com/office/drawing/2014/main" id="{601A0651-5EC7-4A9B-BD23-3E81B7889968}"/>
              </a:ext>
            </a:extLst>
          </p:cNvPr>
          <p:cNvSpPr txBox="1"/>
          <p:nvPr/>
        </p:nvSpPr>
        <p:spPr>
          <a:xfrm>
            <a:off x="1259633" y="340382"/>
            <a:ext cx="4104455"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Hybrid Treatment Modes</a:t>
            </a:r>
          </a:p>
        </p:txBody>
      </p:sp>
      <p:cxnSp>
        <p:nvCxnSpPr>
          <p:cNvPr id="10" name="直接连接符 9">
            <a:extLst>
              <a:ext uri="{FF2B5EF4-FFF2-40B4-BE49-F238E27FC236}">
                <a16:creationId xmlns:a16="http://schemas.microsoft.com/office/drawing/2014/main" id="{A52FFFA8-D64C-445E-8100-DE7BECDA10F3}"/>
              </a:ext>
            </a:extLst>
          </p:cNvPr>
          <p:cNvCxnSpPr>
            <a:cxnSpLocks/>
            <a:stCxn id="9" idx="3"/>
          </p:cNvCxnSpPr>
          <p:nvPr/>
        </p:nvCxnSpPr>
        <p:spPr>
          <a:xfrm>
            <a:off x="5364088" y="571215"/>
            <a:ext cx="2376264"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1" name="组合 10">
            <a:extLst>
              <a:ext uri="{FF2B5EF4-FFF2-40B4-BE49-F238E27FC236}">
                <a16:creationId xmlns:a16="http://schemas.microsoft.com/office/drawing/2014/main" id="{031D0F14-1124-41AD-9949-DAE047F18E08}"/>
              </a:ext>
            </a:extLst>
          </p:cNvPr>
          <p:cNvGrpSpPr/>
          <p:nvPr/>
        </p:nvGrpSpPr>
        <p:grpSpPr>
          <a:xfrm>
            <a:off x="393539" y="409228"/>
            <a:ext cx="866093" cy="323972"/>
            <a:chOff x="974126" y="450579"/>
            <a:chExt cx="1214610" cy="595696"/>
          </a:xfrm>
        </p:grpSpPr>
        <p:sp>
          <p:nvSpPr>
            <p:cNvPr id="12" name="平行四边形 11">
              <a:extLst>
                <a:ext uri="{FF2B5EF4-FFF2-40B4-BE49-F238E27FC236}">
                  <a16:creationId xmlns:a16="http://schemas.microsoft.com/office/drawing/2014/main" id="{760EA2CF-1D8E-4D73-812A-39FCAD4A526A}"/>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3" name="平行四边形 12">
              <a:extLst>
                <a:ext uri="{FF2B5EF4-FFF2-40B4-BE49-F238E27FC236}">
                  <a16:creationId xmlns:a16="http://schemas.microsoft.com/office/drawing/2014/main" id="{C8010498-7B3B-421C-8157-2A8389577566}"/>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14" name="图片 13">
            <a:extLst>
              <a:ext uri="{FF2B5EF4-FFF2-40B4-BE49-F238E27FC236}">
                <a16:creationId xmlns:a16="http://schemas.microsoft.com/office/drawing/2014/main" id="{B8176368-6F02-4D25-BFA1-88EAFFA54C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1553310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687" y="985292"/>
            <a:ext cx="3528392" cy="1673414"/>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矩形 6">
            <a:extLst>
              <a:ext uri="{FF2B5EF4-FFF2-40B4-BE49-F238E27FC236}">
                <a16:creationId xmlns:a16="http://schemas.microsoft.com/office/drawing/2014/main" id="{9B5D6952-76E4-49BE-B673-AAD8AF02CC53}"/>
              </a:ext>
            </a:extLst>
          </p:cNvPr>
          <p:cNvSpPr/>
          <p:nvPr/>
        </p:nvSpPr>
        <p:spPr>
          <a:xfrm>
            <a:off x="40803" y="5310086"/>
            <a:ext cx="6542114" cy="39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905" tIns="42452" rIns="84905" bIns="42452">
            <a:spAutoFit/>
          </a:bodyPr>
          <a:lstStyle/>
          <a:p>
            <a:pPr algn="r">
              <a:spcBef>
                <a:spcPct val="0"/>
              </a:spcBef>
            </a:pPr>
            <a:r>
              <a:rPr lang="en-US" altLang="zh-CN" sz="1000" i="1" dirty="0">
                <a:solidFill>
                  <a:prstClr val="black"/>
                </a:solidFill>
                <a:latin typeface="微软雅黑"/>
              </a:rPr>
              <a:t>Xia Q, Dai X, Huang J, et al. A single-center experience of non-bioartificial liver support systems among Chinese patients with liver failure.[J]. International Journal of Artificial Organs, 2014, 37(6):442.</a:t>
            </a:r>
            <a:endParaRPr lang="zh-CN" altLang="en-US" sz="1000" i="1" dirty="0">
              <a:solidFill>
                <a:prstClr val="black"/>
              </a:solidFill>
              <a:latin typeface="微软雅黑"/>
            </a:endParaRPr>
          </a:p>
        </p:txBody>
      </p:sp>
      <p:pic>
        <p:nvPicPr>
          <p:cNvPr id="2050" name="Picture 2" descr="C:\Users\zhouaq\Desktop\C-5gUdnXkAEVaO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9700" y="4703456"/>
            <a:ext cx="1340138" cy="489150"/>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DDC69948-A376-4EA6-BC75-6013B078DD7F}"/>
              </a:ext>
            </a:extLst>
          </p:cNvPr>
          <p:cNvSpPr txBox="1"/>
          <p:nvPr/>
        </p:nvSpPr>
        <p:spPr>
          <a:xfrm>
            <a:off x="1259633" y="340382"/>
            <a:ext cx="4104455"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Study – Hybrid Treatment</a:t>
            </a:r>
          </a:p>
        </p:txBody>
      </p:sp>
      <p:cxnSp>
        <p:nvCxnSpPr>
          <p:cNvPr id="8" name="直接连接符 7">
            <a:extLst>
              <a:ext uri="{FF2B5EF4-FFF2-40B4-BE49-F238E27FC236}">
                <a16:creationId xmlns:a16="http://schemas.microsoft.com/office/drawing/2014/main" id="{F4126DB1-98D4-4E34-9FC8-B8E3F7A2F393}"/>
              </a:ext>
            </a:extLst>
          </p:cNvPr>
          <p:cNvCxnSpPr>
            <a:cxnSpLocks/>
            <a:stCxn id="6" idx="3"/>
          </p:cNvCxnSpPr>
          <p:nvPr/>
        </p:nvCxnSpPr>
        <p:spPr>
          <a:xfrm>
            <a:off x="5364088" y="571215"/>
            <a:ext cx="2376264"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D92204DD-4567-4D1B-A2C0-587E00A4268F}"/>
              </a:ext>
            </a:extLst>
          </p:cNvPr>
          <p:cNvGrpSpPr/>
          <p:nvPr/>
        </p:nvGrpSpPr>
        <p:grpSpPr>
          <a:xfrm>
            <a:off x="393539" y="409228"/>
            <a:ext cx="866093" cy="323972"/>
            <a:chOff x="974126" y="450579"/>
            <a:chExt cx="1214610" cy="595696"/>
          </a:xfrm>
        </p:grpSpPr>
        <p:sp>
          <p:nvSpPr>
            <p:cNvPr id="10" name="平行四边形 9">
              <a:extLst>
                <a:ext uri="{FF2B5EF4-FFF2-40B4-BE49-F238E27FC236}">
                  <a16:creationId xmlns:a16="http://schemas.microsoft.com/office/drawing/2014/main" id="{5456C52A-35CC-4D07-B4E2-97930212F77F}"/>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 name="平行四边形 10">
              <a:extLst>
                <a:ext uri="{FF2B5EF4-FFF2-40B4-BE49-F238E27FC236}">
                  <a16:creationId xmlns:a16="http://schemas.microsoft.com/office/drawing/2014/main" id="{4E896D64-1ED2-4072-8950-5CF3B88421EF}"/>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12" name="图片 11">
            <a:extLst>
              <a:ext uri="{FF2B5EF4-FFF2-40B4-BE49-F238E27FC236}">
                <a16:creationId xmlns:a16="http://schemas.microsoft.com/office/drawing/2014/main" id="{8BFB3EC6-B8D6-46DF-AC24-CF1B8BA8E7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
        <p:nvSpPr>
          <p:cNvPr id="14" name="矩形 5">
            <a:extLst>
              <a:ext uri="{FF2B5EF4-FFF2-40B4-BE49-F238E27FC236}">
                <a16:creationId xmlns:a16="http://schemas.microsoft.com/office/drawing/2014/main" id="{D0562844-E860-4A03-A6A2-A18C38AB86D8}"/>
              </a:ext>
            </a:extLst>
          </p:cNvPr>
          <p:cNvSpPr>
            <a:spLocks noChangeArrowheads="1"/>
          </p:cNvSpPr>
          <p:nvPr/>
        </p:nvSpPr>
        <p:spPr bwMode="auto">
          <a:xfrm>
            <a:off x="4139952" y="1126798"/>
            <a:ext cx="4896544" cy="3459179"/>
          </a:xfrm>
          <a:prstGeom prst="roundRect">
            <a:avLst/>
          </a:prstGeom>
          <a:solidFill>
            <a:srgbClr val="F8FBC3"/>
          </a:solidFill>
          <a:ln w="28575">
            <a:solidFill>
              <a:srgbClr val="EEB500"/>
            </a:solidFill>
            <a:miter lim="800000"/>
            <a:headEnd/>
            <a:tailEnd/>
          </a:ln>
        </p:spPr>
        <p:txBody>
          <a:bodyPr wrap="square" lIns="84905" tIns="42452" rIns="84905" bIns="42452">
            <a:spAutoFit/>
          </a:bodyPr>
          <a:lstStyle>
            <a:lvl1pPr eaLnBrk="0" hangingPunct="0">
              <a:spcBef>
                <a:spcPct val="20000"/>
              </a:spcBef>
              <a:buFont typeface="Arial" pitchFamily="34" charset="0"/>
              <a:buChar char="•"/>
              <a:defRPr sz="3200">
                <a:solidFill>
                  <a:schemeClr val="tx1"/>
                </a:solidFill>
                <a:latin typeface="Verdana" pitchFamily="34" charset="0"/>
                <a:ea typeface="微软雅黑" pitchFamily="34" charset="-122"/>
                <a:sym typeface="Verdana" pitchFamily="34" charset="0"/>
              </a:defRPr>
            </a:lvl1pPr>
            <a:lvl2pPr marL="742950" indent="-285750" eaLnBrk="0" hangingPunct="0">
              <a:spcBef>
                <a:spcPct val="20000"/>
              </a:spcBef>
              <a:buFont typeface="Arial" pitchFamily="34" charset="0"/>
              <a:buChar char="–"/>
              <a:defRPr sz="2800">
                <a:solidFill>
                  <a:schemeClr val="tx1"/>
                </a:solidFill>
                <a:latin typeface="Verdana" pitchFamily="34" charset="0"/>
                <a:ea typeface="微软雅黑" pitchFamily="34" charset="-122"/>
                <a:sym typeface="Verdana" pitchFamily="34" charset="0"/>
              </a:defRPr>
            </a:lvl2pPr>
            <a:lvl3pPr marL="1143000" indent="-228600" eaLnBrk="0" hangingPunct="0">
              <a:spcBef>
                <a:spcPct val="20000"/>
              </a:spcBef>
              <a:buFont typeface="Arial" pitchFamily="34" charset="0"/>
              <a:buChar char="•"/>
              <a:defRPr sz="2400">
                <a:solidFill>
                  <a:schemeClr val="tx1"/>
                </a:solidFill>
                <a:latin typeface="Verdana" pitchFamily="34" charset="0"/>
                <a:ea typeface="微软雅黑" pitchFamily="34" charset="-122"/>
                <a:sym typeface="Verdana" pitchFamily="34" charset="0"/>
              </a:defRPr>
            </a:lvl3pPr>
            <a:lvl4pPr marL="16002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9pPr>
          </a:lstStyle>
          <a:p>
            <a:pPr eaLnBrk="1" hangingPunct="1">
              <a:lnSpc>
                <a:spcPct val="150000"/>
              </a:lnSpc>
              <a:spcBef>
                <a:spcPct val="0"/>
              </a:spcBef>
              <a:buNone/>
            </a:pPr>
            <a:r>
              <a:rPr lang="en-US" altLang="zh-CN" sz="1200" b="1" dirty="0">
                <a:latin typeface="+mn-lt"/>
              </a:rPr>
              <a:t>Design :</a:t>
            </a:r>
            <a:r>
              <a:rPr lang="zh-CN" altLang="en-US" sz="1200" b="1" dirty="0">
                <a:latin typeface="+mn-lt"/>
              </a:rPr>
              <a:t> </a:t>
            </a:r>
            <a:r>
              <a:rPr lang="en-US" altLang="zh-CN" sz="1200" dirty="0">
                <a:latin typeface="+mn-lt"/>
              </a:rPr>
              <a:t>A single center retrospective controlled study.</a:t>
            </a:r>
          </a:p>
          <a:p>
            <a:pPr>
              <a:lnSpc>
                <a:spcPct val="150000"/>
              </a:lnSpc>
              <a:buNone/>
            </a:pPr>
            <a:r>
              <a:rPr lang="en-US" altLang="zh-CN" sz="1200" b="1" dirty="0">
                <a:latin typeface="+mn-lt"/>
              </a:rPr>
              <a:t>Study Subject: </a:t>
            </a:r>
            <a:r>
              <a:rPr lang="en-US" altLang="zh-CN" sz="1200" dirty="0">
                <a:latin typeface="+mn-lt"/>
              </a:rPr>
              <a:t>Liver failure patients</a:t>
            </a:r>
          </a:p>
          <a:p>
            <a:pPr>
              <a:lnSpc>
                <a:spcPct val="150000"/>
              </a:lnSpc>
              <a:buNone/>
            </a:pPr>
            <a:r>
              <a:rPr lang="en-US" altLang="zh-CN" sz="1200" b="1" dirty="0"/>
              <a:t>Methods: </a:t>
            </a:r>
          </a:p>
          <a:p>
            <a:pPr>
              <a:lnSpc>
                <a:spcPct val="150000"/>
              </a:lnSpc>
              <a:buNone/>
            </a:pPr>
            <a:endParaRPr lang="en-US" altLang="zh-CN" sz="1200" b="1" dirty="0"/>
          </a:p>
          <a:p>
            <a:pPr>
              <a:lnSpc>
                <a:spcPct val="150000"/>
              </a:lnSpc>
              <a:buNone/>
            </a:pPr>
            <a:endParaRPr lang="en-US" altLang="zh-CN" sz="1200" b="1" dirty="0"/>
          </a:p>
          <a:p>
            <a:pPr>
              <a:lnSpc>
                <a:spcPct val="150000"/>
              </a:lnSpc>
              <a:buNone/>
            </a:pPr>
            <a:endParaRPr lang="en-US" altLang="zh-CN" sz="1200" b="1" dirty="0"/>
          </a:p>
          <a:p>
            <a:pPr>
              <a:lnSpc>
                <a:spcPct val="150000"/>
              </a:lnSpc>
              <a:buNone/>
            </a:pPr>
            <a:r>
              <a:rPr lang="en-US" altLang="zh-CN" sz="1200" b="1" dirty="0">
                <a:latin typeface="+mn-lt"/>
              </a:rPr>
              <a:t>Purpose: </a:t>
            </a:r>
          </a:p>
          <a:p>
            <a:pPr>
              <a:lnSpc>
                <a:spcPct val="150000"/>
              </a:lnSpc>
              <a:buNone/>
            </a:pPr>
            <a:r>
              <a:rPr lang="en-US" altLang="zh-CN" sz="1100" dirty="0"/>
              <a:t>To investigate the status of </a:t>
            </a:r>
            <a:r>
              <a:rPr lang="en-US" altLang="zh-CN" sz="1100" b="1" dirty="0"/>
              <a:t>NBALs</a:t>
            </a:r>
            <a:r>
              <a:rPr lang="en-US" altLang="zh-CN" sz="1100" dirty="0"/>
              <a:t> and their effectiveness in improving survival in liver-failure patients.</a:t>
            </a:r>
          </a:p>
          <a:p>
            <a:pPr>
              <a:lnSpc>
                <a:spcPct val="200000"/>
              </a:lnSpc>
              <a:buNone/>
            </a:pPr>
            <a:r>
              <a:rPr lang="en-US" altLang="zh-CN" sz="1000" dirty="0"/>
              <a:t>* NBALs: Non-</a:t>
            </a:r>
            <a:r>
              <a:rPr lang="en-US" altLang="zh-CN" sz="1000" dirty="0" err="1"/>
              <a:t>bioartificial</a:t>
            </a:r>
            <a:r>
              <a:rPr lang="en-US" altLang="zh-CN" sz="1000" dirty="0"/>
              <a:t> Liver Support</a:t>
            </a:r>
            <a:endParaRPr lang="zh-CN" altLang="en-US" sz="1000" dirty="0"/>
          </a:p>
        </p:txBody>
      </p:sp>
      <p:graphicFrame>
        <p:nvGraphicFramePr>
          <p:cNvPr id="15" name="表格 14">
            <a:extLst>
              <a:ext uri="{FF2B5EF4-FFF2-40B4-BE49-F238E27FC236}">
                <a16:creationId xmlns:a16="http://schemas.microsoft.com/office/drawing/2014/main" id="{E1CE60E9-3756-4136-BBE8-56604C6A23AB}"/>
              </a:ext>
            </a:extLst>
          </p:cNvPr>
          <p:cNvGraphicFramePr>
            <a:graphicFrameLocks noGrp="1"/>
          </p:cNvGraphicFramePr>
          <p:nvPr>
            <p:extLst>
              <p:ext uri="{D42A27DB-BD31-4B8C-83A1-F6EECF244321}">
                <p14:modId xmlns:p14="http://schemas.microsoft.com/office/powerpoint/2010/main" val="1230815644"/>
              </p:ext>
            </p:extLst>
          </p:nvPr>
        </p:nvGraphicFramePr>
        <p:xfrm>
          <a:off x="4427984" y="2281436"/>
          <a:ext cx="4320480" cy="822960"/>
        </p:xfrm>
        <a:graphic>
          <a:graphicData uri="http://schemas.openxmlformats.org/drawingml/2006/table">
            <a:tbl>
              <a:tblPr firstRow="1" bandRow="1">
                <a:tableStyleId>{5C22544A-7EE6-4342-B048-85BDC9FD1C3A}</a:tableStyleId>
              </a:tblPr>
              <a:tblGrid>
                <a:gridCol w="1296144">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370840">
                <a:tc>
                  <a:txBody>
                    <a:bodyPr/>
                    <a:lstStyle/>
                    <a:p>
                      <a:pPr algn="ctr"/>
                      <a:r>
                        <a:rPr lang="en-US" altLang="zh-CN" sz="1050" b="1" u="none" dirty="0">
                          <a:solidFill>
                            <a:schemeClr val="tx1"/>
                          </a:solidFill>
                          <a:latin typeface="+mn-lt"/>
                        </a:rPr>
                        <a:t>NBALs group</a:t>
                      </a:r>
                    </a:p>
                    <a:p>
                      <a:pPr algn="ctr"/>
                      <a:r>
                        <a:rPr lang="en-US" altLang="zh-CN" sz="1050" b="1" u="none" dirty="0">
                          <a:solidFill>
                            <a:schemeClr val="tx1"/>
                          </a:solidFill>
                          <a:latin typeface="+mn-lt"/>
                        </a:rPr>
                        <a:t>(N=460)</a:t>
                      </a:r>
                      <a:endParaRPr lang="zh-CN" altLang="en-US" sz="1050" b="1" u="none" dirty="0">
                        <a:solidFill>
                          <a:schemeClr val="tx1"/>
                        </a:solidFill>
                      </a:endParaRPr>
                    </a:p>
                  </a:txBody>
                  <a:tcPr>
                    <a:solidFill>
                      <a:srgbClr val="FFCD2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050" b="1" u="none" dirty="0">
                          <a:solidFill>
                            <a:schemeClr val="tx1"/>
                          </a:solidFill>
                        </a:rPr>
                        <a:t>Conventional medications </a:t>
                      </a:r>
                      <a:r>
                        <a:rPr lang="en-US" altLang="zh-CN" sz="1050" b="1" u="none" dirty="0">
                          <a:solidFill>
                            <a:srgbClr val="FF0000"/>
                          </a:solidFill>
                        </a:rPr>
                        <a:t>+NBALs</a:t>
                      </a:r>
                      <a:endParaRPr lang="en-US" altLang="zh-CN" sz="1050" b="1" u="none" dirty="0">
                        <a:solidFill>
                          <a:srgbClr val="FF0000"/>
                        </a:solidFill>
                        <a:latin typeface="+mn-lt"/>
                      </a:endParaRPr>
                    </a:p>
                    <a:p>
                      <a:endParaRPr lang="zh-CN" altLang="en-US" sz="1050" b="1" u="none" dirty="0">
                        <a:solidFill>
                          <a:schemeClr val="tx1"/>
                        </a:solidFill>
                      </a:endParaRPr>
                    </a:p>
                  </a:txBody>
                  <a:tcPr>
                    <a:solidFill>
                      <a:srgbClr val="FFCD2D"/>
                    </a:solidFill>
                  </a:tcPr>
                </a:tc>
                <a:extLst>
                  <a:ext uri="{0D108BD9-81ED-4DB2-BD59-A6C34878D82A}">
                    <a16:rowId xmlns:a16="http://schemas.microsoft.com/office/drawing/2014/main" val="10000"/>
                  </a:ext>
                </a:extLst>
              </a:tr>
              <a:tr h="370840">
                <a:tc>
                  <a:txBody>
                    <a:bodyPr/>
                    <a:lstStyle/>
                    <a:p>
                      <a:pPr algn="ctr"/>
                      <a:r>
                        <a:rPr lang="en-US" altLang="zh-CN" sz="1050" b="0" u="none" dirty="0">
                          <a:solidFill>
                            <a:schemeClr val="tx1"/>
                          </a:solidFill>
                          <a:latin typeface="+mn-lt"/>
                        </a:rPr>
                        <a:t>non-NBAL </a:t>
                      </a:r>
                      <a:r>
                        <a:rPr lang="en-US" altLang="zh-CN" sz="1050" b="0" u="none" dirty="0">
                          <a:solidFill>
                            <a:schemeClr val="tx1"/>
                          </a:solidFill>
                        </a:rPr>
                        <a:t>group</a:t>
                      </a:r>
                    </a:p>
                    <a:p>
                      <a:pPr algn="ctr"/>
                      <a:r>
                        <a:rPr lang="en-US" altLang="zh-CN" sz="1050" b="0" u="none" dirty="0">
                          <a:solidFill>
                            <a:schemeClr val="tx1"/>
                          </a:solidFill>
                        </a:rPr>
                        <a:t>(N=422)</a:t>
                      </a:r>
                      <a:endParaRPr lang="zh-CN" altLang="en-US" sz="1050" b="0" u="none"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050" b="0" u="none" dirty="0">
                          <a:solidFill>
                            <a:schemeClr val="tx1"/>
                          </a:solidFill>
                        </a:rPr>
                        <a:t>Conventional medications alone</a:t>
                      </a:r>
                    </a:p>
                  </a:txBody>
                  <a:tcPr/>
                </a:tc>
                <a:extLst>
                  <a:ext uri="{0D108BD9-81ED-4DB2-BD59-A6C34878D82A}">
                    <a16:rowId xmlns:a16="http://schemas.microsoft.com/office/drawing/2014/main" val="10001"/>
                  </a:ext>
                </a:extLst>
              </a:tr>
            </a:tbl>
          </a:graphicData>
        </a:graphic>
      </p:graphicFrame>
      <p:pic>
        <p:nvPicPr>
          <p:cNvPr id="16" name="图片 15">
            <a:extLst>
              <a:ext uri="{FF2B5EF4-FFF2-40B4-BE49-F238E27FC236}">
                <a16:creationId xmlns:a16="http://schemas.microsoft.com/office/drawing/2014/main" id="{2CB33A1F-FA4C-4422-A000-6B39F131A3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552" y="2726951"/>
            <a:ext cx="2462709" cy="2462709"/>
          </a:xfrm>
          <a:prstGeom prst="rect">
            <a:avLst/>
          </a:prstGeom>
        </p:spPr>
      </p:pic>
    </p:spTree>
    <p:extLst>
      <p:ext uri="{BB962C8B-B14F-4D97-AF65-F5344CB8AC3E}">
        <p14:creationId xmlns:p14="http://schemas.microsoft.com/office/powerpoint/2010/main" val="887437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A5D7D3C-0BB4-4D65-AFF0-739D38AC9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530" y="1328208"/>
            <a:ext cx="3759837" cy="1692198"/>
          </a:xfrm>
          <a:prstGeom prst="rect">
            <a:avLst/>
          </a:prstGeom>
        </p:spPr>
      </p:pic>
      <p:pic>
        <p:nvPicPr>
          <p:cNvPr id="10" name="图片 9">
            <a:extLst>
              <a:ext uri="{FF2B5EF4-FFF2-40B4-BE49-F238E27FC236}">
                <a16:creationId xmlns:a16="http://schemas.microsoft.com/office/drawing/2014/main" id="{AFF872E0-9B2E-49E7-B083-53CF933650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9394" y="1292214"/>
            <a:ext cx="3805014" cy="2141350"/>
          </a:xfrm>
          <a:prstGeom prst="rect">
            <a:avLst/>
          </a:prstGeom>
        </p:spPr>
      </p:pic>
      <p:pic>
        <p:nvPicPr>
          <p:cNvPr id="12" name="图片 11">
            <a:extLst>
              <a:ext uri="{FF2B5EF4-FFF2-40B4-BE49-F238E27FC236}">
                <a16:creationId xmlns:a16="http://schemas.microsoft.com/office/drawing/2014/main" id="{AC70EDC4-CC8B-494C-ACF7-9771111F99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849" y="3009598"/>
            <a:ext cx="3413939" cy="398753"/>
          </a:xfrm>
          <a:prstGeom prst="rect">
            <a:avLst/>
          </a:prstGeom>
        </p:spPr>
      </p:pic>
      <p:sp>
        <p:nvSpPr>
          <p:cNvPr id="3" name="TextBox 2"/>
          <p:cNvSpPr txBox="1"/>
          <p:nvPr/>
        </p:nvSpPr>
        <p:spPr>
          <a:xfrm>
            <a:off x="1015983" y="4441676"/>
            <a:ext cx="7228425" cy="338554"/>
          </a:xfrm>
          <a:prstGeom prst="rect">
            <a:avLst/>
          </a:prstGeom>
          <a:solidFill>
            <a:srgbClr val="F8FBC3"/>
          </a:solidFill>
          <a:ln w="19050">
            <a:noFill/>
          </a:ln>
          <a:scene3d>
            <a:camera prst="orthographicFront"/>
            <a:lightRig rig="threePt" dir="t"/>
          </a:scene3d>
          <a:sp3d>
            <a:bevelT/>
          </a:sp3d>
        </p:spPr>
        <p:txBody>
          <a:bodyPr wrap="square" rtlCol="0">
            <a:spAutoFit/>
          </a:bodyPr>
          <a:lstStyle>
            <a:defPPr>
              <a:defRPr lang="zh-CN"/>
            </a:defPPr>
            <a:lvl1pPr>
              <a:defRPr sz="1600" b="1"/>
            </a:lvl1pPr>
          </a:lstStyle>
          <a:p>
            <a:r>
              <a:rPr lang="en-US" altLang="zh-CN" dirty="0"/>
              <a:t>Better 48-week survival rate of ACLF patients with MELD &lt;30</a:t>
            </a:r>
            <a:endParaRPr lang="zh-CN" altLang="en-US" dirty="0"/>
          </a:p>
        </p:txBody>
      </p:sp>
      <p:sp>
        <p:nvSpPr>
          <p:cNvPr id="4" name="矩形 3"/>
          <p:cNvSpPr/>
          <p:nvPr/>
        </p:nvSpPr>
        <p:spPr>
          <a:xfrm>
            <a:off x="1015983" y="1148198"/>
            <a:ext cx="1746632" cy="307777"/>
          </a:xfrm>
          <a:prstGeom prst="rect">
            <a:avLst/>
          </a:prstGeom>
        </p:spPr>
        <p:txBody>
          <a:bodyPr wrap="none">
            <a:spAutoFit/>
          </a:bodyPr>
          <a:lstStyle/>
          <a:p>
            <a:r>
              <a:rPr lang="en-US" altLang="zh-CN" sz="1400" b="1" dirty="0">
                <a:latin typeface="Times New Roman" pitchFamily="18" charset="0"/>
                <a:cs typeface="Times New Roman" pitchFamily="18" charset="0"/>
              </a:rPr>
              <a:t>Total ACLF patients</a:t>
            </a:r>
            <a:endParaRPr lang="zh-CN" altLang="en-US" sz="1400" b="1" dirty="0">
              <a:latin typeface="Times New Roman" pitchFamily="18" charset="0"/>
              <a:cs typeface="Times New Roman" pitchFamily="18" charset="0"/>
            </a:endParaRPr>
          </a:p>
        </p:txBody>
      </p:sp>
      <p:sp>
        <p:nvSpPr>
          <p:cNvPr id="6" name="矩形 5"/>
          <p:cNvSpPr/>
          <p:nvPr/>
        </p:nvSpPr>
        <p:spPr>
          <a:xfrm>
            <a:off x="3110130" y="1174645"/>
            <a:ext cx="1002197" cy="307777"/>
          </a:xfrm>
          <a:prstGeom prst="rect">
            <a:avLst/>
          </a:prstGeom>
        </p:spPr>
        <p:txBody>
          <a:bodyPr wrap="none">
            <a:spAutoFit/>
          </a:bodyPr>
          <a:lstStyle/>
          <a:p>
            <a:r>
              <a:rPr lang="en-US" altLang="zh-CN" sz="1400" b="1" dirty="0">
                <a:latin typeface="Times New Roman" pitchFamily="18" charset="0"/>
                <a:cs typeface="Times New Roman" pitchFamily="18" charset="0"/>
              </a:rPr>
              <a:t>MELD≤20</a:t>
            </a:r>
            <a:endParaRPr lang="zh-CN" altLang="en-US" sz="1400" b="1" dirty="0">
              <a:latin typeface="Times New Roman" pitchFamily="18" charset="0"/>
              <a:cs typeface="Times New Roman" pitchFamily="18" charset="0"/>
            </a:endParaRPr>
          </a:p>
        </p:txBody>
      </p:sp>
      <p:sp>
        <p:nvSpPr>
          <p:cNvPr id="8" name="矩形 7"/>
          <p:cNvSpPr/>
          <p:nvPr/>
        </p:nvSpPr>
        <p:spPr>
          <a:xfrm>
            <a:off x="4988241" y="1174645"/>
            <a:ext cx="1284326" cy="307777"/>
          </a:xfrm>
          <a:prstGeom prst="rect">
            <a:avLst/>
          </a:prstGeom>
        </p:spPr>
        <p:txBody>
          <a:bodyPr wrap="none">
            <a:spAutoFit/>
          </a:bodyPr>
          <a:lstStyle/>
          <a:p>
            <a:r>
              <a:rPr lang="en-US" altLang="zh-CN" sz="1400" b="1" dirty="0">
                <a:latin typeface="Times New Roman" pitchFamily="18" charset="0"/>
                <a:cs typeface="Times New Roman" pitchFamily="18" charset="0"/>
              </a:rPr>
              <a:t>20&lt;MELD≤30</a:t>
            </a:r>
            <a:endParaRPr lang="zh-CN" altLang="en-US" sz="1400" b="1" dirty="0">
              <a:latin typeface="Times New Roman" pitchFamily="18" charset="0"/>
              <a:cs typeface="Times New Roman" pitchFamily="18" charset="0"/>
            </a:endParaRPr>
          </a:p>
        </p:txBody>
      </p:sp>
      <p:sp>
        <p:nvSpPr>
          <p:cNvPr id="9" name="矩形 8"/>
          <p:cNvSpPr/>
          <p:nvPr/>
        </p:nvSpPr>
        <p:spPr>
          <a:xfrm>
            <a:off x="6848631" y="1174644"/>
            <a:ext cx="1051891" cy="307777"/>
          </a:xfrm>
          <a:prstGeom prst="rect">
            <a:avLst/>
          </a:prstGeom>
        </p:spPr>
        <p:txBody>
          <a:bodyPr wrap="none">
            <a:spAutoFit/>
          </a:bodyPr>
          <a:lstStyle/>
          <a:p>
            <a:r>
              <a:rPr lang="en-US" altLang="zh-CN" sz="1400" b="1" dirty="0">
                <a:latin typeface="Times New Roman" pitchFamily="18" charset="0"/>
                <a:cs typeface="Times New Roman" pitchFamily="18" charset="0"/>
              </a:rPr>
              <a:t>MELD &gt;30</a:t>
            </a:r>
            <a:endParaRPr lang="zh-CN" altLang="en-US" sz="1400" b="1" dirty="0">
              <a:latin typeface="Times New Roman" pitchFamily="18" charset="0"/>
              <a:cs typeface="Times New Roman" pitchFamily="18" charset="0"/>
            </a:endParaRPr>
          </a:p>
        </p:txBody>
      </p:sp>
      <p:pic>
        <p:nvPicPr>
          <p:cNvPr id="13" name="Picture 2" descr="C:\Users\zhouaq\Desktop\C-5gUdnXkAEVaO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0352" y="704428"/>
            <a:ext cx="1181042" cy="43108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1741799" y="3413819"/>
            <a:ext cx="6358593" cy="307777"/>
          </a:xfrm>
          <a:prstGeom prst="rect">
            <a:avLst/>
          </a:prstGeom>
        </p:spPr>
        <p:txBody>
          <a:bodyPr wrap="square">
            <a:spAutoFit/>
          </a:bodyPr>
          <a:lstStyle/>
          <a:p>
            <a:r>
              <a:rPr lang="en-US" altLang="zh-CN" sz="1400" b="1" dirty="0">
                <a:solidFill>
                  <a:schemeClr val="bg2">
                    <a:lumMod val="50000"/>
                  </a:schemeClr>
                </a:solidFill>
                <a:latin typeface="Times New Roman" pitchFamily="18" charset="0"/>
                <a:cs typeface="Times New Roman" pitchFamily="18" charset="0"/>
              </a:rPr>
              <a:t>Survival rates of patients with liver failure with or without NBAL. </a:t>
            </a:r>
          </a:p>
        </p:txBody>
      </p: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778" y="1148198"/>
            <a:ext cx="7862654" cy="272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圆角矩形 4">
            <a:extLst>
              <a:ext uri="{FF2B5EF4-FFF2-40B4-BE49-F238E27FC236}">
                <a16:creationId xmlns:a16="http://schemas.microsoft.com/office/drawing/2014/main" id="{F2B98CB3-9BDA-492F-B217-250D7D55721C}"/>
              </a:ext>
            </a:extLst>
          </p:cNvPr>
          <p:cNvSpPr/>
          <p:nvPr/>
        </p:nvSpPr>
        <p:spPr>
          <a:xfrm>
            <a:off x="1015983" y="3721596"/>
            <a:ext cx="2275294" cy="442674"/>
          </a:xfrm>
          <a:prstGeom prst="roundRect">
            <a:avLst/>
          </a:prstGeom>
          <a:noFill/>
          <a:ln>
            <a:noFill/>
          </a:ln>
        </p:spPr>
        <p:txBody>
          <a:bodyPr wrap="square">
            <a:spAutoFit/>
          </a:bodyPr>
          <a:lstStyle/>
          <a:p>
            <a:r>
              <a:rPr lang="en-US" altLang="zh-CN" sz="1000" b="1" i="1" dirty="0">
                <a:solidFill>
                  <a:srgbClr val="7030A0"/>
                </a:solidFill>
                <a:latin typeface="Times New Roman" pitchFamily="18" charset="0"/>
                <a:cs typeface="Times New Roman" pitchFamily="18" charset="0"/>
              </a:rPr>
              <a:t>0  patients with non- NBAL; </a:t>
            </a:r>
          </a:p>
          <a:p>
            <a:r>
              <a:rPr lang="en-US" altLang="zh-CN" sz="1000" b="1" i="1" dirty="0">
                <a:solidFill>
                  <a:srgbClr val="00B050"/>
                </a:solidFill>
                <a:latin typeface="Times New Roman" pitchFamily="18" charset="0"/>
                <a:cs typeface="Times New Roman" pitchFamily="18" charset="0"/>
              </a:rPr>
              <a:t>1  patients with NBALs. </a:t>
            </a:r>
          </a:p>
        </p:txBody>
      </p:sp>
      <p:sp>
        <p:nvSpPr>
          <p:cNvPr id="15" name="文本框 14">
            <a:extLst>
              <a:ext uri="{FF2B5EF4-FFF2-40B4-BE49-F238E27FC236}">
                <a16:creationId xmlns:a16="http://schemas.microsoft.com/office/drawing/2014/main" id="{5CD5062E-17A2-4D07-B838-2D3CA64A7430}"/>
              </a:ext>
            </a:extLst>
          </p:cNvPr>
          <p:cNvSpPr txBox="1"/>
          <p:nvPr/>
        </p:nvSpPr>
        <p:spPr>
          <a:xfrm>
            <a:off x="1259633" y="340382"/>
            <a:ext cx="4104455"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Study – Hybrid Treatment</a:t>
            </a:r>
          </a:p>
        </p:txBody>
      </p:sp>
      <p:cxnSp>
        <p:nvCxnSpPr>
          <p:cNvPr id="16" name="直接连接符 15">
            <a:extLst>
              <a:ext uri="{FF2B5EF4-FFF2-40B4-BE49-F238E27FC236}">
                <a16:creationId xmlns:a16="http://schemas.microsoft.com/office/drawing/2014/main" id="{09078EA4-4DF1-44DC-9E34-79935F2BB953}"/>
              </a:ext>
            </a:extLst>
          </p:cNvPr>
          <p:cNvCxnSpPr>
            <a:cxnSpLocks/>
            <a:stCxn id="15" idx="3"/>
          </p:cNvCxnSpPr>
          <p:nvPr/>
        </p:nvCxnSpPr>
        <p:spPr>
          <a:xfrm>
            <a:off x="5364088" y="571215"/>
            <a:ext cx="2376264"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id="{BB776285-65D4-4A93-B73C-E8AFABB4698E}"/>
              </a:ext>
            </a:extLst>
          </p:cNvPr>
          <p:cNvGrpSpPr/>
          <p:nvPr/>
        </p:nvGrpSpPr>
        <p:grpSpPr>
          <a:xfrm>
            <a:off x="393539" y="409228"/>
            <a:ext cx="866093" cy="323972"/>
            <a:chOff x="974126" y="450579"/>
            <a:chExt cx="1214610" cy="595696"/>
          </a:xfrm>
        </p:grpSpPr>
        <p:sp>
          <p:nvSpPr>
            <p:cNvPr id="18" name="平行四边形 17">
              <a:extLst>
                <a:ext uri="{FF2B5EF4-FFF2-40B4-BE49-F238E27FC236}">
                  <a16:creationId xmlns:a16="http://schemas.microsoft.com/office/drawing/2014/main" id="{848548AE-53B3-431D-B1A4-F35ECB2F8A33}"/>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9" name="平行四边形 18">
              <a:extLst>
                <a:ext uri="{FF2B5EF4-FFF2-40B4-BE49-F238E27FC236}">
                  <a16:creationId xmlns:a16="http://schemas.microsoft.com/office/drawing/2014/main" id="{08BEF470-3132-4C3D-B8EE-1A2B2641EB4E}"/>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20" name="图片 19">
            <a:extLst>
              <a:ext uri="{FF2B5EF4-FFF2-40B4-BE49-F238E27FC236}">
                <a16:creationId xmlns:a16="http://schemas.microsoft.com/office/drawing/2014/main" id="{772F2E53-D884-49E8-AC72-C00F0E3B57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3226705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6" name="矩形 8"/>
          <p:cNvSpPr>
            <a:spLocks noChangeArrowheads="1"/>
          </p:cNvSpPr>
          <p:nvPr/>
        </p:nvSpPr>
        <p:spPr bwMode="auto">
          <a:xfrm>
            <a:off x="886543" y="1921396"/>
            <a:ext cx="7444839" cy="21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905" tIns="42452" rIns="84905" bIns="42452">
            <a:spAutoFit/>
          </a:bodyPr>
          <a:lstStyle>
            <a:lvl1pPr eaLnBrk="0" hangingPunct="0">
              <a:spcBef>
                <a:spcPct val="20000"/>
              </a:spcBef>
              <a:buFont typeface="Arial" pitchFamily="34" charset="0"/>
              <a:buChar char="•"/>
              <a:defRPr sz="3200">
                <a:solidFill>
                  <a:schemeClr val="tx1"/>
                </a:solidFill>
                <a:latin typeface="Verdana" pitchFamily="34" charset="0"/>
                <a:ea typeface="微软雅黑" pitchFamily="34" charset="-122"/>
                <a:sym typeface="Verdana" pitchFamily="34" charset="0"/>
              </a:defRPr>
            </a:lvl1pPr>
            <a:lvl2pPr marL="742950" indent="-285750" eaLnBrk="0" hangingPunct="0">
              <a:spcBef>
                <a:spcPct val="20000"/>
              </a:spcBef>
              <a:buFont typeface="Arial" pitchFamily="34" charset="0"/>
              <a:buChar char="–"/>
              <a:defRPr sz="2800">
                <a:solidFill>
                  <a:schemeClr val="tx1"/>
                </a:solidFill>
                <a:latin typeface="Verdana" pitchFamily="34" charset="0"/>
                <a:ea typeface="微软雅黑" pitchFamily="34" charset="-122"/>
                <a:sym typeface="Verdana" pitchFamily="34" charset="0"/>
              </a:defRPr>
            </a:lvl2pPr>
            <a:lvl3pPr marL="1143000" indent="-228600" eaLnBrk="0" hangingPunct="0">
              <a:spcBef>
                <a:spcPct val="20000"/>
              </a:spcBef>
              <a:buFont typeface="Arial" pitchFamily="34" charset="0"/>
              <a:buChar char="•"/>
              <a:defRPr sz="2400">
                <a:solidFill>
                  <a:schemeClr val="tx1"/>
                </a:solidFill>
                <a:latin typeface="Verdana" pitchFamily="34" charset="0"/>
                <a:ea typeface="微软雅黑" pitchFamily="34" charset="-122"/>
                <a:sym typeface="Verdana" pitchFamily="34" charset="0"/>
              </a:defRPr>
            </a:lvl3pPr>
            <a:lvl4pPr marL="16002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9pPr>
          </a:lstStyle>
          <a:p>
            <a:pPr eaLnBrk="1" hangingPunct="1">
              <a:lnSpc>
                <a:spcPct val="150000"/>
              </a:lnSpc>
              <a:spcBef>
                <a:spcPct val="0"/>
              </a:spcBef>
              <a:buFontTx/>
              <a:buNone/>
            </a:pPr>
            <a:r>
              <a:rPr lang="en-US" altLang="zh-CN" sz="1400" b="1" dirty="0">
                <a:latin typeface="微软雅黑" pitchFamily="34" charset="-122"/>
              </a:rPr>
              <a:t>Conclusion:</a:t>
            </a:r>
          </a:p>
          <a:p>
            <a:pPr marL="342900" indent="-342900">
              <a:lnSpc>
                <a:spcPct val="150000"/>
              </a:lnSpc>
              <a:buFont typeface="Arial" pitchFamily="34" charset="0"/>
              <a:buAutoNum type="arabicPeriod"/>
            </a:pPr>
            <a:r>
              <a:rPr lang="en-US" altLang="zh-CN" sz="1400" dirty="0">
                <a:latin typeface="微软雅黑" pitchFamily="34" charset="-122"/>
              </a:rPr>
              <a:t>NBAL treatment improved the survival of patients with ALF, SALF, or ACLF.</a:t>
            </a:r>
          </a:p>
          <a:p>
            <a:pPr marL="342900" indent="-342900">
              <a:lnSpc>
                <a:spcPct val="150000"/>
              </a:lnSpc>
              <a:buAutoNum type="arabicPeriod"/>
            </a:pPr>
            <a:r>
              <a:rPr lang="en-US" altLang="zh-CN" sz="1400" dirty="0">
                <a:solidFill>
                  <a:srgbClr val="FF0000"/>
                </a:solidFill>
                <a:latin typeface="微软雅黑" pitchFamily="34" charset="-122"/>
              </a:rPr>
              <a:t>The reasonable combination of purification technologies </a:t>
            </a:r>
            <a:r>
              <a:rPr lang="en-US" altLang="zh-CN" sz="1400" b="1" dirty="0">
                <a:solidFill>
                  <a:srgbClr val="FF0000"/>
                </a:solidFill>
                <a:latin typeface="微软雅黑" pitchFamily="34" charset="-122"/>
              </a:rPr>
              <a:t>maximizes the advantages</a:t>
            </a:r>
            <a:r>
              <a:rPr lang="en-US" altLang="zh-CN" sz="1400" dirty="0">
                <a:solidFill>
                  <a:srgbClr val="FF0000"/>
                </a:solidFill>
                <a:latin typeface="微软雅黑" pitchFamily="34" charset="-122"/>
              </a:rPr>
              <a:t> and </a:t>
            </a:r>
            <a:r>
              <a:rPr lang="en-US" altLang="zh-CN" sz="1400" b="1" dirty="0">
                <a:solidFill>
                  <a:srgbClr val="FF0000"/>
                </a:solidFill>
                <a:latin typeface="微软雅黑" pitchFamily="34" charset="-122"/>
              </a:rPr>
              <a:t>minimizes the disadvantages of each approach.</a:t>
            </a:r>
          </a:p>
          <a:p>
            <a:pPr marL="342900" indent="-342900">
              <a:lnSpc>
                <a:spcPct val="150000"/>
              </a:lnSpc>
              <a:buFont typeface="Arial" pitchFamily="34" charset="0"/>
              <a:buAutoNum type="arabicPeriod"/>
            </a:pPr>
            <a:r>
              <a:rPr lang="en-US" altLang="zh-CN" sz="1400" dirty="0">
                <a:latin typeface="微软雅黑" pitchFamily="34" charset="-122"/>
              </a:rPr>
              <a:t>Lower MELD scores were associated with improved outcomes relative to higher MELD scores.</a:t>
            </a:r>
          </a:p>
        </p:txBody>
      </p:sp>
      <p:sp>
        <p:nvSpPr>
          <p:cNvPr id="9" name="圆角矩形 8"/>
          <p:cNvSpPr/>
          <p:nvPr/>
        </p:nvSpPr>
        <p:spPr>
          <a:xfrm>
            <a:off x="668602" y="1705372"/>
            <a:ext cx="7806796" cy="2686156"/>
          </a:xfrm>
          <a:prstGeom prst="roundRect">
            <a:avLst/>
          </a:prstGeom>
          <a:noFill/>
          <a:ln>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lIns="84905" tIns="42452" rIns="84905" bIns="42452" anchor="ctr"/>
          <a:lstStyle/>
          <a:p>
            <a:pPr algn="ctr">
              <a:defRPr/>
            </a:pPr>
            <a:endParaRPr lang="zh-CN" altLang="en-US" sz="1209"/>
          </a:p>
        </p:txBody>
      </p:sp>
      <p:pic>
        <p:nvPicPr>
          <p:cNvPr id="7" name="Picture 2" descr="C:\Users\zhouaq\Desktop\C-5gUdnXkAEVaO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4310" y="902764"/>
            <a:ext cx="1484154" cy="541716"/>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98913A0F-A4DF-41D0-B504-870D9CFC6BEF}"/>
              </a:ext>
            </a:extLst>
          </p:cNvPr>
          <p:cNvSpPr txBox="1"/>
          <p:nvPr/>
        </p:nvSpPr>
        <p:spPr>
          <a:xfrm>
            <a:off x="1259633" y="340382"/>
            <a:ext cx="4104455"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Study – Hybrid Treatment</a:t>
            </a:r>
          </a:p>
        </p:txBody>
      </p:sp>
      <p:cxnSp>
        <p:nvCxnSpPr>
          <p:cNvPr id="10" name="直接连接符 9">
            <a:extLst>
              <a:ext uri="{FF2B5EF4-FFF2-40B4-BE49-F238E27FC236}">
                <a16:creationId xmlns:a16="http://schemas.microsoft.com/office/drawing/2014/main" id="{D2111496-F932-4323-A466-DBE706A04010}"/>
              </a:ext>
            </a:extLst>
          </p:cNvPr>
          <p:cNvCxnSpPr>
            <a:cxnSpLocks/>
            <a:stCxn id="6" idx="3"/>
          </p:cNvCxnSpPr>
          <p:nvPr/>
        </p:nvCxnSpPr>
        <p:spPr>
          <a:xfrm>
            <a:off x="5364088" y="571215"/>
            <a:ext cx="2376264"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1" name="组合 10">
            <a:extLst>
              <a:ext uri="{FF2B5EF4-FFF2-40B4-BE49-F238E27FC236}">
                <a16:creationId xmlns:a16="http://schemas.microsoft.com/office/drawing/2014/main" id="{74AE71F3-26C2-450E-A6DE-B0D301D5BD7B}"/>
              </a:ext>
            </a:extLst>
          </p:cNvPr>
          <p:cNvGrpSpPr/>
          <p:nvPr/>
        </p:nvGrpSpPr>
        <p:grpSpPr>
          <a:xfrm>
            <a:off x="393539" y="409228"/>
            <a:ext cx="866093" cy="323972"/>
            <a:chOff x="974126" y="450579"/>
            <a:chExt cx="1214610" cy="595696"/>
          </a:xfrm>
        </p:grpSpPr>
        <p:sp>
          <p:nvSpPr>
            <p:cNvPr id="12" name="平行四边形 11">
              <a:extLst>
                <a:ext uri="{FF2B5EF4-FFF2-40B4-BE49-F238E27FC236}">
                  <a16:creationId xmlns:a16="http://schemas.microsoft.com/office/drawing/2014/main" id="{FCD27292-38B4-4F6A-B701-C0D5E1F16BE0}"/>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3" name="平行四边形 12">
              <a:extLst>
                <a:ext uri="{FF2B5EF4-FFF2-40B4-BE49-F238E27FC236}">
                  <a16:creationId xmlns:a16="http://schemas.microsoft.com/office/drawing/2014/main" id="{D8A83A27-65F2-4BD7-A7B6-A3C799F66D49}"/>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14" name="图片 13">
            <a:extLst>
              <a:ext uri="{FF2B5EF4-FFF2-40B4-BE49-F238E27FC236}">
                <a16:creationId xmlns:a16="http://schemas.microsoft.com/office/drawing/2014/main" id="{8DBBDBE5-79A5-4BED-A725-4CA2D5EF9A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645834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7313" r="7819"/>
          <a:stretch/>
        </p:blipFill>
        <p:spPr bwMode="auto">
          <a:xfrm>
            <a:off x="1403648" y="1095708"/>
            <a:ext cx="6132844" cy="1761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圆角矩形 4"/>
          <p:cNvSpPr/>
          <p:nvPr/>
        </p:nvSpPr>
        <p:spPr>
          <a:xfrm>
            <a:off x="827585" y="3051158"/>
            <a:ext cx="7488832" cy="1956913"/>
          </a:xfrm>
          <a:prstGeom prst="roundRect">
            <a:avLst/>
          </a:prstGeom>
          <a:solidFill>
            <a:sysClr val="window" lastClr="FFFFFF"/>
          </a:solidFill>
          <a:ln w="28575">
            <a:solidFill>
              <a:srgbClr val="FFCD2D"/>
            </a:solidFill>
          </a:ln>
        </p:spPr>
        <p:txBody>
          <a:bodyPr wrap="square" lIns="75242" tIns="37621" rIns="75242" bIns="37621" numCol="2">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pitchFamily="34" charset="0"/>
                <a:ea typeface="微软雅黑" panose="020B0503020204020204" pitchFamily="34" charset="-122"/>
                <a:cs typeface="Arial" pitchFamily="34" charset="0"/>
              </a:rPr>
              <a:t>Design: </a:t>
            </a:r>
            <a:r>
              <a:rPr kumimoji="0" lang="en-US" altLang="zh-CN" sz="1100" b="0" i="0" u="none" strike="noStrike" kern="1200" cap="none" spc="0" normalizeH="0" baseline="0" noProof="0" dirty="0">
                <a:ln>
                  <a:noFill/>
                </a:ln>
                <a:solidFill>
                  <a:prstClr val="black"/>
                </a:solidFill>
                <a:effectLst/>
                <a:uLnTx/>
                <a:uFillTx/>
                <a:latin typeface="Arial" pitchFamily="34" charset="0"/>
                <a:ea typeface="微软雅黑" panose="020B0503020204020204" pitchFamily="34" charset="-122"/>
                <a:cs typeface="Arial" pitchFamily="34" charset="0"/>
              </a:rPr>
              <a:t>A retrospective controlled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1200" cap="none" spc="0" normalizeH="0" baseline="0" noProof="0" dirty="0">
              <a:ln>
                <a:noFill/>
              </a:ln>
              <a:solidFill>
                <a:prstClr val="black"/>
              </a:solidFill>
              <a:effectLst/>
              <a:uLnTx/>
              <a:uFillTx/>
              <a:latin typeface="Arial" pitchFamily="34" charset="0"/>
              <a:ea typeface="微软雅黑" panose="020B0503020204020204" pitchFamily="34" charset="-122"/>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pitchFamily="34" charset="0"/>
                <a:ea typeface="微软雅黑" panose="020B0503020204020204" pitchFamily="34" charset="-122"/>
                <a:cs typeface="Arial" pitchFamily="34" charset="0"/>
              </a:rPr>
              <a:t>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1200" cap="none" spc="0" normalizeH="0" baseline="0" noProof="0" dirty="0">
              <a:ln>
                <a:noFill/>
              </a:ln>
              <a:solidFill>
                <a:prstClr val="black"/>
              </a:solidFill>
              <a:effectLst/>
              <a:uLnTx/>
              <a:uFillTx/>
              <a:latin typeface="Arial" pitchFamily="34" charset="0"/>
              <a:ea typeface="微软雅黑" panose="020B0503020204020204" pitchFamily="34" charset="-122"/>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1200" cap="none" spc="0" normalizeH="0" baseline="0" noProof="0" dirty="0">
              <a:ln>
                <a:noFill/>
              </a:ln>
              <a:solidFill>
                <a:prstClr val="black"/>
              </a:solidFill>
              <a:effectLst/>
              <a:uLnTx/>
              <a:uFillTx/>
              <a:latin typeface="Arial" pitchFamily="34" charset="0"/>
              <a:ea typeface="微软雅黑" panose="020B0503020204020204" pitchFamily="34" charset="-122"/>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1200" cap="none" spc="0" normalizeH="0" baseline="0" noProof="0" dirty="0">
              <a:ln>
                <a:noFill/>
              </a:ln>
              <a:solidFill>
                <a:prstClr val="black"/>
              </a:solidFill>
              <a:effectLst/>
              <a:uLnTx/>
              <a:uFillTx/>
              <a:latin typeface="Arial" pitchFamily="34" charset="0"/>
              <a:ea typeface="微软雅黑" panose="020B0503020204020204" pitchFamily="34" charset="-122"/>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100" b="1" i="0" u="none" strike="noStrike" kern="1200" cap="none" spc="0" normalizeH="0" baseline="0" noProof="0" dirty="0">
              <a:ln>
                <a:noFill/>
              </a:ln>
              <a:solidFill>
                <a:prstClr val="black"/>
              </a:solidFill>
              <a:effectLst/>
              <a:uLnTx/>
              <a:uFillTx/>
              <a:latin typeface="Arial" pitchFamily="34" charset="0"/>
              <a:ea typeface="微软雅黑" panose="020B0503020204020204" pitchFamily="34" charset="-122"/>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pitchFamily="34" charset="0"/>
                <a:ea typeface="微软雅黑" panose="020B0503020204020204" pitchFamily="34" charset="-122"/>
                <a:cs typeface="Arial" pitchFamily="34" charset="0"/>
              </a:rPr>
              <a:t>Outcome:</a:t>
            </a:r>
          </a:p>
          <a:p>
            <a:pPr marL="151956" marR="0" lvl="0" indent="-151956"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100" b="0" i="0" u="none" strike="noStrike" kern="1200" cap="none" spc="0" normalizeH="0" baseline="0" noProof="0" dirty="0">
                <a:ln>
                  <a:noFill/>
                </a:ln>
                <a:solidFill>
                  <a:prstClr val="black"/>
                </a:solidFill>
                <a:effectLst/>
                <a:uLnTx/>
                <a:uFillTx/>
                <a:latin typeface="Arial" pitchFamily="34" charset="0"/>
                <a:ea typeface="微软雅黑" panose="020B0503020204020204" pitchFamily="34" charset="-122"/>
                <a:cs typeface="Arial" pitchFamily="34" charset="0"/>
              </a:rPr>
              <a:t>Organ Function</a:t>
            </a:r>
          </a:p>
          <a:p>
            <a:pPr marL="151956" marR="0" lvl="0" indent="-151956"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100" b="0" i="0" u="none" strike="noStrike" kern="1200" cap="none" spc="0" normalizeH="0" baseline="0" noProof="0" dirty="0">
                <a:ln>
                  <a:noFill/>
                </a:ln>
                <a:solidFill>
                  <a:prstClr val="black"/>
                </a:solidFill>
                <a:effectLst/>
                <a:uLnTx/>
                <a:uFillTx/>
                <a:latin typeface="Arial" pitchFamily="34" charset="0"/>
                <a:ea typeface="微软雅黑" panose="020B0503020204020204" pitchFamily="34" charset="-122"/>
                <a:cs typeface="Arial" pitchFamily="34" charset="0"/>
              </a:rPr>
              <a:t>28-days liver transplant-free survival rates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77755"/>
            <a:ext cx="1926314" cy="37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表格 1"/>
          <p:cNvGraphicFramePr>
            <a:graphicFrameLocks noGrp="1"/>
          </p:cNvGraphicFramePr>
          <p:nvPr/>
        </p:nvGraphicFramePr>
        <p:xfrm>
          <a:off x="1763688" y="3477820"/>
          <a:ext cx="6096000" cy="853440"/>
        </p:xfrm>
        <a:graphic>
          <a:graphicData uri="http://schemas.openxmlformats.org/drawingml/2006/table">
            <a:tbl>
              <a:tblPr firstRow="1" bandRow="1">
                <a:tableStyleId>{5C22544A-7EE6-4342-B048-85BDC9FD1C3A}</a:tableStyleId>
              </a:tblPr>
              <a:tblGrid>
                <a:gridCol w="1463824">
                  <a:extLst>
                    <a:ext uri="{9D8B030D-6E8A-4147-A177-3AD203B41FA5}">
                      <a16:colId xmlns:a16="http://schemas.microsoft.com/office/drawing/2014/main" val="20000"/>
                    </a:ext>
                  </a:extLst>
                </a:gridCol>
                <a:gridCol w="4632176">
                  <a:extLst>
                    <a:ext uri="{9D8B030D-6E8A-4147-A177-3AD203B41FA5}">
                      <a16:colId xmlns:a16="http://schemas.microsoft.com/office/drawing/2014/main" val="20001"/>
                    </a:ext>
                  </a:extLst>
                </a:gridCol>
              </a:tblGrid>
              <a:tr h="370840">
                <a:tc>
                  <a:txBody>
                    <a:bodyPr/>
                    <a:lstStyle/>
                    <a:p>
                      <a:pPr algn="ctr"/>
                      <a:r>
                        <a:rPr lang="en-US" altLang="zh-CN" sz="1100" b="1" dirty="0">
                          <a:solidFill>
                            <a:schemeClr val="tx1"/>
                          </a:solidFill>
                        </a:rPr>
                        <a:t>PE </a:t>
                      </a:r>
                    </a:p>
                    <a:p>
                      <a:pPr algn="ctr"/>
                      <a:r>
                        <a:rPr kumimoji="0" lang="en-US" altLang="zh-CN" sz="1100" b="0" i="0" u="none" strike="noStrike" kern="1200" cap="none" spc="0" normalizeH="0" baseline="0" noProof="0" dirty="0">
                          <a:ln>
                            <a:noFill/>
                          </a:ln>
                          <a:solidFill>
                            <a:prstClr val="black"/>
                          </a:solidFill>
                          <a:effectLst/>
                          <a:uLnTx/>
                          <a:uFillTx/>
                          <a:latin typeface="Arial" pitchFamily="34" charset="0"/>
                          <a:ea typeface="微软雅黑" panose="020B0503020204020204" pitchFamily="34" charset="-122"/>
                          <a:cs typeface="Arial" pitchFamily="34" charset="0"/>
                        </a:rPr>
                        <a:t>N=54</a:t>
                      </a:r>
                      <a:endParaRPr lang="zh-CN" altLang="en-US" sz="11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chemeClr val="tx1"/>
                          </a:solidFill>
                          <a:effectLst/>
                          <a:uLnTx/>
                          <a:uFillTx/>
                          <a:latin typeface="Arial" pitchFamily="34" charset="0"/>
                          <a:ea typeface="微软雅黑" panose="020B0503020204020204" pitchFamily="34" charset="-122"/>
                          <a:cs typeface="Arial" pitchFamily="34" charset="0"/>
                        </a:rPr>
                        <a:t>PE with fresh frozen plasma 2.2-2.4L;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chemeClr val="tx1"/>
                          </a:solidFill>
                          <a:effectLst/>
                          <a:uLnTx/>
                          <a:uFillTx/>
                          <a:latin typeface="Arial" pitchFamily="34" charset="0"/>
                          <a:ea typeface="微软雅黑" panose="020B0503020204020204" pitchFamily="34" charset="-122"/>
                          <a:cs typeface="Arial" pitchFamily="34" charset="0"/>
                        </a:rPr>
                        <a:t>* Treatment duration 2hrs</a:t>
                      </a:r>
                    </a:p>
                  </a:txBody>
                  <a:tcPr/>
                </a:tc>
                <a:extLst>
                  <a:ext uri="{0D108BD9-81ED-4DB2-BD59-A6C34878D82A}">
                    <a16:rowId xmlns:a16="http://schemas.microsoft.com/office/drawing/2014/main" val="10000"/>
                  </a:ext>
                </a:extLst>
              </a:tr>
              <a:tr h="370840">
                <a:tc>
                  <a:txBody>
                    <a:bodyPr/>
                    <a:lstStyle/>
                    <a:p>
                      <a:pPr algn="ctr"/>
                      <a:r>
                        <a:rPr kumimoji="0" lang="en-US" altLang="zh-CN" sz="1100" b="1" i="0" u="none" strike="noStrike" kern="1200" cap="none" spc="0" normalizeH="0" baseline="0" noProof="0" dirty="0">
                          <a:ln>
                            <a:noFill/>
                          </a:ln>
                          <a:solidFill>
                            <a:srgbClr val="FF0000"/>
                          </a:solidFill>
                          <a:effectLst/>
                          <a:uLnTx/>
                          <a:uFillTx/>
                          <a:latin typeface="Arial" pitchFamily="34" charset="0"/>
                          <a:ea typeface="微软雅黑" panose="020B0503020204020204" pitchFamily="34" charset="-122"/>
                          <a:cs typeface="Arial" pitchFamily="34" charset="0"/>
                        </a:rPr>
                        <a:t>DPMAS+PE</a:t>
                      </a:r>
                    </a:p>
                    <a:p>
                      <a:pPr algn="ctr"/>
                      <a:r>
                        <a:rPr kumimoji="0" lang="en-US" altLang="zh-CN" sz="1100" b="0" i="0" u="none" strike="noStrike" kern="1200" cap="none" spc="0" normalizeH="0" baseline="0" noProof="0" dirty="0">
                          <a:ln>
                            <a:noFill/>
                          </a:ln>
                          <a:solidFill>
                            <a:prstClr val="black"/>
                          </a:solidFill>
                          <a:effectLst/>
                          <a:uLnTx/>
                          <a:uFillTx/>
                          <a:latin typeface="Arial" pitchFamily="34" charset="0"/>
                          <a:ea typeface="微软雅黑" panose="020B0503020204020204" pitchFamily="34" charset="-122"/>
                          <a:cs typeface="Arial" pitchFamily="34" charset="0"/>
                        </a:rPr>
                        <a:t>N=77</a:t>
                      </a:r>
                      <a:endParaRPr lang="zh-CN" altLang="en-US" sz="1100" b="1" dirty="0">
                        <a:solidFill>
                          <a:srgbClr val="FF0000"/>
                        </a:solidFill>
                      </a:endParaRPr>
                    </a:p>
                  </a:txBody>
                  <a:tcPr>
                    <a:solidFill>
                      <a:srgbClr val="FFCD2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0000"/>
                          </a:solidFill>
                          <a:effectLst/>
                          <a:uLnTx/>
                          <a:uFillTx/>
                          <a:latin typeface="Arial" pitchFamily="34" charset="0"/>
                          <a:ea typeface="微软雅黑" panose="020B0503020204020204" pitchFamily="34" charset="-122"/>
                          <a:cs typeface="Arial" pitchFamily="34" charset="0"/>
                        </a:rPr>
                        <a:t>DPMAS</a:t>
                      </a:r>
                      <a:r>
                        <a:rPr kumimoji="0" lang="en-US" altLang="zh-CN" sz="1100" b="1" i="0" u="none" strike="noStrike" kern="1200" cap="none" spc="0" normalizeH="0" baseline="0" noProof="0" dirty="0">
                          <a:ln>
                            <a:noFill/>
                          </a:ln>
                          <a:solidFill>
                            <a:schemeClr val="tx1"/>
                          </a:solidFill>
                          <a:effectLst/>
                          <a:uLnTx/>
                          <a:uFillTx/>
                          <a:latin typeface="Arial" pitchFamily="34" charset="0"/>
                          <a:ea typeface="微软雅黑" panose="020B0503020204020204" pitchFamily="34" charset="-122"/>
                          <a:cs typeface="Arial" pitchFamily="34" charset="0"/>
                        </a:rPr>
                        <a:t> first, followed by </a:t>
                      </a:r>
                      <a:r>
                        <a:rPr kumimoji="0" lang="en-US" altLang="zh-CN" sz="1100" b="1" i="0" u="none" strike="noStrike" kern="1200" cap="none" spc="0" normalizeH="0" baseline="0" noProof="0" dirty="0">
                          <a:ln>
                            <a:noFill/>
                          </a:ln>
                          <a:solidFill>
                            <a:srgbClr val="FF0000"/>
                          </a:solidFill>
                          <a:effectLst/>
                          <a:uLnTx/>
                          <a:uFillTx/>
                          <a:latin typeface="Arial" pitchFamily="34" charset="0"/>
                          <a:ea typeface="微软雅黑" panose="020B0503020204020204" pitchFamily="34" charset="-122"/>
                          <a:cs typeface="Arial" pitchFamily="34" charset="0"/>
                        </a:rPr>
                        <a:t>PE</a:t>
                      </a:r>
                      <a:r>
                        <a:rPr kumimoji="0" lang="en-US" altLang="zh-CN" sz="1100" b="1" i="0" u="none" strike="noStrike" kern="1200" cap="none" spc="0" normalizeH="0" baseline="0" noProof="0" dirty="0">
                          <a:ln>
                            <a:noFill/>
                          </a:ln>
                          <a:solidFill>
                            <a:schemeClr val="tx1"/>
                          </a:solidFill>
                          <a:effectLst/>
                          <a:uLnTx/>
                          <a:uFillTx/>
                          <a:latin typeface="Arial" pitchFamily="34" charset="0"/>
                          <a:ea typeface="微软雅黑" panose="020B0503020204020204" pitchFamily="34" charset="-122"/>
                          <a:cs typeface="Arial" pitchFamily="34" charset="0"/>
                        </a:rPr>
                        <a:t> with fresh frozen plasma 1.1-1.2L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chemeClr val="tx1"/>
                          </a:solidFill>
                          <a:effectLst/>
                          <a:uLnTx/>
                          <a:uFillTx/>
                          <a:latin typeface="Arial" pitchFamily="34" charset="0"/>
                          <a:ea typeface="微软雅黑" panose="020B0503020204020204" pitchFamily="34" charset="-122"/>
                          <a:cs typeface="Arial" pitchFamily="34" charset="0"/>
                        </a:rPr>
                        <a:t>* Treatment duration:3-4hrs</a:t>
                      </a:r>
                    </a:p>
                  </a:txBody>
                  <a:tcPr>
                    <a:solidFill>
                      <a:srgbClr val="FFCD2D"/>
                    </a:solidFill>
                  </a:tcPr>
                </a:tc>
                <a:extLst>
                  <a:ext uri="{0D108BD9-81ED-4DB2-BD59-A6C34878D82A}">
                    <a16:rowId xmlns:a16="http://schemas.microsoft.com/office/drawing/2014/main" val="10001"/>
                  </a:ext>
                </a:extLst>
              </a:tr>
            </a:tbl>
          </a:graphicData>
        </a:graphic>
      </p:graphicFrame>
      <p:sp>
        <p:nvSpPr>
          <p:cNvPr id="3" name="矩形 2"/>
          <p:cNvSpPr/>
          <p:nvPr/>
        </p:nvSpPr>
        <p:spPr>
          <a:xfrm>
            <a:off x="4211960" y="4619292"/>
            <a:ext cx="1484702"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pitchFamily="34" charset="0"/>
                <a:ea typeface="微软雅黑" panose="020B0503020204020204" pitchFamily="34" charset="-122"/>
                <a:cs typeface="Arial" pitchFamily="34" charset="0"/>
              </a:rPr>
              <a:t>Follow-up</a:t>
            </a:r>
            <a:r>
              <a:rPr kumimoji="0" lang="zh-CN" altLang="en-US" sz="1100" b="1" i="0" u="none" strike="noStrike" kern="1200" cap="none" spc="0" normalizeH="0" baseline="0" noProof="0" dirty="0">
                <a:ln>
                  <a:noFill/>
                </a:ln>
                <a:solidFill>
                  <a:prstClr val="black"/>
                </a:solidFill>
                <a:effectLst/>
                <a:uLnTx/>
                <a:uFillTx/>
                <a:latin typeface="Arial" pitchFamily="34" charset="0"/>
                <a:ea typeface="微软雅黑" panose="020B0503020204020204" pitchFamily="34" charset="-122"/>
                <a:cs typeface="Arial" pitchFamily="34" charset="0"/>
              </a:rPr>
              <a:t>：</a:t>
            </a:r>
            <a:r>
              <a:rPr kumimoji="0" lang="en-US" altLang="zh-CN" sz="1100" b="0" i="0" u="none" strike="noStrike" kern="1200" cap="none" spc="0" normalizeH="0" baseline="0" noProof="0" dirty="0">
                <a:ln>
                  <a:noFill/>
                </a:ln>
                <a:solidFill>
                  <a:prstClr val="black"/>
                </a:solidFill>
                <a:effectLst/>
                <a:uLnTx/>
                <a:uFillTx/>
                <a:latin typeface="Arial" pitchFamily="34" charset="0"/>
                <a:ea typeface="微软雅黑" panose="020B0503020204020204" pitchFamily="34" charset="-122"/>
                <a:cs typeface="Arial" pitchFamily="34" charset="0"/>
              </a:rPr>
              <a:t>28 days</a:t>
            </a:r>
          </a:p>
        </p:txBody>
      </p:sp>
      <p:sp>
        <p:nvSpPr>
          <p:cNvPr id="8" name="文本框 7">
            <a:extLst>
              <a:ext uri="{FF2B5EF4-FFF2-40B4-BE49-F238E27FC236}">
                <a16:creationId xmlns:a16="http://schemas.microsoft.com/office/drawing/2014/main" id="{C9B4345E-D6F6-496F-B648-1908727C2982}"/>
              </a:ext>
            </a:extLst>
          </p:cNvPr>
          <p:cNvSpPr txBox="1"/>
          <p:nvPr/>
        </p:nvSpPr>
        <p:spPr>
          <a:xfrm>
            <a:off x="1259633" y="340382"/>
            <a:ext cx="4437029"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Study – DPMAS+PE for ACLF</a:t>
            </a:r>
          </a:p>
        </p:txBody>
      </p:sp>
      <p:cxnSp>
        <p:nvCxnSpPr>
          <p:cNvPr id="9" name="直接连接符 8">
            <a:extLst>
              <a:ext uri="{FF2B5EF4-FFF2-40B4-BE49-F238E27FC236}">
                <a16:creationId xmlns:a16="http://schemas.microsoft.com/office/drawing/2014/main" id="{16200F7E-104A-4264-9880-93FFD194A474}"/>
              </a:ext>
            </a:extLst>
          </p:cNvPr>
          <p:cNvCxnSpPr>
            <a:cxnSpLocks/>
            <a:stCxn id="8" idx="3"/>
          </p:cNvCxnSpPr>
          <p:nvPr/>
        </p:nvCxnSpPr>
        <p:spPr>
          <a:xfrm>
            <a:off x="5696662" y="571215"/>
            <a:ext cx="2043690"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77520667-6C4F-47DD-8C66-0AD855C08076}"/>
              </a:ext>
            </a:extLst>
          </p:cNvPr>
          <p:cNvGrpSpPr/>
          <p:nvPr/>
        </p:nvGrpSpPr>
        <p:grpSpPr>
          <a:xfrm>
            <a:off x="393539" y="409228"/>
            <a:ext cx="866093" cy="323972"/>
            <a:chOff x="974126" y="450579"/>
            <a:chExt cx="1214610" cy="595696"/>
          </a:xfrm>
        </p:grpSpPr>
        <p:sp>
          <p:nvSpPr>
            <p:cNvPr id="11" name="平行四边形 10">
              <a:extLst>
                <a:ext uri="{FF2B5EF4-FFF2-40B4-BE49-F238E27FC236}">
                  <a16:creationId xmlns:a16="http://schemas.microsoft.com/office/drawing/2014/main" id="{DFF4BF0E-ACA7-4E1E-AF08-3B47E3C5FB0F}"/>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2" name="平行四边形 11">
              <a:extLst>
                <a:ext uri="{FF2B5EF4-FFF2-40B4-BE49-F238E27FC236}">
                  <a16:creationId xmlns:a16="http://schemas.microsoft.com/office/drawing/2014/main" id="{E7DA0EBA-BF42-4C2B-9FD5-1E7FC750E5BE}"/>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13" name="图片 12">
            <a:extLst>
              <a:ext uri="{FF2B5EF4-FFF2-40B4-BE49-F238E27FC236}">
                <a16:creationId xmlns:a16="http://schemas.microsoft.com/office/drawing/2014/main" id="{BF4C941A-A82B-490F-9994-EE2404BFF7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2490877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129309"/>
            <a:ext cx="3456384"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057300"/>
            <a:ext cx="3456384" cy="2798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圆角矩形 1"/>
          <p:cNvSpPr/>
          <p:nvPr/>
        </p:nvSpPr>
        <p:spPr>
          <a:xfrm>
            <a:off x="555824" y="4082797"/>
            <a:ext cx="7976616" cy="919401"/>
          </a:xfrm>
          <a:prstGeom prst="roundRect">
            <a:avLst/>
          </a:prstGeom>
          <a:solidFill>
            <a:srgbClr val="F8FBC3"/>
          </a:solidFill>
          <a:ln w="19050">
            <a:noFill/>
          </a:ln>
          <a:scene3d>
            <a:camera prst="orthographicFront"/>
            <a:lightRig rig="threePt" dir="t"/>
          </a:scene3d>
          <a:sp3d>
            <a:bevelT/>
          </a:sp3d>
        </p:spPr>
        <p:txBody>
          <a:bodyPr wrap="square" rtlCol="0">
            <a:spAutoFit/>
          </a:bodyPr>
          <a:lstStyle/>
          <a:p>
            <a:r>
              <a:rPr lang="en-US" altLang="zh-CN" sz="1600" b="1" dirty="0"/>
              <a:t>The </a:t>
            </a:r>
            <a:r>
              <a:rPr lang="en-US" altLang="zh-CN" sz="1600" b="1" dirty="0">
                <a:solidFill>
                  <a:srgbClr val="FF0000"/>
                </a:solidFill>
              </a:rPr>
              <a:t>total bilirubin (TBIL) levels decrease </a:t>
            </a:r>
            <a:r>
              <a:rPr lang="en-US" altLang="zh-CN" sz="1600" b="1" dirty="0"/>
              <a:t>immediately after treatment, and at 24 and 72 hours after treatment were markedly decreased in </a:t>
            </a:r>
            <a:r>
              <a:rPr lang="en-US" altLang="zh-CN" sz="1600" b="1" dirty="0">
                <a:solidFill>
                  <a:srgbClr val="FF0000"/>
                </a:solidFill>
              </a:rPr>
              <a:t>DPMAS+PE</a:t>
            </a:r>
            <a:r>
              <a:rPr lang="en-US" altLang="zh-CN" sz="1600" b="1" dirty="0"/>
              <a:t> group than that in PE group (P&lt;0.05). </a:t>
            </a:r>
            <a:endParaRPr lang="zh-CN" altLang="en-US" sz="1600" b="1" dirty="0"/>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655066"/>
            <a:ext cx="2043690" cy="397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本框 8">
            <a:extLst>
              <a:ext uri="{FF2B5EF4-FFF2-40B4-BE49-F238E27FC236}">
                <a16:creationId xmlns:a16="http://schemas.microsoft.com/office/drawing/2014/main" id="{71F1BAEE-57F4-4976-ACC7-C7964FD4B176}"/>
              </a:ext>
            </a:extLst>
          </p:cNvPr>
          <p:cNvSpPr txBox="1"/>
          <p:nvPr/>
        </p:nvSpPr>
        <p:spPr>
          <a:xfrm>
            <a:off x="1259633" y="340382"/>
            <a:ext cx="4437029"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Study – DPMAS+PE for ACLF</a:t>
            </a:r>
          </a:p>
        </p:txBody>
      </p:sp>
      <p:cxnSp>
        <p:nvCxnSpPr>
          <p:cNvPr id="10" name="直接连接符 9">
            <a:extLst>
              <a:ext uri="{FF2B5EF4-FFF2-40B4-BE49-F238E27FC236}">
                <a16:creationId xmlns:a16="http://schemas.microsoft.com/office/drawing/2014/main" id="{CCACA59E-E700-4B98-A2B1-DC64B62325A1}"/>
              </a:ext>
            </a:extLst>
          </p:cNvPr>
          <p:cNvCxnSpPr>
            <a:cxnSpLocks/>
            <a:stCxn id="9" idx="3"/>
          </p:cNvCxnSpPr>
          <p:nvPr/>
        </p:nvCxnSpPr>
        <p:spPr>
          <a:xfrm>
            <a:off x="5696662" y="571215"/>
            <a:ext cx="2043690"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1" name="组合 10">
            <a:extLst>
              <a:ext uri="{FF2B5EF4-FFF2-40B4-BE49-F238E27FC236}">
                <a16:creationId xmlns:a16="http://schemas.microsoft.com/office/drawing/2014/main" id="{7F6EAA9F-F260-4680-8F37-06A74C60ACF0}"/>
              </a:ext>
            </a:extLst>
          </p:cNvPr>
          <p:cNvGrpSpPr/>
          <p:nvPr/>
        </p:nvGrpSpPr>
        <p:grpSpPr>
          <a:xfrm>
            <a:off x="393539" y="409228"/>
            <a:ext cx="866093" cy="323972"/>
            <a:chOff x="974126" y="450579"/>
            <a:chExt cx="1214610" cy="595696"/>
          </a:xfrm>
        </p:grpSpPr>
        <p:sp>
          <p:nvSpPr>
            <p:cNvPr id="12" name="平行四边形 11">
              <a:extLst>
                <a:ext uri="{FF2B5EF4-FFF2-40B4-BE49-F238E27FC236}">
                  <a16:creationId xmlns:a16="http://schemas.microsoft.com/office/drawing/2014/main" id="{040FC34B-70DA-4954-99AD-999081555AFC}"/>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3" name="平行四边形 12">
              <a:extLst>
                <a:ext uri="{FF2B5EF4-FFF2-40B4-BE49-F238E27FC236}">
                  <a16:creationId xmlns:a16="http://schemas.microsoft.com/office/drawing/2014/main" id="{85878E2F-C3E6-41B3-85E6-5482F99BCD00}"/>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14" name="图片 13">
            <a:extLst>
              <a:ext uri="{FF2B5EF4-FFF2-40B4-BE49-F238E27FC236}">
                <a16:creationId xmlns:a16="http://schemas.microsoft.com/office/drawing/2014/main" id="{B6933292-C71A-4F56-B6EB-F243CF389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43431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44133"/>
            <a:ext cx="3024336" cy="199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0474" y="1417341"/>
            <a:ext cx="2933658" cy="18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3372" b="3941"/>
          <a:stretch/>
        </p:blipFill>
        <p:spPr bwMode="auto">
          <a:xfrm>
            <a:off x="6012160" y="1492770"/>
            <a:ext cx="2880320" cy="1844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5165991" y="1003435"/>
            <a:ext cx="792088" cy="242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Verdana"/>
              <a:ea typeface="微软雅黑" panose="020B0503020204020204" pitchFamily="34" charset="-122"/>
              <a:cs typeface="+mn-cs"/>
            </a:endParaRPr>
          </a:p>
        </p:txBody>
      </p:sp>
      <p:sp>
        <p:nvSpPr>
          <p:cNvPr id="3" name="矩形 2"/>
          <p:cNvSpPr/>
          <p:nvPr/>
        </p:nvSpPr>
        <p:spPr>
          <a:xfrm>
            <a:off x="5954132" y="1245327"/>
            <a:ext cx="3402931" cy="276999"/>
          </a:xfrm>
          <a:prstGeom prst="rect">
            <a:avLst/>
          </a:prstGeom>
        </p:spPr>
        <p:txBody>
          <a:bodyPr wrap="square">
            <a:spAutoFit/>
          </a:bodyPr>
          <a:lstStyle/>
          <a:p>
            <a:r>
              <a:rPr lang="en-US" altLang="zh-CN" sz="1200" dirty="0">
                <a:solidFill>
                  <a:prstClr val="black"/>
                </a:solidFill>
                <a:latin typeface="Times New Roman" pitchFamily="18" charset="0"/>
                <a:ea typeface="微软雅黑" panose="020B0503020204020204" pitchFamily="34" charset="-122"/>
                <a:cs typeface="Times New Roman" pitchFamily="18" charset="0"/>
              </a:rPr>
              <a:t>(C) The intermediate-advanced stage patients</a:t>
            </a:r>
            <a:endParaRPr lang="zh-CN" altLang="en-US" sz="1200" dirty="0">
              <a:solidFill>
                <a:prstClr val="black"/>
              </a:solidFill>
              <a:latin typeface="Times New Roman" pitchFamily="18" charset="0"/>
              <a:ea typeface="微软雅黑" panose="020B0503020204020204" pitchFamily="34" charset="-122"/>
              <a:cs typeface="Times New Roman" pitchFamily="18" charset="0"/>
            </a:endParaRPr>
          </a:p>
        </p:txBody>
      </p:sp>
      <p:sp>
        <p:nvSpPr>
          <p:cNvPr id="4" name="矩形 3"/>
          <p:cNvSpPr/>
          <p:nvPr/>
        </p:nvSpPr>
        <p:spPr>
          <a:xfrm>
            <a:off x="2970925" y="1203691"/>
            <a:ext cx="1889107" cy="276999"/>
          </a:xfrm>
          <a:prstGeom prst="rect">
            <a:avLst/>
          </a:prstGeom>
        </p:spPr>
        <p:txBody>
          <a:bodyPr wrap="square">
            <a:spAutoFit/>
          </a:bodyPr>
          <a:lstStyle/>
          <a:p>
            <a:r>
              <a:rPr lang="en-US" altLang="zh-CN" sz="1200" dirty="0">
                <a:solidFill>
                  <a:prstClr val="black"/>
                </a:solidFill>
                <a:latin typeface="Times New Roman" pitchFamily="18" charset="0"/>
                <a:ea typeface="微软雅黑" panose="020B0503020204020204" pitchFamily="34" charset="-122"/>
                <a:cs typeface="Times New Roman" pitchFamily="18" charset="0"/>
              </a:rPr>
              <a:t>(B) The early stage patients</a:t>
            </a:r>
            <a:endParaRPr lang="zh-CN" altLang="en-US" sz="1200" dirty="0">
              <a:solidFill>
                <a:prstClr val="black"/>
              </a:solidFill>
              <a:latin typeface="Times New Roman" pitchFamily="18" charset="0"/>
              <a:ea typeface="微软雅黑" panose="020B0503020204020204" pitchFamily="34" charset="-122"/>
              <a:cs typeface="Times New Roman" pitchFamily="18" charset="0"/>
            </a:endParaRPr>
          </a:p>
        </p:txBody>
      </p:sp>
      <p:sp>
        <p:nvSpPr>
          <p:cNvPr id="5" name="矩形 4"/>
          <p:cNvSpPr/>
          <p:nvPr/>
        </p:nvSpPr>
        <p:spPr>
          <a:xfrm>
            <a:off x="107504" y="1161923"/>
            <a:ext cx="2057247"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itchFamily="18" charset="0"/>
              </a:rPr>
              <a:t>(A) All included patients.</a:t>
            </a:r>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itchFamily="18" charset="0"/>
            </a:endParaRPr>
          </a:p>
        </p:txBody>
      </p:sp>
      <p:sp>
        <p:nvSpPr>
          <p:cNvPr id="6" name="矩形 5"/>
          <p:cNvSpPr/>
          <p:nvPr/>
        </p:nvSpPr>
        <p:spPr>
          <a:xfrm>
            <a:off x="467544" y="3323664"/>
            <a:ext cx="8136904"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itchFamily="18" charset="0"/>
              </a:rPr>
              <a:t>FIGURE 3 Comparison of liver transplantation free hospital survival at 28-days after treatment between PE group and DPMAS+PE group.</a:t>
            </a:r>
            <a:endParaRPr kumimoji="0" lang="zh-CN" altLang="en-US" sz="1050" b="1" i="0" u="none" strike="noStrike" kern="1200" cap="none" spc="0" normalizeH="0" baseline="0" noProof="0" dirty="0">
              <a:ln>
                <a:noFill/>
              </a:ln>
              <a:solidFill>
                <a:prstClr val="black"/>
              </a:solidFill>
              <a:effectLst/>
              <a:uLnTx/>
              <a:uFillTx/>
              <a:latin typeface="Times New Roman" pitchFamily="18" charset="0"/>
              <a:ea typeface="微软雅黑" panose="020B0503020204020204" pitchFamily="34" charset="-122"/>
              <a:cs typeface="Times New Roman" pitchFamily="18" charset="0"/>
            </a:endParaRPr>
          </a:p>
        </p:txBody>
      </p:sp>
      <p:sp>
        <p:nvSpPr>
          <p:cNvPr id="7" name="圆角矩形 6"/>
          <p:cNvSpPr/>
          <p:nvPr/>
        </p:nvSpPr>
        <p:spPr>
          <a:xfrm>
            <a:off x="323529" y="3870603"/>
            <a:ext cx="2952327" cy="715089"/>
          </a:xfrm>
          <a:prstGeom prst="roundRect">
            <a:avLst/>
          </a:prstGeom>
          <a:solidFill>
            <a:srgbClr val="F8FBC3"/>
          </a:solidFill>
          <a:ln w="19050">
            <a:noFill/>
          </a:ln>
          <a:scene3d>
            <a:camera prst="orthographicFront"/>
            <a:lightRig rig="threePt" dir="t"/>
          </a:scene3d>
          <a:sp3d>
            <a:bevelT/>
          </a:sp3d>
        </p:spPr>
        <p:txBody>
          <a:bodyPr wrap="square" rtlCol="0">
            <a:spAutoFit/>
          </a:bodyPr>
          <a:lstStyle/>
          <a:p>
            <a:r>
              <a:rPr lang="en-US" altLang="zh-CN" sz="1200" b="1" dirty="0"/>
              <a:t>The 28-days survival rates was 62.3% and </a:t>
            </a:r>
            <a:r>
              <a:rPr lang="en-US" altLang="zh-CN" sz="1200" b="1" dirty="0">
                <a:solidFill>
                  <a:srgbClr val="FF0000"/>
                </a:solidFill>
              </a:rPr>
              <a:t>72.2%</a:t>
            </a:r>
            <a:r>
              <a:rPr lang="en-US" altLang="zh-CN" sz="1200" b="1" dirty="0"/>
              <a:t> in PE and </a:t>
            </a:r>
            <a:r>
              <a:rPr lang="en-US" altLang="zh-CN" sz="1200" b="1" dirty="0">
                <a:solidFill>
                  <a:srgbClr val="FF0000"/>
                </a:solidFill>
              </a:rPr>
              <a:t>DPMAS+PE groups.</a:t>
            </a:r>
            <a:endParaRPr lang="en-US" altLang="zh-CN" sz="1200" b="1" dirty="0"/>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320" y="726808"/>
            <a:ext cx="1610873" cy="31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椭圆 7"/>
          <p:cNvSpPr/>
          <p:nvPr/>
        </p:nvSpPr>
        <p:spPr>
          <a:xfrm>
            <a:off x="7164288" y="2366867"/>
            <a:ext cx="648072" cy="418625"/>
          </a:xfrm>
          <a:prstGeom prst="ellipse">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just">
              <a:lnSpc>
                <a:spcPct val="150000"/>
              </a:lnSpc>
            </a:pPr>
            <a:endParaRPr lang="zh-CN" altLang="en-US" sz="1200" dirty="0">
              <a:solidFill>
                <a:srgbClr val="FF0000"/>
              </a:solidFill>
            </a:endParaRPr>
          </a:p>
        </p:txBody>
      </p:sp>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003435"/>
            <a:ext cx="8803834" cy="257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圆角矩形 14"/>
          <p:cNvSpPr/>
          <p:nvPr/>
        </p:nvSpPr>
        <p:spPr>
          <a:xfrm>
            <a:off x="3491880" y="3870603"/>
            <a:ext cx="5419458" cy="1055608"/>
          </a:xfrm>
          <a:prstGeom prst="roundRect">
            <a:avLst/>
          </a:prstGeom>
          <a:solidFill>
            <a:srgbClr val="F8FBC3"/>
          </a:solidFill>
          <a:ln w="19050">
            <a:noFill/>
          </a:ln>
          <a:scene3d>
            <a:camera prst="orthographicFront"/>
            <a:lightRig rig="threePt" dir="t"/>
          </a:scene3d>
          <a:sp3d>
            <a:bevelT/>
          </a:sp3d>
        </p:spPr>
        <p:txBody>
          <a:bodyPr wrap="square" rtlCol="0">
            <a:spAutoFit/>
          </a:bodyPr>
          <a:lstStyle/>
          <a:p>
            <a:r>
              <a:rPr lang="en-US" altLang="zh-CN" sz="1400" b="1" dirty="0"/>
              <a:t>The 28-days survival rates in </a:t>
            </a:r>
            <a:r>
              <a:rPr lang="en-US" altLang="zh-CN" sz="1400" b="1" dirty="0">
                <a:solidFill>
                  <a:srgbClr val="FF0000"/>
                </a:solidFill>
              </a:rPr>
              <a:t>DPMAS+PE</a:t>
            </a:r>
            <a:r>
              <a:rPr lang="en-US" altLang="zh-CN" sz="1400" b="1" dirty="0"/>
              <a:t> group were </a:t>
            </a:r>
            <a:r>
              <a:rPr lang="en-US" altLang="zh-CN" sz="1400" b="1" i="1" dirty="0"/>
              <a:t>significantly higher </a:t>
            </a:r>
            <a:r>
              <a:rPr lang="en-US" altLang="zh-CN" sz="1400" b="1" dirty="0"/>
              <a:t>than that in PE group (</a:t>
            </a:r>
            <a:r>
              <a:rPr lang="en-US" altLang="zh-CN" sz="1400" b="1" dirty="0">
                <a:solidFill>
                  <a:srgbClr val="FF0000"/>
                </a:solidFill>
              </a:rPr>
              <a:t>57.4% </a:t>
            </a:r>
            <a:r>
              <a:rPr lang="en-US" altLang="zh-CN" sz="1400" b="1" dirty="0"/>
              <a:t>vs 41.7%, </a:t>
            </a:r>
            <a:r>
              <a:rPr lang="en-US" altLang="zh-CN" sz="1400" b="1" dirty="0">
                <a:solidFill>
                  <a:srgbClr val="FF0000"/>
                </a:solidFill>
              </a:rPr>
              <a:t>P = 0.043</a:t>
            </a:r>
            <a:r>
              <a:rPr lang="en-US" altLang="zh-CN" sz="1400" b="1" dirty="0"/>
              <a:t>) in the intermediate-advanced stage patients.</a:t>
            </a:r>
            <a:endParaRPr lang="zh-CN" altLang="en-US" sz="1400" b="1" dirty="0"/>
          </a:p>
        </p:txBody>
      </p:sp>
      <p:sp>
        <p:nvSpPr>
          <p:cNvPr id="16" name="文本框 15">
            <a:extLst>
              <a:ext uri="{FF2B5EF4-FFF2-40B4-BE49-F238E27FC236}">
                <a16:creationId xmlns:a16="http://schemas.microsoft.com/office/drawing/2014/main" id="{FC9DF64E-BC1E-4310-84D2-ADBA334C84F6}"/>
              </a:ext>
            </a:extLst>
          </p:cNvPr>
          <p:cNvSpPr txBox="1"/>
          <p:nvPr/>
        </p:nvSpPr>
        <p:spPr>
          <a:xfrm>
            <a:off x="1259633" y="340382"/>
            <a:ext cx="4437029"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Study – DPMAS+PE for ACLF</a:t>
            </a:r>
          </a:p>
        </p:txBody>
      </p:sp>
      <p:cxnSp>
        <p:nvCxnSpPr>
          <p:cNvPr id="17" name="直接连接符 16">
            <a:extLst>
              <a:ext uri="{FF2B5EF4-FFF2-40B4-BE49-F238E27FC236}">
                <a16:creationId xmlns:a16="http://schemas.microsoft.com/office/drawing/2014/main" id="{0321DADB-F72D-4C7E-800F-BA2E80D6A7D8}"/>
              </a:ext>
            </a:extLst>
          </p:cNvPr>
          <p:cNvCxnSpPr>
            <a:cxnSpLocks/>
            <a:stCxn id="16" idx="3"/>
          </p:cNvCxnSpPr>
          <p:nvPr/>
        </p:nvCxnSpPr>
        <p:spPr>
          <a:xfrm>
            <a:off x="5696662" y="571215"/>
            <a:ext cx="2043690"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8" name="组合 17">
            <a:extLst>
              <a:ext uri="{FF2B5EF4-FFF2-40B4-BE49-F238E27FC236}">
                <a16:creationId xmlns:a16="http://schemas.microsoft.com/office/drawing/2014/main" id="{2B8E7167-BC0B-4ACF-AE85-D5566B6A9040}"/>
              </a:ext>
            </a:extLst>
          </p:cNvPr>
          <p:cNvGrpSpPr/>
          <p:nvPr/>
        </p:nvGrpSpPr>
        <p:grpSpPr>
          <a:xfrm>
            <a:off x="393539" y="409228"/>
            <a:ext cx="866093" cy="323972"/>
            <a:chOff x="974126" y="450579"/>
            <a:chExt cx="1214610" cy="595696"/>
          </a:xfrm>
        </p:grpSpPr>
        <p:sp>
          <p:nvSpPr>
            <p:cNvPr id="19" name="平行四边形 18">
              <a:extLst>
                <a:ext uri="{FF2B5EF4-FFF2-40B4-BE49-F238E27FC236}">
                  <a16:creationId xmlns:a16="http://schemas.microsoft.com/office/drawing/2014/main" id="{7A279374-8C05-4F20-B713-84732B1D00EA}"/>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0" name="平行四边形 19">
              <a:extLst>
                <a:ext uri="{FF2B5EF4-FFF2-40B4-BE49-F238E27FC236}">
                  <a16:creationId xmlns:a16="http://schemas.microsoft.com/office/drawing/2014/main" id="{533DBFF9-0E84-4900-A10F-E6E9C0090A9E}"/>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21" name="图片 20">
            <a:extLst>
              <a:ext uri="{FF2B5EF4-FFF2-40B4-BE49-F238E27FC236}">
                <a16:creationId xmlns:a16="http://schemas.microsoft.com/office/drawing/2014/main" id="{EFEB501F-ACF1-476A-915B-A7F6CDC0A0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2331421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6" name="矩形 8"/>
          <p:cNvSpPr>
            <a:spLocks noChangeArrowheads="1"/>
          </p:cNvSpPr>
          <p:nvPr/>
        </p:nvSpPr>
        <p:spPr bwMode="auto">
          <a:xfrm>
            <a:off x="943586" y="1417340"/>
            <a:ext cx="7084798" cy="32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905" tIns="42452" rIns="84905" bIns="42452">
            <a:spAutoFit/>
          </a:bodyPr>
          <a:lstStyle>
            <a:lvl1pPr eaLnBrk="0" hangingPunct="0">
              <a:spcBef>
                <a:spcPct val="20000"/>
              </a:spcBef>
              <a:buFont typeface="Arial" pitchFamily="34" charset="0"/>
              <a:buChar char="•"/>
              <a:defRPr sz="3200">
                <a:solidFill>
                  <a:schemeClr val="tx1"/>
                </a:solidFill>
                <a:latin typeface="Verdana" pitchFamily="34" charset="0"/>
                <a:ea typeface="微软雅黑" pitchFamily="34" charset="-122"/>
                <a:sym typeface="Verdana" pitchFamily="34" charset="0"/>
              </a:defRPr>
            </a:lvl1pPr>
            <a:lvl2pPr marL="742950" indent="-285750" eaLnBrk="0" hangingPunct="0">
              <a:spcBef>
                <a:spcPct val="20000"/>
              </a:spcBef>
              <a:buFont typeface="Arial" pitchFamily="34" charset="0"/>
              <a:buChar char="–"/>
              <a:defRPr sz="2800">
                <a:solidFill>
                  <a:schemeClr val="tx1"/>
                </a:solidFill>
                <a:latin typeface="Verdana" pitchFamily="34" charset="0"/>
                <a:ea typeface="微软雅黑" pitchFamily="34" charset="-122"/>
                <a:sym typeface="Verdana" pitchFamily="34" charset="0"/>
              </a:defRPr>
            </a:lvl2pPr>
            <a:lvl3pPr marL="1143000" indent="-228600" eaLnBrk="0" hangingPunct="0">
              <a:spcBef>
                <a:spcPct val="20000"/>
              </a:spcBef>
              <a:buFont typeface="Arial" pitchFamily="34" charset="0"/>
              <a:buChar char="•"/>
              <a:defRPr sz="2400">
                <a:solidFill>
                  <a:schemeClr val="tx1"/>
                </a:solidFill>
                <a:latin typeface="Verdana" pitchFamily="34" charset="0"/>
                <a:ea typeface="微软雅黑" pitchFamily="34" charset="-122"/>
                <a:sym typeface="Verdana" pitchFamily="34" charset="0"/>
              </a:defRPr>
            </a:lvl3pPr>
            <a:lvl4pPr marL="16002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ea typeface="微软雅黑" pitchFamily="34" charset="-122"/>
                <a:sym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微软雅黑" pitchFamily="34" charset="-122"/>
                <a:sym typeface="Verdana" pitchFamily="34" charset="0"/>
              </a:defRPr>
            </a:lvl9pPr>
          </a:lstStyle>
          <a:p>
            <a:pPr eaLnBrk="1" hangingPunct="1">
              <a:lnSpc>
                <a:spcPct val="150000"/>
              </a:lnSpc>
              <a:spcBef>
                <a:spcPct val="0"/>
              </a:spcBef>
              <a:buFontTx/>
              <a:buNone/>
            </a:pPr>
            <a:r>
              <a:rPr lang="en-US" altLang="zh-CN" sz="1360" b="1" dirty="0">
                <a:latin typeface="微软雅黑" pitchFamily="34" charset="-122"/>
              </a:rPr>
              <a:t>Conclusion:</a:t>
            </a:r>
          </a:p>
          <a:p>
            <a:pPr marL="342900" indent="-342900" eaLnBrk="1" hangingPunct="1">
              <a:lnSpc>
                <a:spcPct val="150000"/>
              </a:lnSpc>
              <a:spcBef>
                <a:spcPct val="0"/>
              </a:spcBef>
              <a:buFontTx/>
              <a:buAutoNum type="arabicPeriod"/>
            </a:pPr>
            <a:r>
              <a:rPr lang="en-US" altLang="zh-CN" sz="1360" dirty="0">
                <a:latin typeface="微软雅黑" pitchFamily="34" charset="-122"/>
              </a:rPr>
              <a:t>Compared with PE treatment alone, DPMAS+PE might more</a:t>
            </a:r>
            <a:r>
              <a:rPr lang="en-US" altLang="zh-CN" sz="1360" b="1" dirty="0">
                <a:latin typeface="微软雅黑" pitchFamily="34" charset="-122"/>
              </a:rPr>
              <a:t> effectively improve the liver function and reduce the rebound of bilirubin in patients with ACLF</a:t>
            </a:r>
            <a:r>
              <a:rPr lang="en-US" altLang="zh-CN" sz="1360" dirty="0">
                <a:latin typeface="微软雅黑" pitchFamily="34" charset="-122"/>
              </a:rPr>
              <a:t>.</a:t>
            </a:r>
          </a:p>
          <a:p>
            <a:pPr marL="342900" indent="-342900" eaLnBrk="1" hangingPunct="1">
              <a:lnSpc>
                <a:spcPct val="150000"/>
              </a:lnSpc>
              <a:spcBef>
                <a:spcPct val="0"/>
              </a:spcBef>
              <a:buFontTx/>
              <a:buAutoNum type="arabicPeriod"/>
            </a:pPr>
            <a:r>
              <a:rPr lang="en-US" altLang="zh-CN" sz="1360" dirty="0">
                <a:latin typeface="微软雅黑" pitchFamily="34" charset="-122"/>
              </a:rPr>
              <a:t>DPMAS+PE might more effectively improve the </a:t>
            </a:r>
            <a:r>
              <a:rPr lang="en-US" altLang="zh-CN" sz="1360" b="1" dirty="0">
                <a:latin typeface="微软雅黑" pitchFamily="34" charset="-122"/>
              </a:rPr>
              <a:t>28-days liver transplantation free hospital survival rates </a:t>
            </a:r>
            <a:r>
              <a:rPr lang="en-US" altLang="zh-CN" sz="1360" dirty="0">
                <a:latin typeface="微软雅黑" pitchFamily="34" charset="-122"/>
              </a:rPr>
              <a:t>in HBV-ACL patients with intermediate-advanced stage.</a:t>
            </a:r>
          </a:p>
          <a:p>
            <a:pPr marL="342900" indent="-342900" eaLnBrk="1" hangingPunct="1">
              <a:lnSpc>
                <a:spcPct val="150000"/>
              </a:lnSpc>
              <a:spcBef>
                <a:spcPct val="0"/>
              </a:spcBef>
              <a:buFontTx/>
              <a:buAutoNum type="arabicPeriod"/>
            </a:pPr>
            <a:r>
              <a:rPr lang="en-US" altLang="zh-CN" sz="1360" dirty="0">
                <a:latin typeface="微软雅黑" pitchFamily="34" charset="-122"/>
              </a:rPr>
              <a:t>DPMAS+PE may be an available ALSS approached treatment for HBV-ACLF.</a:t>
            </a:r>
          </a:p>
          <a:p>
            <a:pPr marL="342900" indent="-342900" eaLnBrk="1" hangingPunct="1">
              <a:lnSpc>
                <a:spcPct val="150000"/>
              </a:lnSpc>
              <a:spcBef>
                <a:spcPct val="0"/>
              </a:spcBef>
              <a:buFontTx/>
              <a:buAutoNum type="arabicPeriod"/>
            </a:pPr>
            <a:r>
              <a:rPr lang="en-US" altLang="zh-CN" sz="1360" dirty="0">
                <a:latin typeface="微软雅黑" pitchFamily="34" charset="-122"/>
              </a:rPr>
              <a:t>Further prospective studies are needed to investigate the effect of DPMAS+PE on long-term survival. </a:t>
            </a:r>
            <a:endParaRPr lang="en-US" altLang="zh-CN" sz="1360" b="1" dirty="0">
              <a:latin typeface="微软雅黑" pitchFamily="34" charset="-122"/>
            </a:endParaRPr>
          </a:p>
        </p:txBody>
      </p:sp>
      <p:sp>
        <p:nvSpPr>
          <p:cNvPr id="9" name="圆角矩形 8"/>
          <p:cNvSpPr/>
          <p:nvPr/>
        </p:nvSpPr>
        <p:spPr>
          <a:xfrm>
            <a:off x="725644" y="1273324"/>
            <a:ext cx="7518764" cy="3528392"/>
          </a:xfrm>
          <a:prstGeom prst="roundRect">
            <a:avLst/>
          </a:prstGeom>
          <a:noFill/>
          <a:ln>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lIns="84905" tIns="42452" rIns="84905" bIns="42452" anchor="ctr"/>
          <a:lstStyle/>
          <a:p>
            <a:pPr algn="ctr">
              <a:defRPr/>
            </a:pPr>
            <a:endParaRPr lang="zh-CN" altLang="en-US" sz="1209"/>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012" y="738082"/>
            <a:ext cx="1938743" cy="37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本框 6">
            <a:extLst>
              <a:ext uri="{FF2B5EF4-FFF2-40B4-BE49-F238E27FC236}">
                <a16:creationId xmlns:a16="http://schemas.microsoft.com/office/drawing/2014/main" id="{26DD7063-3E23-495E-B84D-D4FC86B671E7}"/>
              </a:ext>
            </a:extLst>
          </p:cNvPr>
          <p:cNvSpPr txBox="1"/>
          <p:nvPr/>
        </p:nvSpPr>
        <p:spPr>
          <a:xfrm>
            <a:off x="1259633" y="340382"/>
            <a:ext cx="4437029"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Study – DPMAS+PE for ACLF</a:t>
            </a:r>
          </a:p>
        </p:txBody>
      </p:sp>
      <p:cxnSp>
        <p:nvCxnSpPr>
          <p:cNvPr id="8" name="直接连接符 7">
            <a:extLst>
              <a:ext uri="{FF2B5EF4-FFF2-40B4-BE49-F238E27FC236}">
                <a16:creationId xmlns:a16="http://schemas.microsoft.com/office/drawing/2014/main" id="{04A8E90C-E202-46EB-9AFD-8B1D8C159661}"/>
              </a:ext>
            </a:extLst>
          </p:cNvPr>
          <p:cNvCxnSpPr>
            <a:cxnSpLocks/>
            <a:stCxn id="7" idx="3"/>
          </p:cNvCxnSpPr>
          <p:nvPr/>
        </p:nvCxnSpPr>
        <p:spPr>
          <a:xfrm>
            <a:off x="5696662" y="571215"/>
            <a:ext cx="2043690"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1" name="组合 10">
            <a:extLst>
              <a:ext uri="{FF2B5EF4-FFF2-40B4-BE49-F238E27FC236}">
                <a16:creationId xmlns:a16="http://schemas.microsoft.com/office/drawing/2014/main" id="{6129E44E-1685-45F8-84D1-7C6D7A20A487}"/>
              </a:ext>
            </a:extLst>
          </p:cNvPr>
          <p:cNvGrpSpPr/>
          <p:nvPr/>
        </p:nvGrpSpPr>
        <p:grpSpPr>
          <a:xfrm>
            <a:off x="393539" y="409228"/>
            <a:ext cx="866093" cy="323972"/>
            <a:chOff x="974126" y="450579"/>
            <a:chExt cx="1214610" cy="595696"/>
          </a:xfrm>
        </p:grpSpPr>
        <p:sp>
          <p:nvSpPr>
            <p:cNvPr id="12" name="平行四边形 11">
              <a:extLst>
                <a:ext uri="{FF2B5EF4-FFF2-40B4-BE49-F238E27FC236}">
                  <a16:creationId xmlns:a16="http://schemas.microsoft.com/office/drawing/2014/main" id="{E27431B3-53C7-48B3-8073-7782CC145899}"/>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3" name="平行四边形 12">
              <a:extLst>
                <a:ext uri="{FF2B5EF4-FFF2-40B4-BE49-F238E27FC236}">
                  <a16:creationId xmlns:a16="http://schemas.microsoft.com/office/drawing/2014/main" id="{B766A967-31B7-4FD4-9EF7-4E82E3544DA5}"/>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14" name="图片 13">
            <a:extLst>
              <a:ext uri="{FF2B5EF4-FFF2-40B4-BE49-F238E27FC236}">
                <a16:creationId xmlns:a16="http://schemas.microsoft.com/office/drawing/2014/main" id="{0AEFFB44-E572-41E0-A22A-8334892332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3919720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5364088" y="1057300"/>
            <a:ext cx="3600400" cy="3240360"/>
          </a:xfrm>
          <a:prstGeom prst="roundRect">
            <a:avLst/>
          </a:prstGeom>
          <a:solidFill>
            <a:srgbClr val="F8FBC3"/>
          </a:solidFill>
          <a:ln>
            <a:solidFill>
              <a:srgbClr val="EEB50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just">
              <a:lnSpc>
                <a:spcPct val="150000"/>
              </a:lnSpc>
            </a:pPr>
            <a:endParaRPr lang="zh-CN" altLang="en-US" sz="1200" dirty="0">
              <a:solidFill>
                <a:srgbClr val="0070C0"/>
              </a:solidFill>
            </a:endParaRPr>
          </a:p>
        </p:txBody>
      </p:sp>
      <p:pic>
        <p:nvPicPr>
          <p:cNvPr id="5" name="图片 4">
            <a:extLst>
              <a:ext uri="{FF2B5EF4-FFF2-40B4-BE49-F238E27FC236}">
                <a16:creationId xmlns:a16="http://schemas.microsoft.com/office/drawing/2014/main" id="{77CFD0C4-0D86-41A8-9286-0157B0A0F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506904"/>
            <a:ext cx="4824536" cy="4069729"/>
          </a:xfrm>
          <a:prstGeom prst="rect">
            <a:avLst/>
          </a:prstGeom>
        </p:spPr>
      </p:pic>
      <p:sp>
        <p:nvSpPr>
          <p:cNvPr id="2" name="矩形 1">
            <a:extLst>
              <a:ext uri="{FF2B5EF4-FFF2-40B4-BE49-F238E27FC236}">
                <a16:creationId xmlns:a16="http://schemas.microsoft.com/office/drawing/2014/main" id="{AD68C257-A72D-481D-9575-9395D3AB2439}"/>
              </a:ext>
            </a:extLst>
          </p:cNvPr>
          <p:cNvSpPr/>
          <p:nvPr/>
        </p:nvSpPr>
        <p:spPr>
          <a:xfrm>
            <a:off x="5436096" y="513174"/>
            <a:ext cx="3191899" cy="400110"/>
          </a:xfrm>
          <a:prstGeom prst="rect">
            <a:avLst/>
          </a:prstGeom>
          <a:noFill/>
        </p:spPr>
        <p:txBody>
          <a:bodyPr wrap="none">
            <a:spAutoFit/>
          </a:bodyPr>
          <a:lstStyle/>
          <a:p>
            <a:r>
              <a:rPr lang="en-US" altLang="zh-CN" sz="2000" b="1" i="1" dirty="0">
                <a:solidFill>
                  <a:srgbClr val="0070C0"/>
                </a:solidFill>
              </a:rPr>
              <a:t>The toxin hypothesis</a:t>
            </a:r>
            <a:endParaRPr lang="zh-CN" altLang="en-US" sz="2000" b="1" i="1" dirty="0">
              <a:solidFill>
                <a:srgbClr val="0070C0"/>
              </a:solidFill>
            </a:endParaRPr>
          </a:p>
        </p:txBody>
      </p:sp>
      <p:sp>
        <p:nvSpPr>
          <p:cNvPr id="3" name="矩形 2">
            <a:extLst>
              <a:ext uri="{FF2B5EF4-FFF2-40B4-BE49-F238E27FC236}">
                <a16:creationId xmlns:a16="http://schemas.microsoft.com/office/drawing/2014/main" id="{AEC4D266-6138-4BC9-8847-08765B28B483}"/>
              </a:ext>
            </a:extLst>
          </p:cNvPr>
          <p:cNvSpPr/>
          <p:nvPr/>
        </p:nvSpPr>
        <p:spPr>
          <a:xfrm>
            <a:off x="5580112" y="1219314"/>
            <a:ext cx="3168352" cy="2862322"/>
          </a:xfrm>
          <a:prstGeom prst="rect">
            <a:avLst/>
          </a:prstGeom>
          <a:solidFill>
            <a:srgbClr val="F8FBC3"/>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en-US" altLang="zh-CN" sz="1200" b="1" i="1" dirty="0">
                <a:solidFill>
                  <a:srgbClr val="0070C0"/>
                </a:solidFill>
              </a:rPr>
              <a:t>The failing liver results in the accumulation of a variety of toxins, </a:t>
            </a:r>
            <a:r>
              <a:rPr lang="en-US" altLang="zh-CN" sz="1200" b="1" i="1" dirty="0">
                <a:solidFill>
                  <a:prstClr val="black"/>
                </a:solidFill>
              </a:rPr>
              <a:t>which are presumed cause of end-organ dysfunction.</a:t>
            </a:r>
          </a:p>
          <a:p>
            <a:pPr>
              <a:lnSpc>
                <a:spcPct val="150000"/>
              </a:lnSpc>
            </a:pPr>
            <a:endParaRPr lang="en-US" altLang="zh-CN" sz="1200" b="1" i="1" dirty="0">
              <a:solidFill>
                <a:prstClr val="black"/>
              </a:solidFill>
            </a:endParaRPr>
          </a:p>
          <a:p>
            <a:pPr>
              <a:lnSpc>
                <a:spcPct val="150000"/>
              </a:lnSpc>
            </a:pPr>
            <a:r>
              <a:rPr lang="en-US" altLang="zh-CN" sz="1200" b="1" i="1" dirty="0">
                <a:solidFill>
                  <a:prstClr val="black"/>
                </a:solidFill>
              </a:rPr>
              <a:t>The combined actions of accumulated toxins and end-organ dysfunction further </a:t>
            </a:r>
            <a:r>
              <a:rPr lang="en-US" altLang="zh-CN" sz="1200" b="1" i="1" dirty="0">
                <a:solidFill>
                  <a:srgbClr val="0070C0"/>
                </a:solidFill>
              </a:rPr>
              <a:t>aggravate liver injury and incapacitate the regenerative environment</a:t>
            </a:r>
            <a:r>
              <a:rPr lang="en-US" altLang="zh-CN" sz="1200" b="1" i="1" dirty="0">
                <a:solidFill>
                  <a:prstClr val="black"/>
                </a:solidFill>
              </a:rPr>
              <a:t>.</a:t>
            </a:r>
            <a:endParaRPr lang="zh-CN" altLang="en-US" sz="1200" b="1" i="1" dirty="0">
              <a:solidFill>
                <a:prstClr val="black"/>
              </a:solidFill>
            </a:endParaRPr>
          </a:p>
        </p:txBody>
      </p:sp>
      <p:sp>
        <p:nvSpPr>
          <p:cNvPr id="7" name="矩形 6">
            <a:extLst>
              <a:ext uri="{FF2B5EF4-FFF2-40B4-BE49-F238E27FC236}">
                <a16:creationId xmlns:a16="http://schemas.microsoft.com/office/drawing/2014/main" id="{FEE6540F-FDD5-414E-BDEF-FEB4DD071A0D}"/>
              </a:ext>
            </a:extLst>
          </p:cNvPr>
          <p:cNvSpPr/>
          <p:nvPr/>
        </p:nvSpPr>
        <p:spPr>
          <a:xfrm>
            <a:off x="395536" y="4905662"/>
            <a:ext cx="8568952" cy="400110"/>
          </a:xfrm>
          <a:prstGeom prst="rect">
            <a:avLst/>
          </a:prstGeom>
        </p:spPr>
        <p:txBody>
          <a:bodyPr wrap="square">
            <a:spAutoFit/>
          </a:bodyPr>
          <a:lstStyle/>
          <a:p>
            <a:r>
              <a:rPr lang="en-US" altLang="zh-CN" sz="1000" i="1" dirty="0" err="1">
                <a:solidFill>
                  <a:srgbClr val="000000"/>
                </a:solidFill>
                <a:latin typeface="Arial" panose="020B0604020202020204" pitchFamily="34" charset="0"/>
              </a:rPr>
              <a:t>Laleman</a:t>
            </a:r>
            <a:r>
              <a:rPr lang="en-US" altLang="zh-CN" sz="1000" i="1" dirty="0">
                <a:solidFill>
                  <a:srgbClr val="000000"/>
                </a:solidFill>
                <a:latin typeface="Arial" panose="020B0604020202020204" pitchFamily="34" charset="0"/>
              </a:rPr>
              <a:t> W, Verbeke L, </a:t>
            </a:r>
            <a:r>
              <a:rPr lang="en-US" altLang="zh-CN" sz="1000" i="1" dirty="0" err="1">
                <a:solidFill>
                  <a:srgbClr val="000000"/>
                </a:solidFill>
                <a:latin typeface="Arial" panose="020B0604020202020204" pitchFamily="34" charset="0"/>
              </a:rPr>
              <a:t>Meersseman</a:t>
            </a:r>
            <a:r>
              <a:rPr lang="en-US" altLang="zh-CN" sz="1000" i="1" dirty="0">
                <a:solidFill>
                  <a:srgbClr val="000000"/>
                </a:solidFill>
                <a:latin typeface="Arial" panose="020B0604020202020204" pitchFamily="34" charset="0"/>
              </a:rPr>
              <a:t> P, et al. Acute-on-chronic liver failure: current concepts on definition, pathogenesis, clinical manifestations and potential therapeutic interventions.[J]. Expert Review of Gastroenterology &amp; Hepatology, 2011, 5(4):523.</a:t>
            </a:r>
            <a:endParaRPr lang="zh-CN" altLang="en-US" sz="1000" i="1" dirty="0">
              <a:solidFill>
                <a:prstClr val="black"/>
              </a:solidFill>
            </a:endParaRPr>
          </a:p>
        </p:txBody>
      </p:sp>
    </p:spTree>
    <p:extLst>
      <p:ext uri="{BB962C8B-B14F-4D97-AF65-F5344CB8AC3E}">
        <p14:creationId xmlns:p14="http://schemas.microsoft.com/office/powerpoint/2010/main" val="1439480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a:extLst>
              <a:ext uri="{FF2B5EF4-FFF2-40B4-BE49-F238E27FC236}">
                <a16:creationId xmlns:a16="http://schemas.microsoft.com/office/drawing/2014/main" id="{CC55DEDE-0D1D-46BA-BCF4-15DFE6001B6B}"/>
              </a:ext>
            </a:extLst>
          </p:cNvPr>
          <p:cNvSpPr/>
          <p:nvPr/>
        </p:nvSpPr>
        <p:spPr>
          <a:xfrm>
            <a:off x="683568" y="1057300"/>
            <a:ext cx="7632848" cy="1934632"/>
          </a:xfrm>
          <a:prstGeom prst="roundRect">
            <a:avLst/>
          </a:prstGeom>
          <a:solidFill>
            <a:srgbClr val="F8FBC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矩形 8">
            <a:extLst>
              <a:ext uri="{FF2B5EF4-FFF2-40B4-BE49-F238E27FC236}">
                <a16:creationId xmlns:a16="http://schemas.microsoft.com/office/drawing/2014/main" id="{1FF6973B-46E3-4242-81B8-C4C84CCE55E3}"/>
              </a:ext>
            </a:extLst>
          </p:cNvPr>
          <p:cNvSpPr/>
          <p:nvPr/>
        </p:nvSpPr>
        <p:spPr>
          <a:xfrm>
            <a:off x="827584" y="1129308"/>
            <a:ext cx="7488832" cy="1793889"/>
          </a:xfrm>
          <a:prstGeom prst="rect">
            <a:avLst/>
          </a:prstGeom>
        </p:spPr>
        <p:txBody>
          <a:bodyPr wrap="square">
            <a:spAutoFit/>
          </a:bodyPr>
          <a:lstStyle/>
          <a:p>
            <a:pPr>
              <a:lnSpc>
                <a:spcPct val="150000"/>
              </a:lnSpc>
              <a:spcBef>
                <a:spcPct val="20000"/>
              </a:spcBef>
            </a:pPr>
            <a:r>
              <a:rPr lang="en-US" altLang="zh-CN" sz="1400" b="1" dirty="0">
                <a:solidFill>
                  <a:srgbClr val="FF0000"/>
                </a:solidFill>
              </a:rPr>
              <a:t>Inclusion criteria</a:t>
            </a:r>
          </a:p>
          <a:p>
            <a:pPr>
              <a:lnSpc>
                <a:spcPct val="150000"/>
              </a:lnSpc>
              <a:spcBef>
                <a:spcPct val="20000"/>
              </a:spcBef>
            </a:pPr>
            <a:r>
              <a:rPr lang="en-US" altLang="zh-CN" sz="1400" b="1" dirty="0"/>
              <a:t>1. Serum bilirubin≥5mg/dl(85umol/L);</a:t>
            </a:r>
          </a:p>
          <a:p>
            <a:pPr>
              <a:lnSpc>
                <a:spcPct val="150000"/>
              </a:lnSpc>
              <a:spcBef>
                <a:spcPct val="20000"/>
              </a:spcBef>
            </a:pPr>
            <a:r>
              <a:rPr lang="en-US" altLang="zh-CN" sz="1400" b="1" dirty="0"/>
              <a:t>2. Early and intermediate-advanced stage liver failure; 20%&lt;PTA&lt;40% or PTA&gt;40%; PLT&gt;60*</a:t>
            </a:r>
            <a:r>
              <a:rPr lang="en-US" altLang="zh-CN" sz="1400" b="1" dirty="0">
                <a:sym typeface="+mn-ea"/>
              </a:rPr>
              <a:t>10</a:t>
            </a:r>
            <a:r>
              <a:rPr lang="en-US" altLang="zh-CN" sz="1400" b="1" baseline="30000" dirty="0">
                <a:sym typeface="+mn-ea"/>
              </a:rPr>
              <a:t>9</a:t>
            </a:r>
            <a:r>
              <a:rPr lang="en-US" altLang="zh-CN" sz="1400" b="1" dirty="0"/>
              <a:t>/L; </a:t>
            </a:r>
          </a:p>
          <a:p>
            <a:pPr>
              <a:lnSpc>
                <a:spcPct val="150000"/>
              </a:lnSpc>
              <a:spcBef>
                <a:spcPct val="20000"/>
              </a:spcBef>
            </a:pPr>
            <a:r>
              <a:rPr lang="en-US" altLang="zh-CN" sz="1400" b="1" dirty="0"/>
              <a:t>3. Pre and post liver transplantation;</a:t>
            </a:r>
          </a:p>
        </p:txBody>
      </p:sp>
      <p:sp>
        <p:nvSpPr>
          <p:cNvPr id="7" name="圆角矩形 6">
            <a:extLst>
              <a:ext uri="{FF2B5EF4-FFF2-40B4-BE49-F238E27FC236}">
                <a16:creationId xmlns:a16="http://schemas.microsoft.com/office/drawing/2014/main" id="{CC55DEDE-0D1D-46BA-BCF4-15DFE6001B6B}"/>
              </a:ext>
            </a:extLst>
          </p:cNvPr>
          <p:cNvSpPr/>
          <p:nvPr/>
        </p:nvSpPr>
        <p:spPr>
          <a:xfrm>
            <a:off x="676469" y="3155116"/>
            <a:ext cx="7632848" cy="1934632"/>
          </a:xfrm>
          <a:prstGeom prst="roundRect">
            <a:avLst/>
          </a:prstGeom>
          <a:solidFill>
            <a:srgbClr val="F8FBC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矩形 7">
            <a:extLst>
              <a:ext uri="{FF2B5EF4-FFF2-40B4-BE49-F238E27FC236}">
                <a16:creationId xmlns:a16="http://schemas.microsoft.com/office/drawing/2014/main" id="{1FF6973B-46E3-4242-81B8-C4C84CCE55E3}"/>
              </a:ext>
            </a:extLst>
          </p:cNvPr>
          <p:cNvSpPr/>
          <p:nvPr/>
        </p:nvSpPr>
        <p:spPr>
          <a:xfrm>
            <a:off x="827584" y="3305477"/>
            <a:ext cx="7560840" cy="1633909"/>
          </a:xfrm>
          <a:prstGeom prst="rect">
            <a:avLst/>
          </a:prstGeom>
        </p:spPr>
        <p:txBody>
          <a:bodyPr wrap="square">
            <a:spAutoFit/>
          </a:bodyPr>
          <a:lstStyle/>
          <a:p>
            <a:pPr>
              <a:lnSpc>
                <a:spcPct val="150000"/>
              </a:lnSpc>
              <a:spcBef>
                <a:spcPct val="20000"/>
              </a:spcBef>
            </a:pPr>
            <a:r>
              <a:rPr lang="en-US" altLang="zh-CN" sz="1400" b="1" dirty="0">
                <a:solidFill>
                  <a:srgbClr val="FF0000"/>
                </a:solidFill>
              </a:rPr>
              <a:t>Exclusion criteria</a:t>
            </a:r>
          </a:p>
          <a:p>
            <a:pPr marL="228600" indent="-228600">
              <a:lnSpc>
                <a:spcPct val="150000"/>
              </a:lnSpc>
              <a:spcBef>
                <a:spcPct val="20000"/>
              </a:spcBef>
              <a:buAutoNum type="arabicPeriod"/>
            </a:pPr>
            <a:r>
              <a:rPr lang="en-US" altLang="zh-CN" sz="1200" b="1" dirty="0"/>
              <a:t>Patients with active bleeding or disseminated intravascular coagulation (DIC);</a:t>
            </a:r>
          </a:p>
          <a:p>
            <a:pPr marL="228600" indent="-228600">
              <a:lnSpc>
                <a:spcPct val="150000"/>
              </a:lnSpc>
              <a:spcBef>
                <a:spcPct val="20000"/>
              </a:spcBef>
              <a:buAutoNum type="arabicPeriod"/>
            </a:pPr>
            <a:r>
              <a:rPr lang="en-US" altLang="zh-CN" sz="1200" b="1" dirty="0"/>
              <a:t>Patients with infarct in unstable phase caused by </a:t>
            </a:r>
            <a:r>
              <a:rPr lang="en-US" altLang="zh-CN" sz="1200" b="1" dirty="0" err="1"/>
              <a:t>cardiocerebral</a:t>
            </a:r>
            <a:r>
              <a:rPr lang="en-US" altLang="zh-CN" sz="1200" b="1" dirty="0"/>
              <a:t> events;</a:t>
            </a:r>
          </a:p>
          <a:p>
            <a:pPr marL="228600" indent="-228600">
              <a:lnSpc>
                <a:spcPct val="150000"/>
              </a:lnSpc>
              <a:spcBef>
                <a:spcPct val="20000"/>
              </a:spcBef>
              <a:buAutoNum type="arabicPeriod"/>
            </a:pPr>
            <a:r>
              <a:rPr lang="en-US" altLang="zh-CN" sz="1200" b="1" dirty="0"/>
              <a:t>Terminal stage.</a:t>
            </a:r>
          </a:p>
          <a:p>
            <a:pPr marL="228600" indent="-228600">
              <a:lnSpc>
                <a:spcPct val="150000"/>
              </a:lnSpc>
              <a:spcBef>
                <a:spcPct val="20000"/>
              </a:spcBef>
              <a:buAutoNum type="arabicPeriod"/>
            </a:pPr>
            <a:r>
              <a:rPr lang="en-US" altLang="zh-CN" sz="1200" b="1" dirty="0"/>
              <a:t>Patients with complicated and severe infection.</a:t>
            </a:r>
          </a:p>
        </p:txBody>
      </p:sp>
      <p:sp>
        <p:nvSpPr>
          <p:cNvPr id="10" name="文本框 9">
            <a:extLst>
              <a:ext uri="{FF2B5EF4-FFF2-40B4-BE49-F238E27FC236}">
                <a16:creationId xmlns:a16="http://schemas.microsoft.com/office/drawing/2014/main" id="{C55AC880-C8F6-4B26-9F20-5D0541EDB3B3}"/>
              </a:ext>
            </a:extLst>
          </p:cNvPr>
          <p:cNvSpPr txBox="1"/>
          <p:nvPr/>
        </p:nvSpPr>
        <p:spPr>
          <a:xfrm>
            <a:off x="1259633" y="340382"/>
            <a:ext cx="4437029"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Patient Selection for DPMAS</a:t>
            </a:r>
          </a:p>
        </p:txBody>
      </p:sp>
      <p:cxnSp>
        <p:nvCxnSpPr>
          <p:cNvPr id="11" name="直接连接符 10">
            <a:extLst>
              <a:ext uri="{FF2B5EF4-FFF2-40B4-BE49-F238E27FC236}">
                <a16:creationId xmlns:a16="http://schemas.microsoft.com/office/drawing/2014/main" id="{C1D87CA6-9B1F-4454-85AE-AD0298AA34B4}"/>
              </a:ext>
            </a:extLst>
          </p:cNvPr>
          <p:cNvCxnSpPr>
            <a:cxnSpLocks/>
            <a:stCxn id="10" idx="3"/>
          </p:cNvCxnSpPr>
          <p:nvPr/>
        </p:nvCxnSpPr>
        <p:spPr>
          <a:xfrm>
            <a:off x="5696662" y="571215"/>
            <a:ext cx="2043690"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2" name="组合 11">
            <a:extLst>
              <a:ext uri="{FF2B5EF4-FFF2-40B4-BE49-F238E27FC236}">
                <a16:creationId xmlns:a16="http://schemas.microsoft.com/office/drawing/2014/main" id="{457115E7-6EF5-4C4F-A5CD-56090837529B}"/>
              </a:ext>
            </a:extLst>
          </p:cNvPr>
          <p:cNvGrpSpPr/>
          <p:nvPr/>
        </p:nvGrpSpPr>
        <p:grpSpPr>
          <a:xfrm>
            <a:off x="393539" y="409228"/>
            <a:ext cx="866093" cy="323972"/>
            <a:chOff x="974126" y="450579"/>
            <a:chExt cx="1214610" cy="595696"/>
          </a:xfrm>
        </p:grpSpPr>
        <p:sp>
          <p:nvSpPr>
            <p:cNvPr id="13" name="平行四边形 12">
              <a:extLst>
                <a:ext uri="{FF2B5EF4-FFF2-40B4-BE49-F238E27FC236}">
                  <a16:creationId xmlns:a16="http://schemas.microsoft.com/office/drawing/2014/main" id="{08ED0C8E-E19F-43AC-A620-F2A5B7100F72}"/>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4" name="平行四边形 13">
              <a:extLst>
                <a:ext uri="{FF2B5EF4-FFF2-40B4-BE49-F238E27FC236}">
                  <a16:creationId xmlns:a16="http://schemas.microsoft.com/office/drawing/2014/main" id="{3E6E4A06-1898-4CC4-A096-92C00036752F}"/>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15" name="图片 14">
            <a:extLst>
              <a:ext uri="{FF2B5EF4-FFF2-40B4-BE49-F238E27FC236}">
                <a16:creationId xmlns:a16="http://schemas.microsoft.com/office/drawing/2014/main" id="{BE9A81E4-B49F-4A88-B489-741982479F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391212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prismaflex">
            <a:extLst>
              <a:ext uri="{FF2B5EF4-FFF2-40B4-BE49-F238E27FC236}">
                <a16:creationId xmlns:a16="http://schemas.microsoft.com/office/drawing/2014/main" id="{F44A9770-457E-466E-B6EC-4D571405EA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302" r="26415"/>
          <a:stretch/>
        </p:blipFill>
        <p:spPr bwMode="auto">
          <a:xfrm>
            <a:off x="853728" y="1113529"/>
            <a:ext cx="1728192" cy="3816424"/>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1E9BE363-0844-4513-829D-D293526FB2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000" b="100000" l="10000" r="90000"/>
                    </a14:imgEffect>
                  </a14:imgLayer>
                </a14:imgProps>
              </a:ext>
              <a:ext uri="{28A0092B-C50C-407E-A947-70E740481C1C}">
                <a14:useLocalDpi xmlns:a14="http://schemas.microsoft.com/office/drawing/2010/main" val="0"/>
              </a:ext>
            </a:extLst>
          </a:blip>
          <a:srcRect l="27320" r="27320"/>
          <a:stretch/>
        </p:blipFill>
        <p:spPr>
          <a:xfrm>
            <a:off x="6228184" y="1129308"/>
            <a:ext cx="1728192" cy="3810000"/>
          </a:xfrm>
          <a:prstGeom prst="rect">
            <a:avLst/>
          </a:prstGeom>
        </p:spPr>
      </p:pic>
      <p:pic>
        <p:nvPicPr>
          <p:cNvPr id="11" name="图片 10">
            <a:extLst>
              <a:ext uri="{FF2B5EF4-FFF2-40B4-BE49-F238E27FC236}">
                <a16:creationId xmlns:a16="http://schemas.microsoft.com/office/drawing/2014/main" id="{281C97A6-C2E4-4C7B-909C-C2BAF4CC96B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21311" r="81885">
                        <a14:foregroundMark x1="27459" y1="19733" x2="27951" y2="24067"/>
                        <a14:foregroundMark x1="27951" y1="24333" x2="27131" y2="30133"/>
                        <a14:foregroundMark x1="27131" y1="30133" x2="33607" y2="34733"/>
                        <a14:foregroundMark x1="25738" y1="20867" x2="25574" y2="33667"/>
                        <a14:foregroundMark x1="67459" y1="1800" x2="73279" y2="2733"/>
                        <a14:foregroundMark x1="73934" y1="19067" x2="74098" y2="29867"/>
                        <a14:foregroundMark x1="74672" y1="18333" x2="75164" y2="46133"/>
                        <a14:foregroundMark x1="70164" y1="29333" x2="73934" y2="19067"/>
                        <a14:foregroundMark x1="69672" y1="23200" x2="74344" y2="18067"/>
                        <a14:foregroundMark x1="24344" y1="4533" x2="24672" y2="17933"/>
                        <a14:foregroundMark x1="25410" y1="17800" x2="25574" y2="27533"/>
                        <a14:foregroundMark x1="29180" y1="933" x2="33607" y2="800"/>
                        <a14:foregroundMark x1="34426" y1="2067" x2="32951" y2="11133"/>
                        <a14:foregroundMark x1="33443" y1="10133" x2="47951" y2="9600"/>
                      </a14:backgroundRemoval>
                    </a14:imgEffect>
                  </a14:imgLayer>
                </a14:imgProps>
              </a:ext>
              <a:ext uri="{28A0092B-C50C-407E-A947-70E740481C1C}">
                <a14:useLocalDpi xmlns:a14="http://schemas.microsoft.com/office/drawing/2010/main" val="0"/>
              </a:ext>
            </a:extLst>
          </a:blip>
          <a:srcRect l="21291" r="17614"/>
          <a:stretch/>
        </p:blipFill>
        <p:spPr>
          <a:xfrm>
            <a:off x="2705975" y="1257545"/>
            <a:ext cx="1753300" cy="3528392"/>
          </a:xfrm>
          <a:prstGeom prst="rect">
            <a:avLst/>
          </a:prstGeom>
        </p:spPr>
      </p:pic>
      <p:pic>
        <p:nvPicPr>
          <p:cNvPr id="13" name="图片 12">
            <a:extLst>
              <a:ext uri="{FF2B5EF4-FFF2-40B4-BE49-F238E27FC236}">
                <a16:creationId xmlns:a16="http://schemas.microsoft.com/office/drawing/2014/main" id="{E02A850E-5BB3-4917-9113-2BE56ED95D4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530" b="97763" l="10000" r="95393">
                        <a14:foregroundMark x1="33708" y1="48381" x2="35056" y2="86639"/>
                        <a14:foregroundMark x1="38764" y1="78752" x2="67753" y2="77752"/>
                        <a14:foregroundMark x1="63258" y1="53149" x2="63820" y2="77752"/>
                        <a14:foregroundMark x1="66180" y1="76928" x2="77865" y2="82755"/>
                        <a14:foregroundMark x1="77865" y1="41318" x2="78876" y2="86404"/>
                        <a14:foregroundMark x1="79438" y1="84873" x2="88427" y2="84873"/>
                        <a14:foregroundMark x1="86629" y1="85109" x2="86629" y2="92937"/>
                        <a14:foregroundMark x1="82360" y1="89582" x2="83708" y2="93879"/>
                        <a14:foregroundMark x1="83371" y1="93879" x2="89551" y2="94173"/>
                        <a14:foregroundMark x1="29551" y1="89582" x2="31685" y2="95998"/>
                        <a14:foregroundMark x1="34045" y1="88876" x2="34045" y2="83343"/>
                        <a14:foregroundMark x1="35056" y1="94291" x2="32921" y2="95998"/>
                        <a14:foregroundMark x1="24944" y1="25427" x2="35843" y2="34197"/>
                        <a14:foregroundMark x1="25843" y1="24603" x2="34607" y2="25191"/>
                        <a14:foregroundMark x1="31910" y1="30724" x2="34045" y2="22543"/>
                        <a14:foregroundMark x1="25506" y1="25015" x2="33483" y2="23072"/>
                        <a14:foregroundMark x1="31348" y1="31548" x2="32135" y2="43673"/>
                        <a14:foregroundMark x1="55056" y1="3178" x2="53371" y2="5297"/>
                        <a14:foregroundMark x1="51236" y1="4709" x2="54494" y2="4709"/>
                        <a14:foregroundMark x1="55056" y1="3061" x2="65618" y2="3473"/>
                        <a14:foregroundMark x1="65056" y1="3178" x2="66742" y2="5121"/>
                        <a14:foregroundMark x1="66742" y1="4591" x2="67528" y2="4591"/>
                        <a14:foregroundMark x1="80000" y1="58858" x2="81573" y2="83343"/>
                        <a14:foregroundMark x1="82135" y1="82519" x2="87416" y2="84285"/>
                      </a14:backgroundRemoval>
                    </a14:imgEffect>
                  </a14:imgLayer>
                </a14:imgProps>
              </a:ext>
              <a:ext uri="{28A0092B-C50C-407E-A947-70E740481C1C}">
                <a14:useLocalDpi xmlns:a14="http://schemas.microsoft.com/office/drawing/2010/main" val="0"/>
              </a:ext>
            </a:extLst>
          </a:blip>
          <a:stretch>
            <a:fillRect/>
          </a:stretch>
        </p:blipFill>
        <p:spPr>
          <a:xfrm>
            <a:off x="3995936" y="1106774"/>
            <a:ext cx="2347577" cy="4048072"/>
          </a:xfrm>
          <a:prstGeom prst="rect">
            <a:avLst/>
          </a:prstGeom>
        </p:spPr>
      </p:pic>
      <p:sp>
        <p:nvSpPr>
          <p:cNvPr id="8" name="文本框 7">
            <a:extLst>
              <a:ext uri="{FF2B5EF4-FFF2-40B4-BE49-F238E27FC236}">
                <a16:creationId xmlns:a16="http://schemas.microsoft.com/office/drawing/2014/main" id="{BA42BA66-8E7C-4D7F-80F7-CAF1CDA6F186}"/>
              </a:ext>
            </a:extLst>
          </p:cNvPr>
          <p:cNvSpPr txBox="1"/>
          <p:nvPr/>
        </p:nvSpPr>
        <p:spPr>
          <a:xfrm>
            <a:off x="1259633" y="340382"/>
            <a:ext cx="3672407"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Machine Compatibility</a:t>
            </a:r>
          </a:p>
        </p:txBody>
      </p:sp>
      <p:cxnSp>
        <p:nvCxnSpPr>
          <p:cNvPr id="10" name="直接连接符 9">
            <a:extLst>
              <a:ext uri="{FF2B5EF4-FFF2-40B4-BE49-F238E27FC236}">
                <a16:creationId xmlns:a16="http://schemas.microsoft.com/office/drawing/2014/main" id="{AE49F0AD-FACE-4986-9D7F-7163D0259D59}"/>
              </a:ext>
            </a:extLst>
          </p:cNvPr>
          <p:cNvCxnSpPr>
            <a:cxnSpLocks/>
            <a:stCxn id="8" idx="3"/>
          </p:cNvCxnSpPr>
          <p:nvPr/>
        </p:nvCxnSpPr>
        <p:spPr>
          <a:xfrm>
            <a:off x="4932040" y="571215"/>
            <a:ext cx="2808312"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2" name="组合 11">
            <a:extLst>
              <a:ext uri="{FF2B5EF4-FFF2-40B4-BE49-F238E27FC236}">
                <a16:creationId xmlns:a16="http://schemas.microsoft.com/office/drawing/2014/main" id="{B7511E91-6366-40C2-A8E2-FB0DE683F90D}"/>
              </a:ext>
            </a:extLst>
          </p:cNvPr>
          <p:cNvGrpSpPr/>
          <p:nvPr/>
        </p:nvGrpSpPr>
        <p:grpSpPr>
          <a:xfrm>
            <a:off x="393539" y="409228"/>
            <a:ext cx="866093" cy="323972"/>
            <a:chOff x="974126" y="450579"/>
            <a:chExt cx="1214610" cy="595696"/>
          </a:xfrm>
        </p:grpSpPr>
        <p:sp>
          <p:nvSpPr>
            <p:cNvPr id="14" name="平行四边形 13">
              <a:extLst>
                <a:ext uri="{FF2B5EF4-FFF2-40B4-BE49-F238E27FC236}">
                  <a16:creationId xmlns:a16="http://schemas.microsoft.com/office/drawing/2014/main" id="{A0AE2A75-D32E-4038-8E1E-594A65A47E1C}"/>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5" name="平行四边形 14">
              <a:extLst>
                <a:ext uri="{FF2B5EF4-FFF2-40B4-BE49-F238E27FC236}">
                  <a16:creationId xmlns:a16="http://schemas.microsoft.com/office/drawing/2014/main" id="{2F891657-6CCC-4C57-8D78-249793AEED05}"/>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16" name="图片 15">
            <a:extLst>
              <a:ext uri="{FF2B5EF4-FFF2-40B4-BE49-F238E27FC236}">
                <a16:creationId xmlns:a16="http://schemas.microsoft.com/office/drawing/2014/main" id="{BD3D01DE-7F72-4159-B14C-FF51295F06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3395981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7" name="组合 266">
            <a:extLst>
              <a:ext uri="{FF2B5EF4-FFF2-40B4-BE49-F238E27FC236}">
                <a16:creationId xmlns:a16="http://schemas.microsoft.com/office/drawing/2014/main" id="{0DAEA761-8FDC-4CDA-BEBD-AD24E04B6AE2}"/>
              </a:ext>
            </a:extLst>
          </p:cNvPr>
          <p:cNvGrpSpPr/>
          <p:nvPr/>
        </p:nvGrpSpPr>
        <p:grpSpPr>
          <a:xfrm>
            <a:off x="436430" y="2039255"/>
            <a:ext cx="4513527" cy="2298623"/>
            <a:chOff x="928662" y="1396268"/>
            <a:chExt cx="6850085" cy="2922464"/>
          </a:xfrm>
          <a:effectLst>
            <a:outerShdw blurRad="50800" dist="38100" dir="2700000" algn="tl" rotWithShape="0">
              <a:prstClr val="black">
                <a:alpha val="40000"/>
              </a:prstClr>
            </a:outerShdw>
          </a:effectLst>
        </p:grpSpPr>
        <p:sp>
          <p:nvSpPr>
            <p:cNvPr id="269" name="Freeform 250">
              <a:extLst>
                <a:ext uri="{FF2B5EF4-FFF2-40B4-BE49-F238E27FC236}">
                  <a16:creationId xmlns:a16="http://schemas.microsoft.com/office/drawing/2014/main" id="{D224F0C1-ED02-4F83-BD47-B198F7DDE8F2}"/>
                </a:ext>
              </a:extLst>
            </p:cNvPr>
            <p:cNvSpPr>
              <a:spLocks/>
            </p:cNvSpPr>
            <p:nvPr/>
          </p:nvSpPr>
          <p:spPr bwMode="auto">
            <a:xfrm>
              <a:off x="6769598" y="2971534"/>
              <a:ext cx="26956" cy="6630"/>
            </a:xfrm>
            <a:custGeom>
              <a:avLst/>
              <a:gdLst>
                <a:gd name="T0" fmla="*/ 0 w 54"/>
                <a:gd name="T1" fmla="*/ 0 h 19"/>
                <a:gd name="T2" fmla="*/ 0 w 54"/>
                <a:gd name="T3" fmla="*/ 0 h 19"/>
                <a:gd name="T4" fmla="*/ 1 w 54"/>
                <a:gd name="T5" fmla="*/ 0 h 19"/>
                <a:gd name="T6" fmla="*/ 0 w 54"/>
                <a:gd name="T7" fmla="*/ 0 h 19"/>
                <a:gd name="T8" fmla="*/ 0 60000 65536"/>
                <a:gd name="T9" fmla="*/ 0 60000 65536"/>
                <a:gd name="T10" fmla="*/ 0 60000 65536"/>
                <a:gd name="T11" fmla="*/ 0 60000 65536"/>
                <a:gd name="T12" fmla="*/ 0 w 54"/>
                <a:gd name="T13" fmla="*/ 0 h 19"/>
                <a:gd name="T14" fmla="*/ 54 w 54"/>
                <a:gd name="T15" fmla="*/ 19 h 19"/>
              </a:gdLst>
              <a:ahLst/>
              <a:cxnLst>
                <a:cxn ang="T8">
                  <a:pos x="T0" y="T1"/>
                </a:cxn>
                <a:cxn ang="T9">
                  <a:pos x="T2" y="T3"/>
                </a:cxn>
                <a:cxn ang="T10">
                  <a:pos x="T4" y="T5"/>
                </a:cxn>
                <a:cxn ang="T11">
                  <a:pos x="T6" y="T7"/>
                </a:cxn>
              </a:cxnLst>
              <a:rect l="T12" t="T13" r="T14" b="T15"/>
              <a:pathLst>
                <a:path w="54" h="19">
                  <a:moveTo>
                    <a:pt x="0" y="0"/>
                  </a:moveTo>
                  <a:lnTo>
                    <a:pt x="3" y="19"/>
                  </a:lnTo>
                  <a:lnTo>
                    <a:pt x="54" y="10"/>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70" name="Freeform 251">
              <a:extLst>
                <a:ext uri="{FF2B5EF4-FFF2-40B4-BE49-F238E27FC236}">
                  <a16:creationId xmlns:a16="http://schemas.microsoft.com/office/drawing/2014/main" id="{1053E610-F2A6-4A90-8E2C-C2540CFB004D}"/>
                </a:ext>
              </a:extLst>
            </p:cNvPr>
            <p:cNvSpPr>
              <a:spLocks/>
            </p:cNvSpPr>
            <p:nvPr/>
          </p:nvSpPr>
          <p:spPr bwMode="auto">
            <a:xfrm>
              <a:off x="6656722" y="3650437"/>
              <a:ext cx="360531" cy="591388"/>
            </a:xfrm>
            <a:custGeom>
              <a:avLst/>
              <a:gdLst>
                <a:gd name="T0" fmla="*/ 0 w 750"/>
                <a:gd name="T1" fmla="*/ 33 h 1564"/>
                <a:gd name="T2" fmla="*/ 0 w 750"/>
                <a:gd name="T3" fmla="*/ 34 h 1564"/>
                <a:gd name="T4" fmla="*/ 1 w 750"/>
                <a:gd name="T5" fmla="*/ 34 h 1564"/>
                <a:gd name="T6" fmla="*/ 1 w 750"/>
                <a:gd name="T7" fmla="*/ 36 h 1564"/>
                <a:gd name="T8" fmla="*/ 4 w 750"/>
                <a:gd name="T9" fmla="*/ 36 h 1564"/>
                <a:gd name="T10" fmla="*/ 3 w 750"/>
                <a:gd name="T11" fmla="*/ 35 h 1564"/>
                <a:gd name="T12" fmla="*/ 4 w 750"/>
                <a:gd name="T13" fmla="*/ 33 h 1564"/>
                <a:gd name="T14" fmla="*/ 5 w 750"/>
                <a:gd name="T15" fmla="*/ 33 h 1564"/>
                <a:gd name="T16" fmla="*/ 7 w 750"/>
                <a:gd name="T17" fmla="*/ 30 h 1564"/>
                <a:gd name="T18" fmla="*/ 5 w 750"/>
                <a:gd name="T19" fmla="*/ 28 h 1564"/>
                <a:gd name="T20" fmla="*/ 7 w 750"/>
                <a:gd name="T21" fmla="*/ 27 h 1564"/>
                <a:gd name="T22" fmla="*/ 7 w 750"/>
                <a:gd name="T23" fmla="*/ 25 h 1564"/>
                <a:gd name="T24" fmla="*/ 8 w 750"/>
                <a:gd name="T25" fmla="*/ 24 h 1564"/>
                <a:gd name="T26" fmla="*/ 7 w 750"/>
                <a:gd name="T27" fmla="*/ 24 h 1564"/>
                <a:gd name="T28" fmla="*/ 9 w 750"/>
                <a:gd name="T29" fmla="*/ 24 h 1564"/>
                <a:gd name="T30" fmla="*/ 9 w 750"/>
                <a:gd name="T31" fmla="*/ 23 h 1564"/>
                <a:gd name="T32" fmla="*/ 8 w 750"/>
                <a:gd name="T33" fmla="*/ 24 h 1564"/>
                <a:gd name="T34" fmla="*/ 7 w 750"/>
                <a:gd name="T35" fmla="*/ 23 h 1564"/>
                <a:gd name="T36" fmla="*/ 7 w 750"/>
                <a:gd name="T37" fmla="*/ 22 h 1564"/>
                <a:gd name="T38" fmla="*/ 10 w 750"/>
                <a:gd name="T39" fmla="*/ 22 h 1564"/>
                <a:gd name="T40" fmla="*/ 10 w 750"/>
                <a:gd name="T41" fmla="*/ 19 h 1564"/>
                <a:gd name="T42" fmla="*/ 14 w 750"/>
                <a:gd name="T43" fmla="*/ 19 h 1564"/>
                <a:gd name="T44" fmla="*/ 15 w 750"/>
                <a:gd name="T45" fmla="*/ 17 h 1564"/>
                <a:gd name="T46" fmla="*/ 13 w 750"/>
                <a:gd name="T47" fmla="*/ 13 h 1564"/>
                <a:gd name="T48" fmla="*/ 14 w 750"/>
                <a:gd name="T49" fmla="*/ 9 h 1564"/>
                <a:gd name="T50" fmla="*/ 17 w 750"/>
                <a:gd name="T51" fmla="*/ 6 h 1564"/>
                <a:gd name="T52" fmla="*/ 17 w 750"/>
                <a:gd name="T53" fmla="*/ 4 h 1564"/>
                <a:gd name="T54" fmla="*/ 17 w 750"/>
                <a:gd name="T55" fmla="*/ 4 h 1564"/>
                <a:gd name="T56" fmla="*/ 16 w 750"/>
                <a:gd name="T57" fmla="*/ 6 h 1564"/>
                <a:gd name="T58" fmla="*/ 13 w 750"/>
                <a:gd name="T59" fmla="*/ 6 h 1564"/>
                <a:gd name="T60" fmla="*/ 14 w 750"/>
                <a:gd name="T61" fmla="*/ 4 h 1564"/>
                <a:gd name="T62" fmla="*/ 10 w 750"/>
                <a:gd name="T63" fmla="*/ 1 h 1564"/>
                <a:gd name="T64" fmla="*/ 8 w 750"/>
                <a:gd name="T65" fmla="*/ 0 h 1564"/>
                <a:gd name="T66" fmla="*/ 8 w 750"/>
                <a:gd name="T67" fmla="*/ 1 h 1564"/>
                <a:gd name="T68" fmla="*/ 7 w 750"/>
                <a:gd name="T69" fmla="*/ 0 h 1564"/>
                <a:gd name="T70" fmla="*/ 5 w 750"/>
                <a:gd name="T71" fmla="*/ 1 h 1564"/>
                <a:gd name="T72" fmla="*/ 5 w 750"/>
                <a:gd name="T73" fmla="*/ 3 h 1564"/>
                <a:gd name="T74" fmla="*/ 4 w 750"/>
                <a:gd name="T75" fmla="*/ 3 h 1564"/>
                <a:gd name="T76" fmla="*/ 4 w 750"/>
                <a:gd name="T77" fmla="*/ 5 h 1564"/>
                <a:gd name="T78" fmla="*/ 3 w 750"/>
                <a:gd name="T79" fmla="*/ 7 h 1564"/>
                <a:gd name="T80" fmla="*/ 3 w 750"/>
                <a:gd name="T81" fmla="*/ 11 h 1564"/>
                <a:gd name="T82" fmla="*/ 3 w 750"/>
                <a:gd name="T83" fmla="*/ 14 h 1564"/>
                <a:gd name="T84" fmla="*/ 2 w 750"/>
                <a:gd name="T85" fmla="*/ 17 h 1564"/>
                <a:gd name="T86" fmla="*/ 1 w 750"/>
                <a:gd name="T87" fmla="*/ 24 h 1564"/>
                <a:gd name="T88" fmla="*/ 2 w 750"/>
                <a:gd name="T89" fmla="*/ 26 h 1564"/>
                <a:gd name="T90" fmla="*/ 1 w 750"/>
                <a:gd name="T91" fmla="*/ 27 h 1564"/>
                <a:gd name="T92" fmla="*/ 1 w 750"/>
                <a:gd name="T93" fmla="*/ 29 h 1564"/>
                <a:gd name="T94" fmla="*/ 0 w 750"/>
                <a:gd name="T95" fmla="*/ 33 h 15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0"/>
                <a:gd name="T145" fmla="*/ 0 h 1564"/>
                <a:gd name="T146" fmla="*/ 750 w 750"/>
                <a:gd name="T147" fmla="*/ 1564 h 15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0" h="1564">
                  <a:moveTo>
                    <a:pt x="0" y="1446"/>
                  </a:moveTo>
                  <a:lnTo>
                    <a:pt x="7" y="1480"/>
                  </a:lnTo>
                  <a:lnTo>
                    <a:pt x="38" y="1467"/>
                  </a:lnTo>
                  <a:lnTo>
                    <a:pt x="52" y="1546"/>
                  </a:lnTo>
                  <a:lnTo>
                    <a:pt x="188" y="1564"/>
                  </a:lnTo>
                  <a:lnTo>
                    <a:pt x="152" y="1523"/>
                  </a:lnTo>
                  <a:lnTo>
                    <a:pt x="181" y="1418"/>
                  </a:lnTo>
                  <a:lnTo>
                    <a:pt x="206" y="1438"/>
                  </a:lnTo>
                  <a:lnTo>
                    <a:pt x="290" y="1288"/>
                  </a:lnTo>
                  <a:lnTo>
                    <a:pt x="226" y="1205"/>
                  </a:lnTo>
                  <a:lnTo>
                    <a:pt x="299" y="1154"/>
                  </a:lnTo>
                  <a:lnTo>
                    <a:pt x="311" y="1077"/>
                  </a:lnTo>
                  <a:lnTo>
                    <a:pt x="345" y="1044"/>
                  </a:lnTo>
                  <a:lnTo>
                    <a:pt x="317" y="1030"/>
                  </a:lnTo>
                  <a:lnTo>
                    <a:pt x="374" y="1030"/>
                  </a:lnTo>
                  <a:lnTo>
                    <a:pt x="368" y="992"/>
                  </a:lnTo>
                  <a:lnTo>
                    <a:pt x="341" y="1019"/>
                  </a:lnTo>
                  <a:lnTo>
                    <a:pt x="317" y="990"/>
                  </a:lnTo>
                  <a:lnTo>
                    <a:pt x="313" y="932"/>
                  </a:lnTo>
                  <a:lnTo>
                    <a:pt x="415" y="939"/>
                  </a:lnTo>
                  <a:lnTo>
                    <a:pt x="425" y="824"/>
                  </a:lnTo>
                  <a:lnTo>
                    <a:pt x="587" y="806"/>
                  </a:lnTo>
                  <a:lnTo>
                    <a:pt x="634" y="725"/>
                  </a:lnTo>
                  <a:lnTo>
                    <a:pt x="570" y="582"/>
                  </a:lnTo>
                  <a:lnTo>
                    <a:pt x="601" y="398"/>
                  </a:lnTo>
                  <a:lnTo>
                    <a:pt x="750" y="249"/>
                  </a:lnTo>
                  <a:lnTo>
                    <a:pt x="744" y="181"/>
                  </a:lnTo>
                  <a:lnTo>
                    <a:pt x="718" y="179"/>
                  </a:lnTo>
                  <a:lnTo>
                    <a:pt x="676" y="261"/>
                  </a:lnTo>
                  <a:lnTo>
                    <a:pt x="572" y="255"/>
                  </a:lnTo>
                  <a:lnTo>
                    <a:pt x="593" y="165"/>
                  </a:lnTo>
                  <a:lnTo>
                    <a:pt x="413" y="25"/>
                  </a:lnTo>
                  <a:lnTo>
                    <a:pt x="350" y="14"/>
                  </a:lnTo>
                  <a:lnTo>
                    <a:pt x="344" y="42"/>
                  </a:lnTo>
                  <a:lnTo>
                    <a:pt x="276" y="0"/>
                  </a:lnTo>
                  <a:lnTo>
                    <a:pt x="234" y="52"/>
                  </a:lnTo>
                  <a:lnTo>
                    <a:pt x="229" y="107"/>
                  </a:lnTo>
                  <a:lnTo>
                    <a:pt x="187" y="130"/>
                  </a:lnTo>
                  <a:lnTo>
                    <a:pt x="188" y="238"/>
                  </a:lnTo>
                  <a:lnTo>
                    <a:pt x="143" y="299"/>
                  </a:lnTo>
                  <a:lnTo>
                    <a:pt x="109" y="451"/>
                  </a:lnTo>
                  <a:lnTo>
                    <a:pt x="135" y="594"/>
                  </a:lnTo>
                  <a:lnTo>
                    <a:pt x="85" y="716"/>
                  </a:lnTo>
                  <a:lnTo>
                    <a:pt x="52" y="1021"/>
                  </a:lnTo>
                  <a:lnTo>
                    <a:pt x="79" y="1132"/>
                  </a:lnTo>
                  <a:lnTo>
                    <a:pt x="54" y="1142"/>
                  </a:lnTo>
                  <a:lnTo>
                    <a:pt x="65" y="1241"/>
                  </a:lnTo>
                  <a:lnTo>
                    <a:pt x="0" y="1446"/>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71" name="Freeform 252">
              <a:extLst>
                <a:ext uri="{FF2B5EF4-FFF2-40B4-BE49-F238E27FC236}">
                  <a16:creationId xmlns:a16="http://schemas.microsoft.com/office/drawing/2014/main" id="{7D1E8D43-877E-48BD-BCBE-D888ACDA2391}"/>
                </a:ext>
              </a:extLst>
            </p:cNvPr>
            <p:cNvSpPr>
              <a:spLocks/>
            </p:cNvSpPr>
            <p:nvPr/>
          </p:nvSpPr>
          <p:spPr bwMode="auto">
            <a:xfrm>
              <a:off x="6744328" y="4251107"/>
              <a:ext cx="62335" cy="49062"/>
            </a:xfrm>
            <a:custGeom>
              <a:avLst/>
              <a:gdLst>
                <a:gd name="T0" fmla="*/ 0 w 132"/>
                <a:gd name="T1" fmla="*/ 0 h 134"/>
                <a:gd name="T2" fmla="*/ 0 w 132"/>
                <a:gd name="T3" fmla="*/ 3 h 134"/>
                <a:gd name="T4" fmla="*/ 3 w 132"/>
                <a:gd name="T5" fmla="*/ 2 h 134"/>
                <a:gd name="T6" fmla="*/ 1 w 132"/>
                <a:gd name="T7" fmla="*/ 1 h 134"/>
                <a:gd name="T8" fmla="*/ 0 w 132"/>
                <a:gd name="T9" fmla="*/ 0 h 134"/>
                <a:gd name="T10" fmla="*/ 0 60000 65536"/>
                <a:gd name="T11" fmla="*/ 0 60000 65536"/>
                <a:gd name="T12" fmla="*/ 0 60000 65536"/>
                <a:gd name="T13" fmla="*/ 0 60000 65536"/>
                <a:gd name="T14" fmla="*/ 0 60000 65536"/>
                <a:gd name="T15" fmla="*/ 0 w 132"/>
                <a:gd name="T16" fmla="*/ 0 h 134"/>
                <a:gd name="T17" fmla="*/ 132 w 132"/>
                <a:gd name="T18" fmla="*/ 134 h 134"/>
              </a:gdLst>
              <a:ahLst/>
              <a:cxnLst>
                <a:cxn ang="T10">
                  <a:pos x="T0" y="T1"/>
                </a:cxn>
                <a:cxn ang="T11">
                  <a:pos x="T2" y="T3"/>
                </a:cxn>
                <a:cxn ang="T12">
                  <a:pos x="T4" y="T5"/>
                </a:cxn>
                <a:cxn ang="T13">
                  <a:pos x="T6" y="T7"/>
                </a:cxn>
                <a:cxn ang="T14">
                  <a:pos x="T8" y="T9"/>
                </a:cxn>
              </a:cxnLst>
              <a:rect l="T15" t="T16" r="T17" b="T18"/>
              <a:pathLst>
                <a:path w="132" h="134">
                  <a:moveTo>
                    <a:pt x="0" y="0"/>
                  </a:moveTo>
                  <a:lnTo>
                    <a:pt x="2" y="134"/>
                  </a:lnTo>
                  <a:lnTo>
                    <a:pt x="132" y="119"/>
                  </a:lnTo>
                  <a:lnTo>
                    <a:pt x="29" y="64"/>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72" name="Freeform 253">
              <a:extLst>
                <a:ext uri="{FF2B5EF4-FFF2-40B4-BE49-F238E27FC236}">
                  <a16:creationId xmlns:a16="http://schemas.microsoft.com/office/drawing/2014/main" id="{FE0BDEA0-CCEA-402A-A544-49A5323C992F}"/>
                </a:ext>
              </a:extLst>
            </p:cNvPr>
            <p:cNvSpPr>
              <a:spLocks/>
            </p:cNvSpPr>
            <p:nvPr/>
          </p:nvSpPr>
          <p:spPr bwMode="auto">
            <a:xfrm>
              <a:off x="6725796" y="3442258"/>
              <a:ext cx="217329" cy="228069"/>
            </a:xfrm>
            <a:custGeom>
              <a:avLst/>
              <a:gdLst>
                <a:gd name="T0" fmla="*/ 0 w 454"/>
                <a:gd name="T1" fmla="*/ 1 h 601"/>
                <a:gd name="T2" fmla="*/ 1 w 454"/>
                <a:gd name="T3" fmla="*/ 3 h 601"/>
                <a:gd name="T4" fmla="*/ 0 w 454"/>
                <a:gd name="T5" fmla="*/ 6 h 601"/>
                <a:gd name="T6" fmla="*/ 1 w 454"/>
                <a:gd name="T7" fmla="*/ 7 h 601"/>
                <a:gd name="T8" fmla="*/ 1 w 454"/>
                <a:gd name="T9" fmla="*/ 7 h 601"/>
                <a:gd name="T10" fmla="*/ 0 w 454"/>
                <a:gd name="T11" fmla="*/ 8 h 601"/>
                <a:gd name="T12" fmla="*/ 1 w 454"/>
                <a:gd name="T13" fmla="*/ 10 h 601"/>
                <a:gd name="T14" fmla="*/ 1 w 454"/>
                <a:gd name="T15" fmla="*/ 14 h 601"/>
                <a:gd name="T16" fmla="*/ 2 w 454"/>
                <a:gd name="T17" fmla="*/ 14 h 601"/>
                <a:gd name="T18" fmla="*/ 3 w 454"/>
                <a:gd name="T19" fmla="*/ 13 h 601"/>
                <a:gd name="T20" fmla="*/ 5 w 454"/>
                <a:gd name="T21" fmla="*/ 14 h 601"/>
                <a:gd name="T22" fmla="*/ 5 w 454"/>
                <a:gd name="T23" fmla="*/ 13 h 601"/>
                <a:gd name="T24" fmla="*/ 6 w 454"/>
                <a:gd name="T25" fmla="*/ 13 h 601"/>
                <a:gd name="T26" fmla="*/ 7 w 454"/>
                <a:gd name="T27" fmla="*/ 11 h 601"/>
                <a:gd name="T28" fmla="*/ 9 w 454"/>
                <a:gd name="T29" fmla="*/ 10 h 601"/>
                <a:gd name="T30" fmla="*/ 10 w 454"/>
                <a:gd name="T31" fmla="*/ 11 h 601"/>
                <a:gd name="T32" fmla="*/ 11 w 454"/>
                <a:gd name="T33" fmla="*/ 9 h 601"/>
                <a:gd name="T34" fmla="*/ 10 w 454"/>
                <a:gd name="T35" fmla="*/ 7 h 601"/>
                <a:gd name="T36" fmla="*/ 9 w 454"/>
                <a:gd name="T37" fmla="*/ 7 h 601"/>
                <a:gd name="T38" fmla="*/ 8 w 454"/>
                <a:gd name="T39" fmla="*/ 4 h 601"/>
                <a:gd name="T40" fmla="*/ 4 w 454"/>
                <a:gd name="T41" fmla="*/ 2 h 601"/>
                <a:gd name="T42" fmla="*/ 4 w 454"/>
                <a:gd name="T43" fmla="*/ 0 h 601"/>
                <a:gd name="T44" fmla="*/ 1 w 454"/>
                <a:gd name="T45" fmla="*/ 1 h 601"/>
                <a:gd name="T46" fmla="*/ 0 w 454"/>
                <a:gd name="T47" fmla="*/ 1 h 6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4"/>
                <a:gd name="T73" fmla="*/ 0 h 601"/>
                <a:gd name="T74" fmla="*/ 454 w 454"/>
                <a:gd name="T75" fmla="*/ 601 h 6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4" h="601">
                  <a:moveTo>
                    <a:pt x="0" y="61"/>
                  </a:moveTo>
                  <a:lnTo>
                    <a:pt x="32" y="123"/>
                  </a:lnTo>
                  <a:lnTo>
                    <a:pt x="11" y="262"/>
                  </a:lnTo>
                  <a:lnTo>
                    <a:pt x="32" y="277"/>
                  </a:lnTo>
                  <a:lnTo>
                    <a:pt x="24" y="295"/>
                  </a:lnTo>
                  <a:lnTo>
                    <a:pt x="2" y="352"/>
                  </a:lnTo>
                  <a:lnTo>
                    <a:pt x="42" y="433"/>
                  </a:lnTo>
                  <a:lnTo>
                    <a:pt x="65" y="598"/>
                  </a:lnTo>
                  <a:lnTo>
                    <a:pt x="93" y="601"/>
                  </a:lnTo>
                  <a:lnTo>
                    <a:pt x="135" y="549"/>
                  </a:lnTo>
                  <a:lnTo>
                    <a:pt x="203" y="591"/>
                  </a:lnTo>
                  <a:lnTo>
                    <a:pt x="209" y="563"/>
                  </a:lnTo>
                  <a:lnTo>
                    <a:pt x="272" y="574"/>
                  </a:lnTo>
                  <a:lnTo>
                    <a:pt x="293" y="456"/>
                  </a:lnTo>
                  <a:lnTo>
                    <a:pt x="406" y="433"/>
                  </a:lnTo>
                  <a:lnTo>
                    <a:pt x="441" y="472"/>
                  </a:lnTo>
                  <a:lnTo>
                    <a:pt x="454" y="381"/>
                  </a:lnTo>
                  <a:lnTo>
                    <a:pt x="431" y="302"/>
                  </a:lnTo>
                  <a:lnTo>
                    <a:pt x="366" y="298"/>
                  </a:lnTo>
                  <a:lnTo>
                    <a:pt x="342" y="180"/>
                  </a:lnTo>
                  <a:lnTo>
                    <a:pt x="170" y="100"/>
                  </a:lnTo>
                  <a:lnTo>
                    <a:pt x="159" y="0"/>
                  </a:lnTo>
                  <a:lnTo>
                    <a:pt x="46" y="65"/>
                  </a:lnTo>
                  <a:lnTo>
                    <a:pt x="0" y="61"/>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73" name="Freeform 254">
              <a:extLst>
                <a:ext uri="{FF2B5EF4-FFF2-40B4-BE49-F238E27FC236}">
                  <a16:creationId xmlns:a16="http://schemas.microsoft.com/office/drawing/2014/main" id="{2433B613-EBC5-42DC-AE3A-05950510E71B}"/>
                </a:ext>
              </a:extLst>
            </p:cNvPr>
            <p:cNvSpPr>
              <a:spLocks/>
            </p:cNvSpPr>
            <p:nvPr/>
          </p:nvSpPr>
          <p:spPr bwMode="auto">
            <a:xfrm>
              <a:off x="6648299" y="3196952"/>
              <a:ext cx="714323" cy="668295"/>
            </a:xfrm>
            <a:custGeom>
              <a:avLst/>
              <a:gdLst>
                <a:gd name="T0" fmla="*/ 1 w 1487"/>
                <a:gd name="T1" fmla="*/ 15 h 1768"/>
                <a:gd name="T2" fmla="*/ 3 w 1487"/>
                <a:gd name="T3" fmla="*/ 15 h 1768"/>
                <a:gd name="T4" fmla="*/ 4 w 1487"/>
                <a:gd name="T5" fmla="*/ 17 h 1768"/>
                <a:gd name="T6" fmla="*/ 7 w 1487"/>
                <a:gd name="T7" fmla="*/ 15 h 1768"/>
                <a:gd name="T8" fmla="*/ 11 w 1487"/>
                <a:gd name="T9" fmla="*/ 19 h 1768"/>
                <a:gd name="T10" fmla="*/ 14 w 1487"/>
                <a:gd name="T11" fmla="*/ 22 h 1768"/>
                <a:gd name="T12" fmla="*/ 14 w 1487"/>
                <a:gd name="T13" fmla="*/ 26 h 1768"/>
                <a:gd name="T14" fmla="*/ 16 w 1487"/>
                <a:gd name="T15" fmla="*/ 29 h 1768"/>
                <a:gd name="T16" fmla="*/ 17 w 1487"/>
                <a:gd name="T17" fmla="*/ 30 h 1768"/>
                <a:gd name="T18" fmla="*/ 18 w 1487"/>
                <a:gd name="T19" fmla="*/ 32 h 1768"/>
                <a:gd name="T20" fmla="*/ 14 w 1487"/>
                <a:gd name="T21" fmla="*/ 37 h 1768"/>
                <a:gd name="T22" fmla="*/ 18 w 1487"/>
                <a:gd name="T23" fmla="*/ 39 h 1768"/>
                <a:gd name="T24" fmla="*/ 18 w 1487"/>
                <a:gd name="T25" fmla="*/ 41 h 1768"/>
                <a:gd name="T26" fmla="*/ 23 w 1487"/>
                <a:gd name="T27" fmla="*/ 32 h 1768"/>
                <a:gd name="T28" fmla="*/ 28 w 1487"/>
                <a:gd name="T29" fmla="*/ 29 h 1768"/>
                <a:gd name="T30" fmla="*/ 31 w 1487"/>
                <a:gd name="T31" fmla="*/ 23 h 1768"/>
                <a:gd name="T32" fmla="*/ 34 w 1487"/>
                <a:gd name="T33" fmla="*/ 15 h 1768"/>
                <a:gd name="T34" fmla="*/ 34 w 1487"/>
                <a:gd name="T35" fmla="*/ 11 h 1768"/>
                <a:gd name="T36" fmla="*/ 30 w 1487"/>
                <a:gd name="T37" fmla="*/ 8 h 1768"/>
                <a:gd name="T38" fmla="*/ 26 w 1487"/>
                <a:gd name="T39" fmla="*/ 7 h 1768"/>
                <a:gd name="T40" fmla="*/ 23 w 1487"/>
                <a:gd name="T41" fmla="*/ 6 h 1768"/>
                <a:gd name="T42" fmla="*/ 22 w 1487"/>
                <a:gd name="T43" fmla="*/ 7 h 1768"/>
                <a:gd name="T44" fmla="*/ 21 w 1487"/>
                <a:gd name="T45" fmla="*/ 7 h 1768"/>
                <a:gd name="T46" fmla="*/ 21 w 1487"/>
                <a:gd name="T47" fmla="*/ 4 h 1768"/>
                <a:gd name="T48" fmla="*/ 19 w 1487"/>
                <a:gd name="T49" fmla="*/ 3 h 1768"/>
                <a:gd name="T50" fmla="*/ 15 w 1487"/>
                <a:gd name="T51" fmla="*/ 3 h 1768"/>
                <a:gd name="T52" fmla="*/ 12 w 1487"/>
                <a:gd name="T53" fmla="*/ 3 h 1768"/>
                <a:gd name="T54" fmla="*/ 12 w 1487"/>
                <a:gd name="T55" fmla="*/ 0 h 1768"/>
                <a:gd name="T56" fmla="*/ 8 w 1487"/>
                <a:gd name="T57" fmla="*/ 1 h 1768"/>
                <a:gd name="T58" fmla="*/ 9 w 1487"/>
                <a:gd name="T59" fmla="*/ 3 h 1768"/>
                <a:gd name="T60" fmla="*/ 6 w 1487"/>
                <a:gd name="T61" fmla="*/ 4 h 1768"/>
                <a:gd name="T62" fmla="*/ 4 w 1487"/>
                <a:gd name="T63" fmla="*/ 4 h 1768"/>
                <a:gd name="T64" fmla="*/ 3 w 1487"/>
                <a:gd name="T65" fmla="*/ 5 h 1768"/>
                <a:gd name="T66" fmla="*/ 3 w 1487"/>
                <a:gd name="T67" fmla="*/ 9 h 1768"/>
                <a:gd name="T68" fmla="*/ 0 w 1487"/>
                <a:gd name="T69" fmla="*/ 13 h 17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87"/>
                <a:gd name="T106" fmla="*/ 0 h 1768"/>
                <a:gd name="T107" fmla="*/ 1487 w 1487"/>
                <a:gd name="T108" fmla="*/ 1768 h 17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87" h="1768">
                  <a:moveTo>
                    <a:pt x="0" y="559"/>
                  </a:moveTo>
                  <a:lnTo>
                    <a:pt x="31" y="642"/>
                  </a:lnTo>
                  <a:lnTo>
                    <a:pt x="82" y="670"/>
                  </a:lnTo>
                  <a:lnTo>
                    <a:pt x="125" y="637"/>
                  </a:lnTo>
                  <a:lnTo>
                    <a:pt x="125" y="712"/>
                  </a:lnTo>
                  <a:lnTo>
                    <a:pt x="157" y="712"/>
                  </a:lnTo>
                  <a:lnTo>
                    <a:pt x="203" y="716"/>
                  </a:lnTo>
                  <a:lnTo>
                    <a:pt x="316" y="651"/>
                  </a:lnTo>
                  <a:lnTo>
                    <a:pt x="327" y="751"/>
                  </a:lnTo>
                  <a:lnTo>
                    <a:pt x="499" y="831"/>
                  </a:lnTo>
                  <a:lnTo>
                    <a:pt x="523" y="949"/>
                  </a:lnTo>
                  <a:lnTo>
                    <a:pt x="588" y="953"/>
                  </a:lnTo>
                  <a:lnTo>
                    <a:pt x="611" y="1032"/>
                  </a:lnTo>
                  <a:lnTo>
                    <a:pt x="598" y="1123"/>
                  </a:lnTo>
                  <a:lnTo>
                    <a:pt x="606" y="1214"/>
                  </a:lnTo>
                  <a:lnTo>
                    <a:pt x="689" y="1227"/>
                  </a:lnTo>
                  <a:lnTo>
                    <a:pt x="699" y="1289"/>
                  </a:lnTo>
                  <a:lnTo>
                    <a:pt x="740" y="1302"/>
                  </a:lnTo>
                  <a:lnTo>
                    <a:pt x="734" y="1379"/>
                  </a:lnTo>
                  <a:lnTo>
                    <a:pt x="760" y="1381"/>
                  </a:lnTo>
                  <a:lnTo>
                    <a:pt x="766" y="1449"/>
                  </a:lnTo>
                  <a:lnTo>
                    <a:pt x="617" y="1598"/>
                  </a:lnTo>
                  <a:lnTo>
                    <a:pt x="648" y="1590"/>
                  </a:lnTo>
                  <a:lnTo>
                    <a:pt x="760" y="1684"/>
                  </a:lnTo>
                  <a:lnTo>
                    <a:pt x="785" y="1721"/>
                  </a:lnTo>
                  <a:lnTo>
                    <a:pt x="775" y="1768"/>
                  </a:lnTo>
                  <a:lnTo>
                    <a:pt x="959" y="1503"/>
                  </a:lnTo>
                  <a:lnTo>
                    <a:pt x="969" y="1372"/>
                  </a:lnTo>
                  <a:lnTo>
                    <a:pt x="1112" y="1252"/>
                  </a:lnTo>
                  <a:lnTo>
                    <a:pt x="1205" y="1252"/>
                  </a:lnTo>
                  <a:lnTo>
                    <a:pt x="1245" y="1210"/>
                  </a:lnTo>
                  <a:lnTo>
                    <a:pt x="1320" y="1009"/>
                  </a:lnTo>
                  <a:lnTo>
                    <a:pt x="1330" y="811"/>
                  </a:lnTo>
                  <a:lnTo>
                    <a:pt x="1473" y="623"/>
                  </a:lnTo>
                  <a:lnTo>
                    <a:pt x="1487" y="541"/>
                  </a:lnTo>
                  <a:lnTo>
                    <a:pt x="1465" y="459"/>
                  </a:lnTo>
                  <a:lnTo>
                    <a:pt x="1406" y="449"/>
                  </a:lnTo>
                  <a:lnTo>
                    <a:pt x="1309" y="363"/>
                  </a:lnTo>
                  <a:lnTo>
                    <a:pt x="1120" y="347"/>
                  </a:lnTo>
                  <a:lnTo>
                    <a:pt x="1105" y="295"/>
                  </a:lnTo>
                  <a:lnTo>
                    <a:pt x="1019" y="256"/>
                  </a:lnTo>
                  <a:lnTo>
                    <a:pt x="983" y="257"/>
                  </a:lnTo>
                  <a:lnTo>
                    <a:pt x="932" y="336"/>
                  </a:lnTo>
                  <a:lnTo>
                    <a:pt x="931" y="309"/>
                  </a:lnTo>
                  <a:lnTo>
                    <a:pt x="852" y="321"/>
                  </a:lnTo>
                  <a:lnTo>
                    <a:pt x="886" y="307"/>
                  </a:lnTo>
                  <a:lnTo>
                    <a:pt x="854" y="245"/>
                  </a:lnTo>
                  <a:lnTo>
                    <a:pt x="914" y="160"/>
                  </a:lnTo>
                  <a:lnTo>
                    <a:pt x="851" y="50"/>
                  </a:lnTo>
                  <a:lnTo>
                    <a:pt x="796" y="137"/>
                  </a:lnTo>
                  <a:lnTo>
                    <a:pt x="744" y="132"/>
                  </a:lnTo>
                  <a:lnTo>
                    <a:pt x="660" y="144"/>
                  </a:lnTo>
                  <a:lnTo>
                    <a:pt x="554" y="161"/>
                  </a:lnTo>
                  <a:lnTo>
                    <a:pt x="531" y="115"/>
                  </a:lnTo>
                  <a:lnTo>
                    <a:pt x="538" y="31"/>
                  </a:lnTo>
                  <a:lnTo>
                    <a:pt x="509" y="0"/>
                  </a:lnTo>
                  <a:lnTo>
                    <a:pt x="409" y="53"/>
                  </a:lnTo>
                  <a:lnTo>
                    <a:pt x="347" y="37"/>
                  </a:lnTo>
                  <a:lnTo>
                    <a:pt x="363" y="122"/>
                  </a:lnTo>
                  <a:lnTo>
                    <a:pt x="401" y="133"/>
                  </a:lnTo>
                  <a:lnTo>
                    <a:pt x="306" y="192"/>
                  </a:lnTo>
                  <a:lnTo>
                    <a:pt x="265" y="171"/>
                  </a:lnTo>
                  <a:lnTo>
                    <a:pt x="243" y="141"/>
                  </a:lnTo>
                  <a:lnTo>
                    <a:pt x="155" y="157"/>
                  </a:lnTo>
                  <a:lnTo>
                    <a:pt x="181" y="202"/>
                  </a:lnTo>
                  <a:lnTo>
                    <a:pt x="144" y="205"/>
                  </a:lnTo>
                  <a:lnTo>
                    <a:pt x="165" y="284"/>
                  </a:lnTo>
                  <a:lnTo>
                    <a:pt x="148" y="410"/>
                  </a:lnTo>
                  <a:lnTo>
                    <a:pt x="51" y="458"/>
                  </a:lnTo>
                  <a:lnTo>
                    <a:pt x="0" y="559"/>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74" name="Freeform 255">
              <a:extLst>
                <a:ext uri="{FF2B5EF4-FFF2-40B4-BE49-F238E27FC236}">
                  <a16:creationId xmlns:a16="http://schemas.microsoft.com/office/drawing/2014/main" id="{EFBA8DC0-70FC-43DA-B3A2-8B5F7B27FC76}"/>
                </a:ext>
              </a:extLst>
            </p:cNvPr>
            <p:cNvSpPr>
              <a:spLocks/>
            </p:cNvSpPr>
            <p:nvPr/>
          </p:nvSpPr>
          <p:spPr bwMode="auto">
            <a:xfrm>
              <a:off x="6368633" y="2971534"/>
              <a:ext cx="13478" cy="43758"/>
            </a:xfrm>
            <a:custGeom>
              <a:avLst/>
              <a:gdLst>
                <a:gd name="T0" fmla="*/ 0 w 31"/>
                <a:gd name="T1" fmla="*/ 1 h 115"/>
                <a:gd name="T2" fmla="*/ 0 w 31"/>
                <a:gd name="T3" fmla="*/ 3 h 115"/>
                <a:gd name="T4" fmla="*/ 1 w 31"/>
                <a:gd name="T5" fmla="*/ 0 h 115"/>
                <a:gd name="T6" fmla="*/ 0 w 31"/>
                <a:gd name="T7" fmla="*/ 1 h 115"/>
                <a:gd name="T8" fmla="*/ 0 60000 65536"/>
                <a:gd name="T9" fmla="*/ 0 60000 65536"/>
                <a:gd name="T10" fmla="*/ 0 60000 65536"/>
                <a:gd name="T11" fmla="*/ 0 60000 65536"/>
                <a:gd name="T12" fmla="*/ 0 w 31"/>
                <a:gd name="T13" fmla="*/ 0 h 115"/>
                <a:gd name="T14" fmla="*/ 31 w 31"/>
                <a:gd name="T15" fmla="*/ 115 h 115"/>
              </a:gdLst>
              <a:ahLst/>
              <a:cxnLst>
                <a:cxn ang="T8">
                  <a:pos x="T0" y="T1"/>
                </a:cxn>
                <a:cxn ang="T9">
                  <a:pos x="T2" y="T3"/>
                </a:cxn>
                <a:cxn ang="T10">
                  <a:pos x="T4" y="T5"/>
                </a:cxn>
                <a:cxn ang="T11">
                  <a:pos x="T6" y="T7"/>
                </a:cxn>
              </a:cxnLst>
              <a:rect l="T12" t="T13" r="T14" b="T15"/>
              <a:pathLst>
                <a:path w="31" h="115">
                  <a:moveTo>
                    <a:pt x="0" y="25"/>
                  </a:moveTo>
                  <a:lnTo>
                    <a:pt x="11" y="115"/>
                  </a:lnTo>
                  <a:lnTo>
                    <a:pt x="31" y="0"/>
                  </a:lnTo>
                  <a:lnTo>
                    <a:pt x="0" y="2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75" name="Freeform 256">
              <a:extLst>
                <a:ext uri="{FF2B5EF4-FFF2-40B4-BE49-F238E27FC236}">
                  <a16:creationId xmlns:a16="http://schemas.microsoft.com/office/drawing/2014/main" id="{2CA828CB-BAE3-4987-B4AE-72E2BEBD9083}"/>
                </a:ext>
              </a:extLst>
            </p:cNvPr>
            <p:cNvSpPr>
              <a:spLocks/>
            </p:cNvSpPr>
            <p:nvPr/>
          </p:nvSpPr>
          <p:spPr bwMode="auto">
            <a:xfrm>
              <a:off x="5416765" y="1812627"/>
              <a:ext cx="1565108" cy="727964"/>
            </a:xfrm>
            <a:custGeom>
              <a:avLst/>
              <a:gdLst>
                <a:gd name="T0" fmla="*/ 6 w 3259"/>
                <a:gd name="T1" fmla="*/ 5 h 1930"/>
                <a:gd name="T2" fmla="*/ 9 w 3259"/>
                <a:gd name="T3" fmla="*/ 5 h 1930"/>
                <a:gd name="T4" fmla="*/ 13 w 3259"/>
                <a:gd name="T5" fmla="*/ 5 h 1930"/>
                <a:gd name="T6" fmla="*/ 21 w 3259"/>
                <a:gd name="T7" fmla="*/ 5 h 1930"/>
                <a:gd name="T8" fmla="*/ 23 w 3259"/>
                <a:gd name="T9" fmla="*/ 7 h 1930"/>
                <a:gd name="T10" fmla="*/ 30 w 3259"/>
                <a:gd name="T11" fmla="*/ 9 h 1930"/>
                <a:gd name="T12" fmla="*/ 29 w 3259"/>
                <a:gd name="T13" fmla="*/ 7 h 1930"/>
                <a:gd name="T14" fmla="*/ 34 w 3259"/>
                <a:gd name="T15" fmla="*/ 8 h 1930"/>
                <a:gd name="T16" fmla="*/ 39 w 3259"/>
                <a:gd name="T17" fmla="*/ 7 h 1930"/>
                <a:gd name="T18" fmla="*/ 39 w 3259"/>
                <a:gd name="T19" fmla="*/ 7 h 1930"/>
                <a:gd name="T20" fmla="*/ 40 w 3259"/>
                <a:gd name="T21" fmla="*/ 7 h 1930"/>
                <a:gd name="T22" fmla="*/ 42 w 3259"/>
                <a:gd name="T23" fmla="*/ 5 h 1930"/>
                <a:gd name="T24" fmla="*/ 40 w 3259"/>
                <a:gd name="T25" fmla="*/ 0 h 1930"/>
                <a:gd name="T26" fmla="*/ 43 w 3259"/>
                <a:gd name="T27" fmla="*/ 3 h 1930"/>
                <a:gd name="T28" fmla="*/ 44 w 3259"/>
                <a:gd name="T29" fmla="*/ 5 h 1930"/>
                <a:gd name="T30" fmla="*/ 47 w 3259"/>
                <a:gd name="T31" fmla="*/ 7 h 1930"/>
                <a:gd name="T32" fmla="*/ 49 w 3259"/>
                <a:gd name="T33" fmla="*/ 6 h 1930"/>
                <a:gd name="T34" fmla="*/ 53 w 3259"/>
                <a:gd name="T35" fmla="*/ 5 h 1930"/>
                <a:gd name="T36" fmla="*/ 53 w 3259"/>
                <a:gd name="T37" fmla="*/ 9 h 1930"/>
                <a:gd name="T38" fmla="*/ 48 w 3259"/>
                <a:gd name="T39" fmla="*/ 10 h 1930"/>
                <a:gd name="T40" fmla="*/ 46 w 3259"/>
                <a:gd name="T41" fmla="*/ 12 h 1930"/>
                <a:gd name="T42" fmla="*/ 44 w 3259"/>
                <a:gd name="T43" fmla="*/ 15 h 1930"/>
                <a:gd name="T44" fmla="*/ 43 w 3259"/>
                <a:gd name="T45" fmla="*/ 16 h 1930"/>
                <a:gd name="T46" fmla="*/ 41 w 3259"/>
                <a:gd name="T47" fmla="*/ 18 h 1930"/>
                <a:gd name="T48" fmla="*/ 43 w 3259"/>
                <a:gd name="T49" fmla="*/ 24 h 1930"/>
                <a:gd name="T50" fmla="*/ 49 w 3259"/>
                <a:gd name="T51" fmla="*/ 28 h 1930"/>
                <a:gd name="T52" fmla="*/ 52 w 3259"/>
                <a:gd name="T53" fmla="*/ 31 h 1930"/>
                <a:gd name="T54" fmla="*/ 54 w 3259"/>
                <a:gd name="T55" fmla="*/ 33 h 1930"/>
                <a:gd name="T56" fmla="*/ 57 w 3259"/>
                <a:gd name="T57" fmla="*/ 26 h 1930"/>
                <a:gd name="T58" fmla="*/ 56 w 3259"/>
                <a:gd name="T59" fmla="*/ 21 h 1930"/>
                <a:gd name="T60" fmla="*/ 56 w 3259"/>
                <a:gd name="T61" fmla="*/ 18 h 1930"/>
                <a:gd name="T62" fmla="*/ 59 w 3259"/>
                <a:gd name="T63" fmla="*/ 16 h 1930"/>
                <a:gd name="T64" fmla="*/ 63 w 3259"/>
                <a:gd name="T65" fmla="*/ 20 h 1930"/>
                <a:gd name="T66" fmla="*/ 62 w 3259"/>
                <a:gd name="T67" fmla="*/ 22 h 1930"/>
                <a:gd name="T68" fmla="*/ 65 w 3259"/>
                <a:gd name="T69" fmla="*/ 22 h 1930"/>
                <a:gd name="T70" fmla="*/ 67 w 3259"/>
                <a:gd name="T71" fmla="*/ 21 h 1930"/>
                <a:gd name="T72" fmla="*/ 68 w 3259"/>
                <a:gd name="T73" fmla="*/ 22 h 1930"/>
                <a:gd name="T74" fmla="*/ 69 w 3259"/>
                <a:gd name="T75" fmla="*/ 22 h 1930"/>
                <a:gd name="T76" fmla="*/ 70 w 3259"/>
                <a:gd name="T77" fmla="*/ 24 h 1930"/>
                <a:gd name="T78" fmla="*/ 70 w 3259"/>
                <a:gd name="T79" fmla="*/ 26 h 1930"/>
                <a:gd name="T80" fmla="*/ 74 w 3259"/>
                <a:gd name="T81" fmla="*/ 28 h 1930"/>
                <a:gd name="T82" fmla="*/ 74 w 3259"/>
                <a:gd name="T83" fmla="*/ 30 h 1930"/>
                <a:gd name="T84" fmla="*/ 76 w 3259"/>
                <a:gd name="T85" fmla="*/ 31 h 1930"/>
                <a:gd name="T86" fmla="*/ 62 w 3259"/>
                <a:gd name="T87" fmla="*/ 38 h 1930"/>
                <a:gd name="T88" fmla="*/ 66 w 3259"/>
                <a:gd name="T89" fmla="*/ 37 h 1930"/>
                <a:gd name="T90" fmla="*/ 70 w 3259"/>
                <a:gd name="T91" fmla="*/ 40 h 1930"/>
                <a:gd name="T92" fmla="*/ 71 w 3259"/>
                <a:gd name="T93" fmla="*/ 40 h 1930"/>
                <a:gd name="T94" fmla="*/ 69 w 3259"/>
                <a:gd name="T95" fmla="*/ 40 h 1930"/>
                <a:gd name="T96" fmla="*/ 65 w 3259"/>
                <a:gd name="T97" fmla="*/ 40 h 1930"/>
                <a:gd name="T98" fmla="*/ 58 w 3259"/>
                <a:gd name="T99" fmla="*/ 41 h 1930"/>
                <a:gd name="T100" fmla="*/ 55 w 3259"/>
                <a:gd name="T101" fmla="*/ 43 h 1930"/>
                <a:gd name="T102" fmla="*/ 52 w 3259"/>
                <a:gd name="T103" fmla="*/ 43 h 1930"/>
                <a:gd name="T104" fmla="*/ 54 w 3259"/>
                <a:gd name="T105" fmla="*/ 41 h 1930"/>
                <a:gd name="T106" fmla="*/ 50 w 3259"/>
                <a:gd name="T107" fmla="*/ 37 h 1930"/>
                <a:gd name="T108" fmla="*/ 48 w 3259"/>
                <a:gd name="T109" fmla="*/ 36 h 1930"/>
                <a:gd name="T110" fmla="*/ 41 w 3259"/>
                <a:gd name="T111" fmla="*/ 35 h 1930"/>
                <a:gd name="T112" fmla="*/ 15 w 3259"/>
                <a:gd name="T113" fmla="*/ 34 h 1930"/>
                <a:gd name="T114" fmla="*/ 11 w 3259"/>
                <a:gd name="T115" fmla="*/ 31 h 1930"/>
                <a:gd name="T116" fmla="*/ 10 w 3259"/>
                <a:gd name="T117" fmla="*/ 26 h 1930"/>
                <a:gd name="T118" fmla="*/ 3 w 3259"/>
                <a:gd name="T119" fmla="*/ 21 h 1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59"/>
                <a:gd name="T181" fmla="*/ 0 h 1930"/>
                <a:gd name="T182" fmla="*/ 3259 w 3259"/>
                <a:gd name="T183" fmla="*/ 1930 h 1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59" h="1930">
                  <a:moveTo>
                    <a:pt x="0" y="855"/>
                  </a:moveTo>
                  <a:lnTo>
                    <a:pt x="0" y="178"/>
                  </a:lnTo>
                  <a:lnTo>
                    <a:pt x="260" y="266"/>
                  </a:lnTo>
                  <a:lnTo>
                    <a:pt x="243" y="231"/>
                  </a:lnTo>
                  <a:lnTo>
                    <a:pt x="271" y="210"/>
                  </a:lnTo>
                  <a:lnTo>
                    <a:pt x="432" y="135"/>
                  </a:lnTo>
                  <a:lnTo>
                    <a:pt x="308" y="226"/>
                  </a:lnTo>
                  <a:lnTo>
                    <a:pt x="377" y="200"/>
                  </a:lnTo>
                  <a:lnTo>
                    <a:pt x="377" y="218"/>
                  </a:lnTo>
                  <a:lnTo>
                    <a:pt x="511" y="137"/>
                  </a:lnTo>
                  <a:lnTo>
                    <a:pt x="493" y="111"/>
                  </a:lnTo>
                  <a:lnTo>
                    <a:pt x="580" y="207"/>
                  </a:lnTo>
                  <a:lnTo>
                    <a:pt x="636" y="151"/>
                  </a:lnTo>
                  <a:lnTo>
                    <a:pt x="630" y="207"/>
                  </a:lnTo>
                  <a:lnTo>
                    <a:pt x="699" y="168"/>
                  </a:lnTo>
                  <a:lnTo>
                    <a:pt x="891" y="235"/>
                  </a:lnTo>
                  <a:lnTo>
                    <a:pt x="981" y="234"/>
                  </a:lnTo>
                  <a:lnTo>
                    <a:pt x="1029" y="275"/>
                  </a:lnTo>
                  <a:lnTo>
                    <a:pt x="972" y="310"/>
                  </a:lnTo>
                  <a:lnTo>
                    <a:pt x="1006" y="323"/>
                  </a:lnTo>
                  <a:lnTo>
                    <a:pt x="1181" y="306"/>
                  </a:lnTo>
                  <a:lnTo>
                    <a:pt x="1255" y="364"/>
                  </a:lnTo>
                  <a:lnTo>
                    <a:pt x="1268" y="402"/>
                  </a:lnTo>
                  <a:lnTo>
                    <a:pt x="1286" y="376"/>
                  </a:lnTo>
                  <a:lnTo>
                    <a:pt x="1255" y="323"/>
                  </a:lnTo>
                  <a:lnTo>
                    <a:pt x="1339" y="260"/>
                  </a:lnTo>
                  <a:lnTo>
                    <a:pt x="1256" y="300"/>
                  </a:lnTo>
                  <a:lnTo>
                    <a:pt x="1231" y="281"/>
                  </a:lnTo>
                  <a:lnTo>
                    <a:pt x="1330" y="234"/>
                  </a:lnTo>
                  <a:lnTo>
                    <a:pt x="1383" y="302"/>
                  </a:lnTo>
                  <a:lnTo>
                    <a:pt x="1441" y="300"/>
                  </a:lnTo>
                  <a:lnTo>
                    <a:pt x="1474" y="331"/>
                  </a:lnTo>
                  <a:lnTo>
                    <a:pt x="1628" y="323"/>
                  </a:lnTo>
                  <a:lnTo>
                    <a:pt x="1622" y="302"/>
                  </a:lnTo>
                  <a:lnTo>
                    <a:pt x="1668" y="342"/>
                  </a:lnTo>
                  <a:lnTo>
                    <a:pt x="1674" y="310"/>
                  </a:lnTo>
                  <a:lnTo>
                    <a:pt x="1639" y="321"/>
                  </a:lnTo>
                  <a:lnTo>
                    <a:pt x="1614" y="279"/>
                  </a:lnTo>
                  <a:lnTo>
                    <a:pt x="1672" y="275"/>
                  </a:lnTo>
                  <a:lnTo>
                    <a:pt x="1691" y="306"/>
                  </a:lnTo>
                  <a:lnTo>
                    <a:pt x="1714" y="296"/>
                  </a:lnTo>
                  <a:lnTo>
                    <a:pt x="1706" y="345"/>
                  </a:lnTo>
                  <a:lnTo>
                    <a:pt x="1746" y="369"/>
                  </a:lnTo>
                  <a:lnTo>
                    <a:pt x="1734" y="302"/>
                  </a:lnTo>
                  <a:lnTo>
                    <a:pt x="1810" y="262"/>
                  </a:lnTo>
                  <a:lnTo>
                    <a:pt x="1790" y="231"/>
                  </a:lnTo>
                  <a:lnTo>
                    <a:pt x="1768" y="253"/>
                  </a:lnTo>
                  <a:lnTo>
                    <a:pt x="1808" y="196"/>
                  </a:lnTo>
                  <a:lnTo>
                    <a:pt x="1696" y="154"/>
                  </a:lnTo>
                  <a:lnTo>
                    <a:pt x="1707" y="55"/>
                  </a:lnTo>
                  <a:lnTo>
                    <a:pt x="1734" y="57"/>
                  </a:lnTo>
                  <a:lnTo>
                    <a:pt x="1752" y="0"/>
                  </a:lnTo>
                  <a:lnTo>
                    <a:pt x="1832" y="55"/>
                  </a:lnTo>
                  <a:lnTo>
                    <a:pt x="1834" y="92"/>
                  </a:lnTo>
                  <a:lnTo>
                    <a:pt x="1891" y="143"/>
                  </a:lnTo>
                  <a:lnTo>
                    <a:pt x="1853" y="142"/>
                  </a:lnTo>
                  <a:lnTo>
                    <a:pt x="1869" y="160"/>
                  </a:lnTo>
                  <a:lnTo>
                    <a:pt x="1847" y="181"/>
                  </a:lnTo>
                  <a:lnTo>
                    <a:pt x="1913" y="196"/>
                  </a:lnTo>
                  <a:lnTo>
                    <a:pt x="1896" y="207"/>
                  </a:lnTo>
                  <a:lnTo>
                    <a:pt x="1935" y="291"/>
                  </a:lnTo>
                  <a:lnTo>
                    <a:pt x="1971" y="216"/>
                  </a:lnTo>
                  <a:lnTo>
                    <a:pt x="2017" y="243"/>
                  </a:lnTo>
                  <a:lnTo>
                    <a:pt x="2029" y="295"/>
                  </a:lnTo>
                  <a:lnTo>
                    <a:pt x="2007" y="310"/>
                  </a:lnTo>
                  <a:lnTo>
                    <a:pt x="2051" y="369"/>
                  </a:lnTo>
                  <a:lnTo>
                    <a:pt x="2077" y="356"/>
                  </a:lnTo>
                  <a:lnTo>
                    <a:pt x="2112" y="261"/>
                  </a:lnTo>
                  <a:lnTo>
                    <a:pt x="2152" y="252"/>
                  </a:lnTo>
                  <a:lnTo>
                    <a:pt x="2122" y="172"/>
                  </a:lnTo>
                  <a:lnTo>
                    <a:pt x="2229" y="180"/>
                  </a:lnTo>
                  <a:lnTo>
                    <a:pt x="2276" y="226"/>
                  </a:lnTo>
                  <a:lnTo>
                    <a:pt x="2258" y="249"/>
                  </a:lnTo>
                  <a:lnTo>
                    <a:pt x="2280" y="261"/>
                  </a:lnTo>
                  <a:lnTo>
                    <a:pt x="2230" y="276"/>
                  </a:lnTo>
                  <a:lnTo>
                    <a:pt x="2274" y="379"/>
                  </a:lnTo>
                  <a:lnTo>
                    <a:pt x="2203" y="431"/>
                  </a:lnTo>
                  <a:lnTo>
                    <a:pt x="2176" y="408"/>
                  </a:lnTo>
                  <a:lnTo>
                    <a:pt x="2186" y="444"/>
                  </a:lnTo>
                  <a:lnTo>
                    <a:pt x="2078" y="419"/>
                  </a:lnTo>
                  <a:lnTo>
                    <a:pt x="2101" y="453"/>
                  </a:lnTo>
                  <a:lnTo>
                    <a:pt x="2060" y="504"/>
                  </a:lnTo>
                  <a:lnTo>
                    <a:pt x="1945" y="464"/>
                  </a:lnTo>
                  <a:lnTo>
                    <a:pt x="1987" y="507"/>
                  </a:lnTo>
                  <a:lnTo>
                    <a:pt x="2067" y="515"/>
                  </a:lnTo>
                  <a:lnTo>
                    <a:pt x="2012" y="599"/>
                  </a:lnTo>
                  <a:lnTo>
                    <a:pt x="1953" y="595"/>
                  </a:lnTo>
                  <a:lnTo>
                    <a:pt x="1924" y="640"/>
                  </a:lnTo>
                  <a:lnTo>
                    <a:pt x="1818" y="603"/>
                  </a:lnTo>
                  <a:lnTo>
                    <a:pt x="1913" y="640"/>
                  </a:lnTo>
                  <a:lnTo>
                    <a:pt x="1928" y="675"/>
                  </a:lnTo>
                  <a:lnTo>
                    <a:pt x="1853" y="688"/>
                  </a:lnTo>
                  <a:lnTo>
                    <a:pt x="1869" y="698"/>
                  </a:lnTo>
                  <a:lnTo>
                    <a:pt x="1848" y="701"/>
                  </a:lnTo>
                  <a:lnTo>
                    <a:pt x="1848" y="736"/>
                  </a:lnTo>
                  <a:lnTo>
                    <a:pt x="1769" y="783"/>
                  </a:lnTo>
                  <a:lnTo>
                    <a:pt x="1757" y="937"/>
                  </a:lnTo>
                  <a:lnTo>
                    <a:pt x="1785" y="973"/>
                  </a:lnTo>
                  <a:lnTo>
                    <a:pt x="1826" y="952"/>
                  </a:lnTo>
                  <a:lnTo>
                    <a:pt x="1846" y="1070"/>
                  </a:lnTo>
                  <a:lnTo>
                    <a:pt x="1905" y="1047"/>
                  </a:lnTo>
                  <a:lnTo>
                    <a:pt x="1978" y="1079"/>
                  </a:lnTo>
                  <a:lnTo>
                    <a:pt x="2123" y="1166"/>
                  </a:lnTo>
                  <a:lnTo>
                    <a:pt x="2112" y="1200"/>
                  </a:lnTo>
                  <a:lnTo>
                    <a:pt x="2128" y="1175"/>
                  </a:lnTo>
                  <a:lnTo>
                    <a:pt x="2238" y="1184"/>
                  </a:lnTo>
                  <a:lnTo>
                    <a:pt x="2238" y="1311"/>
                  </a:lnTo>
                  <a:lnTo>
                    <a:pt x="2271" y="1355"/>
                  </a:lnTo>
                  <a:lnTo>
                    <a:pt x="2248" y="1365"/>
                  </a:lnTo>
                  <a:lnTo>
                    <a:pt x="2302" y="1388"/>
                  </a:lnTo>
                  <a:lnTo>
                    <a:pt x="2287" y="1428"/>
                  </a:lnTo>
                  <a:lnTo>
                    <a:pt x="2341" y="1426"/>
                  </a:lnTo>
                  <a:lnTo>
                    <a:pt x="2412" y="1358"/>
                  </a:lnTo>
                  <a:lnTo>
                    <a:pt x="2379" y="1342"/>
                  </a:lnTo>
                  <a:lnTo>
                    <a:pt x="2341" y="1219"/>
                  </a:lnTo>
                  <a:lnTo>
                    <a:pt x="2474" y="1112"/>
                  </a:lnTo>
                  <a:lnTo>
                    <a:pt x="2456" y="1112"/>
                  </a:lnTo>
                  <a:lnTo>
                    <a:pt x="2424" y="985"/>
                  </a:lnTo>
                  <a:lnTo>
                    <a:pt x="2375" y="952"/>
                  </a:lnTo>
                  <a:lnTo>
                    <a:pt x="2440" y="899"/>
                  </a:lnTo>
                  <a:lnTo>
                    <a:pt x="2418" y="871"/>
                  </a:lnTo>
                  <a:lnTo>
                    <a:pt x="2426" y="825"/>
                  </a:lnTo>
                  <a:lnTo>
                    <a:pt x="2401" y="818"/>
                  </a:lnTo>
                  <a:lnTo>
                    <a:pt x="2426" y="772"/>
                  </a:lnTo>
                  <a:lnTo>
                    <a:pt x="2397" y="741"/>
                  </a:lnTo>
                  <a:lnTo>
                    <a:pt x="2416" y="702"/>
                  </a:lnTo>
                  <a:lnTo>
                    <a:pt x="2516" y="729"/>
                  </a:lnTo>
                  <a:lnTo>
                    <a:pt x="2563" y="706"/>
                  </a:lnTo>
                  <a:lnTo>
                    <a:pt x="2652" y="772"/>
                  </a:lnTo>
                  <a:lnTo>
                    <a:pt x="2652" y="799"/>
                  </a:lnTo>
                  <a:lnTo>
                    <a:pt x="2726" y="803"/>
                  </a:lnTo>
                  <a:lnTo>
                    <a:pt x="2733" y="867"/>
                  </a:lnTo>
                  <a:lnTo>
                    <a:pt x="2666" y="870"/>
                  </a:lnTo>
                  <a:lnTo>
                    <a:pt x="2724" y="881"/>
                  </a:lnTo>
                  <a:lnTo>
                    <a:pt x="2743" y="918"/>
                  </a:lnTo>
                  <a:lnTo>
                    <a:pt x="2681" y="974"/>
                  </a:lnTo>
                  <a:lnTo>
                    <a:pt x="2770" y="947"/>
                  </a:lnTo>
                  <a:lnTo>
                    <a:pt x="2775" y="994"/>
                  </a:lnTo>
                  <a:lnTo>
                    <a:pt x="2736" y="1013"/>
                  </a:lnTo>
                  <a:lnTo>
                    <a:pt x="2792" y="964"/>
                  </a:lnTo>
                  <a:lnTo>
                    <a:pt x="2797" y="996"/>
                  </a:lnTo>
                  <a:lnTo>
                    <a:pt x="2849" y="950"/>
                  </a:lnTo>
                  <a:lnTo>
                    <a:pt x="2860" y="974"/>
                  </a:lnTo>
                  <a:lnTo>
                    <a:pt x="2894" y="906"/>
                  </a:lnTo>
                  <a:lnTo>
                    <a:pt x="2880" y="893"/>
                  </a:lnTo>
                  <a:lnTo>
                    <a:pt x="2922" y="855"/>
                  </a:lnTo>
                  <a:lnTo>
                    <a:pt x="2969" y="927"/>
                  </a:lnTo>
                  <a:lnTo>
                    <a:pt x="2928" y="943"/>
                  </a:lnTo>
                  <a:lnTo>
                    <a:pt x="2974" y="935"/>
                  </a:lnTo>
                  <a:lnTo>
                    <a:pt x="2989" y="963"/>
                  </a:lnTo>
                  <a:lnTo>
                    <a:pt x="2959" y="973"/>
                  </a:lnTo>
                  <a:lnTo>
                    <a:pt x="2997" y="978"/>
                  </a:lnTo>
                  <a:lnTo>
                    <a:pt x="2974" y="998"/>
                  </a:lnTo>
                  <a:lnTo>
                    <a:pt x="2998" y="994"/>
                  </a:lnTo>
                  <a:lnTo>
                    <a:pt x="3019" y="1024"/>
                  </a:lnTo>
                  <a:lnTo>
                    <a:pt x="3006" y="1040"/>
                  </a:lnTo>
                  <a:lnTo>
                    <a:pt x="3042" y="1066"/>
                  </a:lnTo>
                  <a:lnTo>
                    <a:pt x="2983" y="1092"/>
                  </a:lnTo>
                  <a:lnTo>
                    <a:pt x="3025" y="1092"/>
                  </a:lnTo>
                  <a:lnTo>
                    <a:pt x="3017" y="1116"/>
                  </a:lnTo>
                  <a:lnTo>
                    <a:pt x="3082" y="1140"/>
                  </a:lnTo>
                  <a:lnTo>
                    <a:pt x="3104" y="1198"/>
                  </a:lnTo>
                  <a:lnTo>
                    <a:pt x="3130" y="1177"/>
                  </a:lnTo>
                  <a:lnTo>
                    <a:pt x="3193" y="1216"/>
                  </a:lnTo>
                  <a:lnTo>
                    <a:pt x="3053" y="1267"/>
                  </a:lnTo>
                  <a:lnTo>
                    <a:pt x="3082" y="1296"/>
                  </a:lnTo>
                  <a:lnTo>
                    <a:pt x="3199" y="1238"/>
                  </a:lnTo>
                  <a:lnTo>
                    <a:pt x="3199" y="1286"/>
                  </a:lnTo>
                  <a:lnTo>
                    <a:pt x="3255" y="1278"/>
                  </a:lnTo>
                  <a:lnTo>
                    <a:pt x="3259" y="1301"/>
                  </a:lnTo>
                  <a:lnTo>
                    <a:pt x="3235" y="1301"/>
                  </a:lnTo>
                  <a:lnTo>
                    <a:pt x="3259" y="1361"/>
                  </a:lnTo>
                  <a:lnTo>
                    <a:pt x="3092" y="1473"/>
                  </a:lnTo>
                  <a:lnTo>
                    <a:pt x="2857" y="1473"/>
                  </a:lnTo>
                  <a:lnTo>
                    <a:pt x="2754" y="1551"/>
                  </a:lnTo>
                  <a:lnTo>
                    <a:pt x="2671" y="1665"/>
                  </a:lnTo>
                  <a:lnTo>
                    <a:pt x="2754" y="1577"/>
                  </a:lnTo>
                  <a:lnTo>
                    <a:pt x="2882" y="1528"/>
                  </a:lnTo>
                  <a:lnTo>
                    <a:pt x="2928" y="1566"/>
                  </a:lnTo>
                  <a:lnTo>
                    <a:pt x="2844" y="1599"/>
                  </a:lnTo>
                  <a:lnTo>
                    <a:pt x="2914" y="1614"/>
                  </a:lnTo>
                  <a:lnTo>
                    <a:pt x="2894" y="1649"/>
                  </a:lnTo>
                  <a:lnTo>
                    <a:pt x="2945" y="1714"/>
                  </a:lnTo>
                  <a:lnTo>
                    <a:pt x="3046" y="1737"/>
                  </a:lnTo>
                  <a:lnTo>
                    <a:pt x="3076" y="1656"/>
                  </a:lnTo>
                  <a:lnTo>
                    <a:pt x="3076" y="1707"/>
                  </a:lnTo>
                  <a:lnTo>
                    <a:pt x="3098" y="1700"/>
                  </a:lnTo>
                  <a:lnTo>
                    <a:pt x="3052" y="1750"/>
                  </a:lnTo>
                  <a:lnTo>
                    <a:pt x="2934" y="1785"/>
                  </a:lnTo>
                  <a:lnTo>
                    <a:pt x="2890" y="1848"/>
                  </a:lnTo>
                  <a:lnTo>
                    <a:pt x="2860" y="1794"/>
                  </a:lnTo>
                  <a:lnTo>
                    <a:pt x="2973" y="1746"/>
                  </a:lnTo>
                  <a:lnTo>
                    <a:pt x="2914" y="1749"/>
                  </a:lnTo>
                  <a:lnTo>
                    <a:pt x="2922" y="1714"/>
                  </a:lnTo>
                  <a:lnTo>
                    <a:pt x="2826" y="1753"/>
                  </a:lnTo>
                  <a:lnTo>
                    <a:pt x="2797" y="1729"/>
                  </a:lnTo>
                  <a:lnTo>
                    <a:pt x="2797" y="1656"/>
                  </a:lnTo>
                  <a:lnTo>
                    <a:pt x="2735" y="1634"/>
                  </a:lnTo>
                  <a:lnTo>
                    <a:pt x="2687" y="1750"/>
                  </a:lnTo>
                  <a:lnTo>
                    <a:pt x="2493" y="1794"/>
                  </a:lnTo>
                  <a:lnTo>
                    <a:pt x="2358" y="1838"/>
                  </a:lnTo>
                  <a:lnTo>
                    <a:pt x="2339" y="1860"/>
                  </a:lnTo>
                  <a:lnTo>
                    <a:pt x="2366" y="1865"/>
                  </a:lnTo>
                  <a:lnTo>
                    <a:pt x="2373" y="1883"/>
                  </a:lnTo>
                  <a:lnTo>
                    <a:pt x="2210" y="1930"/>
                  </a:lnTo>
                  <a:lnTo>
                    <a:pt x="2218" y="1907"/>
                  </a:lnTo>
                  <a:lnTo>
                    <a:pt x="2230" y="1892"/>
                  </a:lnTo>
                  <a:lnTo>
                    <a:pt x="2237" y="1871"/>
                  </a:lnTo>
                  <a:lnTo>
                    <a:pt x="2263" y="1853"/>
                  </a:lnTo>
                  <a:lnTo>
                    <a:pt x="2265" y="1750"/>
                  </a:lnTo>
                  <a:lnTo>
                    <a:pt x="2296" y="1785"/>
                  </a:lnTo>
                  <a:lnTo>
                    <a:pt x="2342" y="1772"/>
                  </a:lnTo>
                  <a:lnTo>
                    <a:pt x="2300" y="1714"/>
                  </a:lnTo>
                  <a:lnTo>
                    <a:pt x="2162" y="1684"/>
                  </a:lnTo>
                  <a:lnTo>
                    <a:pt x="2155" y="1684"/>
                  </a:lnTo>
                  <a:lnTo>
                    <a:pt x="2139" y="1602"/>
                  </a:lnTo>
                  <a:lnTo>
                    <a:pt x="2112" y="1607"/>
                  </a:lnTo>
                  <a:lnTo>
                    <a:pt x="2088" y="1560"/>
                  </a:lnTo>
                  <a:lnTo>
                    <a:pt x="2060" y="1557"/>
                  </a:lnTo>
                  <a:lnTo>
                    <a:pt x="2060" y="1584"/>
                  </a:lnTo>
                  <a:lnTo>
                    <a:pt x="2020" y="1545"/>
                  </a:lnTo>
                  <a:lnTo>
                    <a:pt x="1956" y="1602"/>
                  </a:lnTo>
                  <a:lnTo>
                    <a:pt x="1773" y="1560"/>
                  </a:lnTo>
                  <a:lnTo>
                    <a:pt x="1753" y="1520"/>
                  </a:lnTo>
                  <a:lnTo>
                    <a:pt x="1752" y="1546"/>
                  </a:lnTo>
                  <a:lnTo>
                    <a:pt x="698" y="1546"/>
                  </a:lnTo>
                  <a:lnTo>
                    <a:pt x="682" y="1501"/>
                  </a:lnTo>
                  <a:lnTo>
                    <a:pt x="626" y="1488"/>
                  </a:lnTo>
                  <a:lnTo>
                    <a:pt x="629" y="1459"/>
                  </a:lnTo>
                  <a:lnTo>
                    <a:pt x="511" y="1422"/>
                  </a:lnTo>
                  <a:lnTo>
                    <a:pt x="525" y="1400"/>
                  </a:lnTo>
                  <a:lnTo>
                    <a:pt x="496" y="1346"/>
                  </a:lnTo>
                  <a:lnTo>
                    <a:pt x="466" y="1342"/>
                  </a:lnTo>
                  <a:lnTo>
                    <a:pt x="403" y="1225"/>
                  </a:lnTo>
                  <a:lnTo>
                    <a:pt x="415" y="1189"/>
                  </a:lnTo>
                  <a:lnTo>
                    <a:pt x="418" y="1127"/>
                  </a:lnTo>
                  <a:lnTo>
                    <a:pt x="347" y="1092"/>
                  </a:lnTo>
                  <a:lnTo>
                    <a:pt x="210" y="887"/>
                  </a:lnTo>
                  <a:lnTo>
                    <a:pt x="135" y="945"/>
                  </a:lnTo>
                  <a:lnTo>
                    <a:pt x="112" y="917"/>
                  </a:lnTo>
                  <a:lnTo>
                    <a:pt x="107" y="912"/>
                  </a:lnTo>
                  <a:lnTo>
                    <a:pt x="72" y="855"/>
                  </a:lnTo>
                  <a:lnTo>
                    <a:pt x="0" y="85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76" name="Freeform 257">
              <a:extLst>
                <a:ext uri="{FF2B5EF4-FFF2-40B4-BE49-F238E27FC236}">
                  <a16:creationId xmlns:a16="http://schemas.microsoft.com/office/drawing/2014/main" id="{21BA3E40-37B8-48B9-93BB-F48E3D8F64E8}"/>
                </a:ext>
              </a:extLst>
            </p:cNvPr>
            <p:cNvSpPr>
              <a:spLocks/>
            </p:cNvSpPr>
            <p:nvPr/>
          </p:nvSpPr>
          <p:spPr bwMode="auto">
            <a:xfrm>
              <a:off x="5650942" y="2357605"/>
              <a:ext cx="90975" cy="47735"/>
            </a:xfrm>
            <a:custGeom>
              <a:avLst/>
              <a:gdLst>
                <a:gd name="T0" fmla="*/ 0 w 191"/>
                <a:gd name="T1" fmla="*/ 0 h 128"/>
                <a:gd name="T2" fmla="*/ 2 w 191"/>
                <a:gd name="T3" fmla="*/ 1 h 128"/>
                <a:gd name="T4" fmla="*/ 4 w 191"/>
                <a:gd name="T5" fmla="*/ 3 h 128"/>
                <a:gd name="T6" fmla="*/ 3 w 191"/>
                <a:gd name="T7" fmla="*/ 3 h 128"/>
                <a:gd name="T8" fmla="*/ 0 w 191"/>
                <a:gd name="T9" fmla="*/ 0 h 128"/>
                <a:gd name="T10" fmla="*/ 0 60000 65536"/>
                <a:gd name="T11" fmla="*/ 0 60000 65536"/>
                <a:gd name="T12" fmla="*/ 0 60000 65536"/>
                <a:gd name="T13" fmla="*/ 0 60000 65536"/>
                <a:gd name="T14" fmla="*/ 0 60000 65536"/>
                <a:gd name="T15" fmla="*/ 0 w 191"/>
                <a:gd name="T16" fmla="*/ 0 h 128"/>
                <a:gd name="T17" fmla="*/ 191 w 191"/>
                <a:gd name="T18" fmla="*/ 128 h 128"/>
              </a:gdLst>
              <a:ahLst/>
              <a:cxnLst>
                <a:cxn ang="T10">
                  <a:pos x="T0" y="T1"/>
                </a:cxn>
                <a:cxn ang="T11">
                  <a:pos x="T2" y="T3"/>
                </a:cxn>
                <a:cxn ang="T12">
                  <a:pos x="T4" y="T5"/>
                </a:cxn>
                <a:cxn ang="T13">
                  <a:pos x="T6" y="T7"/>
                </a:cxn>
                <a:cxn ang="T14">
                  <a:pos x="T8" y="T9"/>
                </a:cxn>
              </a:cxnLst>
              <a:rect l="T15" t="T16" r="T17" b="T18"/>
              <a:pathLst>
                <a:path w="191" h="128">
                  <a:moveTo>
                    <a:pt x="0" y="0"/>
                  </a:moveTo>
                  <a:lnTo>
                    <a:pt x="103" y="27"/>
                  </a:lnTo>
                  <a:lnTo>
                    <a:pt x="191" y="128"/>
                  </a:lnTo>
                  <a:lnTo>
                    <a:pt x="140" y="109"/>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77" name="Freeform 258">
              <a:extLst>
                <a:ext uri="{FF2B5EF4-FFF2-40B4-BE49-F238E27FC236}">
                  <a16:creationId xmlns:a16="http://schemas.microsoft.com/office/drawing/2014/main" id="{2BF70326-A058-4D16-AAAE-74CE8AF92274}"/>
                </a:ext>
              </a:extLst>
            </p:cNvPr>
            <p:cNvSpPr>
              <a:spLocks/>
            </p:cNvSpPr>
            <p:nvPr/>
          </p:nvSpPr>
          <p:spPr bwMode="auto">
            <a:xfrm>
              <a:off x="5693059" y="1727763"/>
              <a:ext cx="192058" cy="110057"/>
            </a:xfrm>
            <a:custGeom>
              <a:avLst/>
              <a:gdLst>
                <a:gd name="T0" fmla="*/ 0 w 399"/>
                <a:gd name="T1" fmla="*/ 5 h 289"/>
                <a:gd name="T2" fmla="*/ 0 w 399"/>
                <a:gd name="T3" fmla="*/ 4 h 289"/>
                <a:gd name="T4" fmla="*/ 2 w 399"/>
                <a:gd name="T5" fmla="*/ 1 h 289"/>
                <a:gd name="T6" fmla="*/ 1 w 399"/>
                <a:gd name="T7" fmla="*/ 0 h 289"/>
                <a:gd name="T8" fmla="*/ 4 w 399"/>
                <a:gd name="T9" fmla="*/ 0 h 289"/>
                <a:gd name="T10" fmla="*/ 6 w 399"/>
                <a:gd name="T11" fmla="*/ 1 h 289"/>
                <a:gd name="T12" fmla="*/ 7 w 399"/>
                <a:gd name="T13" fmla="*/ 1 h 289"/>
                <a:gd name="T14" fmla="*/ 9 w 399"/>
                <a:gd name="T15" fmla="*/ 2 h 289"/>
                <a:gd name="T16" fmla="*/ 5 w 399"/>
                <a:gd name="T17" fmla="*/ 5 h 289"/>
                <a:gd name="T18" fmla="*/ 5 w 399"/>
                <a:gd name="T19" fmla="*/ 6 h 289"/>
                <a:gd name="T20" fmla="*/ 3 w 399"/>
                <a:gd name="T21" fmla="*/ 7 h 289"/>
                <a:gd name="T22" fmla="*/ 2 w 399"/>
                <a:gd name="T23" fmla="*/ 6 h 289"/>
                <a:gd name="T24" fmla="*/ 0 w 399"/>
                <a:gd name="T25" fmla="*/ 5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9"/>
                <a:gd name="T40" fmla="*/ 0 h 289"/>
                <a:gd name="T41" fmla="*/ 399 w 399"/>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9" h="289">
                  <a:moveTo>
                    <a:pt x="0" y="220"/>
                  </a:moveTo>
                  <a:lnTo>
                    <a:pt x="15" y="182"/>
                  </a:lnTo>
                  <a:lnTo>
                    <a:pt x="76" y="63"/>
                  </a:lnTo>
                  <a:lnTo>
                    <a:pt x="47" y="11"/>
                  </a:lnTo>
                  <a:lnTo>
                    <a:pt x="171" y="0"/>
                  </a:lnTo>
                  <a:lnTo>
                    <a:pt x="257" y="48"/>
                  </a:lnTo>
                  <a:lnTo>
                    <a:pt x="312" y="21"/>
                  </a:lnTo>
                  <a:lnTo>
                    <a:pt x="399" y="88"/>
                  </a:lnTo>
                  <a:lnTo>
                    <a:pt x="217" y="195"/>
                  </a:lnTo>
                  <a:lnTo>
                    <a:pt x="200" y="259"/>
                  </a:lnTo>
                  <a:lnTo>
                    <a:pt x="112" y="289"/>
                  </a:lnTo>
                  <a:lnTo>
                    <a:pt x="70" y="239"/>
                  </a:lnTo>
                  <a:lnTo>
                    <a:pt x="0" y="22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78" name="Freeform 259">
              <a:extLst>
                <a:ext uri="{FF2B5EF4-FFF2-40B4-BE49-F238E27FC236}">
                  <a16:creationId xmlns:a16="http://schemas.microsoft.com/office/drawing/2014/main" id="{75053A9C-35F2-44EC-B2AC-780308DDB612}"/>
                </a:ext>
              </a:extLst>
            </p:cNvPr>
            <p:cNvSpPr>
              <a:spLocks/>
            </p:cNvSpPr>
            <p:nvPr/>
          </p:nvSpPr>
          <p:spPr bwMode="auto">
            <a:xfrm>
              <a:off x="5750341" y="1626989"/>
              <a:ext cx="133093" cy="60995"/>
            </a:xfrm>
            <a:custGeom>
              <a:avLst/>
              <a:gdLst>
                <a:gd name="T0" fmla="*/ 0 w 279"/>
                <a:gd name="T1" fmla="*/ 3 h 161"/>
                <a:gd name="T2" fmla="*/ 1 w 279"/>
                <a:gd name="T3" fmla="*/ 3 h 161"/>
                <a:gd name="T4" fmla="*/ 2 w 279"/>
                <a:gd name="T5" fmla="*/ 3 h 161"/>
                <a:gd name="T6" fmla="*/ 2 w 279"/>
                <a:gd name="T7" fmla="*/ 4 h 161"/>
                <a:gd name="T8" fmla="*/ 3 w 279"/>
                <a:gd name="T9" fmla="*/ 3 h 161"/>
                <a:gd name="T10" fmla="*/ 3 w 279"/>
                <a:gd name="T11" fmla="*/ 3 h 161"/>
                <a:gd name="T12" fmla="*/ 3 w 279"/>
                <a:gd name="T13" fmla="*/ 3 h 161"/>
                <a:gd name="T14" fmla="*/ 4 w 279"/>
                <a:gd name="T15" fmla="*/ 2 h 161"/>
                <a:gd name="T16" fmla="*/ 4 w 279"/>
                <a:gd name="T17" fmla="*/ 1 h 161"/>
                <a:gd name="T18" fmla="*/ 5 w 279"/>
                <a:gd name="T19" fmla="*/ 3 h 161"/>
                <a:gd name="T20" fmla="*/ 6 w 279"/>
                <a:gd name="T21" fmla="*/ 2 h 161"/>
                <a:gd name="T22" fmla="*/ 5 w 279"/>
                <a:gd name="T23" fmla="*/ 1 h 161"/>
                <a:gd name="T24" fmla="*/ 6 w 279"/>
                <a:gd name="T25" fmla="*/ 1 h 161"/>
                <a:gd name="T26" fmla="*/ 5 w 279"/>
                <a:gd name="T27" fmla="*/ 0 h 161"/>
                <a:gd name="T28" fmla="*/ 3 w 279"/>
                <a:gd name="T29" fmla="*/ 1 h 161"/>
                <a:gd name="T30" fmla="*/ 0 w 279"/>
                <a:gd name="T31" fmla="*/ 3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9"/>
                <a:gd name="T49" fmla="*/ 0 h 161"/>
                <a:gd name="T50" fmla="*/ 279 w 279"/>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9" h="161">
                  <a:moveTo>
                    <a:pt x="0" y="125"/>
                  </a:moveTo>
                  <a:lnTo>
                    <a:pt x="62" y="148"/>
                  </a:lnTo>
                  <a:lnTo>
                    <a:pt x="78" y="122"/>
                  </a:lnTo>
                  <a:lnTo>
                    <a:pt x="93" y="161"/>
                  </a:lnTo>
                  <a:lnTo>
                    <a:pt x="122" y="146"/>
                  </a:lnTo>
                  <a:lnTo>
                    <a:pt x="116" y="108"/>
                  </a:lnTo>
                  <a:lnTo>
                    <a:pt x="147" y="130"/>
                  </a:lnTo>
                  <a:lnTo>
                    <a:pt x="164" y="72"/>
                  </a:lnTo>
                  <a:lnTo>
                    <a:pt x="189" y="67"/>
                  </a:lnTo>
                  <a:lnTo>
                    <a:pt x="198" y="121"/>
                  </a:lnTo>
                  <a:lnTo>
                    <a:pt x="258" y="80"/>
                  </a:lnTo>
                  <a:lnTo>
                    <a:pt x="241" y="33"/>
                  </a:lnTo>
                  <a:lnTo>
                    <a:pt x="279" y="23"/>
                  </a:lnTo>
                  <a:lnTo>
                    <a:pt x="240" y="0"/>
                  </a:lnTo>
                  <a:lnTo>
                    <a:pt x="136" y="23"/>
                  </a:lnTo>
                  <a:lnTo>
                    <a:pt x="0" y="12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79" name="Freeform 260">
              <a:extLst>
                <a:ext uri="{FF2B5EF4-FFF2-40B4-BE49-F238E27FC236}">
                  <a16:creationId xmlns:a16="http://schemas.microsoft.com/office/drawing/2014/main" id="{E9A47244-E0D8-4D5E-AD8B-C1467B181857}"/>
                </a:ext>
              </a:extLst>
            </p:cNvPr>
            <p:cNvSpPr>
              <a:spLocks/>
            </p:cNvSpPr>
            <p:nvPr/>
          </p:nvSpPr>
          <p:spPr bwMode="auto">
            <a:xfrm>
              <a:off x="5821099" y="1767543"/>
              <a:ext cx="328521" cy="148510"/>
            </a:xfrm>
            <a:custGeom>
              <a:avLst/>
              <a:gdLst>
                <a:gd name="T0" fmla="*/ 0 w 688"/>
                <a:gd name="T1" fmla="*/ 3 h 394"/>
                <a:gd name="T2" fmla="*/ 1 w 688"/>
                <a:gd name="T3" fmla="*/ 2 h 394"/>
                <a:gd name="T4" fmla="*/ 0 w 688"/>
                <a:gd name="T5" fmla="*/ 2 h 394"/>
                <a:gd name="T6" fmla="*/ 2 w 688"/>
                <a:gd name="T7" fmla="*/ 1 h 394"/>
                <a:gd name="T8" fmla="*/ 4 w 688"/>
                <a:gd name="T9" fmla="*/ 0 h 394"/>
                <a:gd name="T10" fmla="*/ 4 w 688"/>
                <a:gd name="T11" fmla="*/ 1 h 394"/>
                <a:gd name="T12" fmla="*/ 4 w 688"/>
                <a:gd name="T13" fmla="*/ 1 h 394"/>
                <a:gd name="T14" fmla="*/ 5 w 688"/>
                <a:gd name="T15" fmla="*/ 1 h 394"/>
                <a:gd name="T16" fmla="*/ 7 w 688"/>
                <a:gd name="T17" fmla="*/ 1 h 394"/>
                <a:gd name="T18" fmla="*/ 6 w 688"/>
                <a:gd name="T19" fmla="*/ 2 h 394"/>
                <a:gd name="T20" fmla="*/ 8 w 688"/>
                <a:gd name="T21" fmla="*/ 2 h 394"/>
                <a:gd name="T22" fmla="*/ 7 w 688"/>
                <a:gd name="T23" fmla="*/ 1 h 394"/>
                <a:gd name="T24" fmla="*/ 8 w 688"/>
                <a:gd name="T25" fmla="*/ 1 h 394"/>
                <a:gd name="T26" fmla="*/ 9 w 688"/>
                <a:gd name="T27" fmla="*/ 3 h 394"/>
                <a:gd name="T28" fmla="*/ 10 w 688"/>
                <a:gd name="T29" fmla="*/ 3 h 394"/>
                <a:gd name="T30" fmla="*/ 9 w 688"/>
                <a:gd name="T31" fmla="*/ 0 h 394"/>
                <a:gd name="T32" fmla="*/ 10 w 688"/>
                <a:gd name="T33" fmla="*/ 0 h 394"/>
                <a:gd name="T34" fmla="*/ 12 w 688"/>
                <a:gd name="T35" fmla="*/ 1 h 394"/>
                <a:gd name="T36" fmla="*/ 12 w 688"/>
                <a:gd name="T37" fmla="*/ 4 h 394"/>
                <a:gd name="T38" fmla="*/ 16 w 688"/>
                <a:gd name="T39" fmla="*/ 6 h 394"/>
                <a:gd name="T40" fmla="*/ 16 w 688"/>
                <a:gd name="T41" fmla="*/ 7 h 394"/>
                <a:gd name="T42" fmla="*/ 15 w 688"/>
                <a:gd name="T43" fmla="*/ 7 h 394"/>
                <a:gd name="T44" fmla="*/ 14 w 688"/>
                <a:gd name="T45" fmla="*/ 7 h 394"/>
                <a:gd name="T46" fmla="*/ 15 w 688"/>
                <a:gd name="T47" fmla="*/ 8 h 394"/>
                <a:gd name="T48" fmla="*/ 14 w 688"/>
                <a:gd name="T49" fmla="*/ 9 h 394"/>
                <a:gd name="T50" fmla="*/ 12 w 688"/>
                <a:gd name="T51" fmla="*/ 8 h 394"/>
                <a:gd name="T52" fmla="*/ 11 w 688"/>
                <a:gd name="T53" fmla="*/ 7 h 394"/>
                <a:gd name="T54" fmla="*/ 8 w 688"/>
                <a:gd name="T55" fmla="*/ 9 h 394"/>
                <a:gd name="T56" fmla="*/ 5 w 688"/>
                <a:gd name="T57" fmla="*/ 9 h 394"/>
                <a:gd name="T58" fmla="*/ 4 w 688"/>
                <a:gd name="T59" fmla="*/ 8 h 394"/>
                <a:gd name="T60" fmla="*/ 3 w 688"/>
                <a:gd name="T61" fmla="*/ 8 h 394"/>
                <a:gd name="T62" fmla="*/ 1 w 688"/>
                <a:gd name="T63" fmla="*/ 6 h 394"/>
                <a:gd name="T64" fmla="*/ 6 w 688"/>
                <a:gd name="T65" fmla="*/ 6 h 394"/>
                <a:gd name="T66" fmla="*/ 1 w 688"/>
                <a:gd name="T67" fmla="*/ 5 h 394"/>
                <a:gd name="T68" fmla="*/ 1 w 688"/>
                <a:gd name="T69" fmla="*/ 5 h 394"/>
                <a:gd name="T70" fmla="*/ 3 w 688"/>
                <a:gd name="T71" fmla="*/ 4 h 394"/>
                <a:gd name="T72" fmla="*/ 1 w 688"/>
                <a:gd name="T73" fmla="*/ 4 h 394"/>
                <a:gd name="T74" fmla="*/ 1 w 688"/>
                <a:gd name="T75" fmla="*/ 3 h 394"/>
                <a:gd name="T76" fmla="*/ 0 w 688"/>
                <a:gd name="T77" fmla="*/ 3 h 3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8"/>
                <a:gd name="T118" fmla="*/ 0 h 394"/>
                <a:gd name="T119" fmla="*/ 688 w 688"/>
                <a:gd name="T120" fmla="*/ 394 h 3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8" h="394">
                  <a:moveTo>
                    <a:pt x="0" y="128"/>
                  </a:moveTo>
                  <a:lnTo>
                    <a:pt x="37" y="96"/>
                  </a:lnTo>
                  <a:lnTo>
                    <a:pt x="17" y="80"/>
                  </a:lnTo>
                  <a:lnTo>
                    <a:pt x="101" y="23"/>
                  </a:lnTo>
                  <a:lnTo>
                    <a:pt x="168" y="0"/>
                  </a:lnTo>
                  <a:lnTo>
                    <a:pt x="189" y="40"/>
                  </a:lnTo>
                  <a:lnTo>
                    <a:pt x="166" y="65"/>
                  </a:lnTo>
                  <a:lnTo>
                    <a:pt x="226" y="32"/>
                  </a:lnTo>
                  <a:lnTo>
                    <a:pt x="296" y="59"/>
                  </a:lnTo>
                  <a:lnTo>
                    <a:pt x="268" y="88"/>
                  </a:lnTo>
                  <a:lnTo>
                    <a:pt x="349" y="69"/>
                  </a:lnTo>
                  <a:lnTo>
                    <a:pt x="326" y="35"/>
                  </a:lnTo>
                  <a:lnTo>
                    <a:pt x="356" y="39"/>
                  </a:lnTo>
                  <a:lnTo>
                    <a:pt x="416" y="146"/>
                  </a:lnTo>
                  <a:lnTo>
                    <a:pt x="439" y="120"/>
                  </a:lnTo>
                  <a:lnTo>
                    <a:pt x="414" y="4"/>
                  </a:lnTo>
                  <a:lnTo>
                    <a:pt x="466" y="5"/>
                  </a:lnTo>
                  <a:lnTo>
                    <a:pt x="521" y="47"/>
                  </a:lnTo>
                  <a:lnTo>
                    <a:pt x="552" y="191"/>
                  </a:lnTo>
                  <a:lnTo>
                    <a:pt x="688" y="261"/>
                  </a:lnTo>
                  <a:lnTo>
                    <a:pt x="686" y="299"/>
                  </a:lnTo>
                  <a:lnTo>
                    <a:pt x="651" y="283"/>
                  </a:lnTo>
                  <a:lnTo>
                    <a:pt x="609" y="308"/>
                  </a:lnTo>
                  <a:lnTo>
                    <a:pt x="665" y="341"/>
                  </a:lnTo>
                  <a:lnTo>
                    <a:pt x="612" y="371"/>
                  </a:lnTo>
                  <a:lnTo>
                    <a:pt x="525" y="354"/>
                  </a:lnTo>
                  <a:lnTo>
                    <a:pt x="476" y="315"/>
                  </a:lnTo>
                  <a:lnTo>
                    <a:pt x="359" y="380"/>
                  </a:lnTo>
                  <a:lnTo>
                    <a:pt x="218" y="394"/>
                  </a:lnTo>
                  <a:lnTo>
                    <a:pt x="189" y="333"/>
                  </a:lnTo>
                  <a:lnTo>
                    <a:pt x="111" y="329"/>
                  </a:lnTo>
                  <a:lnTo>
                    <a:pt x="60" y="274"/>
                  </a:lnTo>
                  <a:lnTo>
                    <a:pt x="263" y="242"/>
                  </a:lnTo>
                  <a:lnTo>
                    <a:pt x="53" y="226"/>
                  </a:lnTo>
                  <a:lnTo>
                    <a:pt x="28" y="192"/>
                  </a:lnTo>
                  <a:lnTo>
                    <a:pt x="134" y="157"/>
                  </a:lnTo>
                  <a:lnTo>
                    <a:pt x="37" y="164"/>
                  </a:lnTo>
                  <a:lnTo>
                    <a:pt x="42" y="146"/>
                  </a:lnTo>
                  <a:lnTo>
                    <a:pt x="0" y="128"/>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80" name="Freeform 261">
              <a:extLst>
                <a:ext uri="{FF2B5EF4-FFF2-40B4-BE49-F238E27FC236}">
                  <a16:creationId xmlns:a16="http://schemas.microsoft.com/office/drawing/2014/main" id="{FE8CCFA8-FACE-4CE4-ADD1-518E72B2BAF9}"/>
                </a:ext>
              </a:extLst>
            </p:cNvPr>
            <p:cNvSpPr>
              <a:spLocks/>
            </p:cNvSpPr>
            <p:nvPr/>
          </p:nvSpPr>
          <p:spPr bwMode="auto">
            <a:xfrm>
              <a:off x="5843001" y="1650857"/>
              <a:ext cx="225753" cy="82211"/>
            </a:xfrm>
            <a:custGeom>
              <a:avLst/>
              <a:gdLst>
                <a:gd name="T0" fmla="*/ 0 w 468"/>
                <a:gd name="T1" fmla="*/ 3 h 217"/>
                <a:gd name="T2" fmla="*/ 0 w 468"/>
                <a:gd name="T3" fmla="*/ 3 h 217"/>
                <a:gd name="T4" fmla="*/ 2 w 468"/>
                <a:gd name="T5" fmla="*/ 3 h 217"/>
                <a:gd name="T6" fmla="*/ 0 w 468"/>
                <a:gd name="T7" fmla="*/ 3 h 217"/>
                <a:gd name="T8" fmla="*/ 3 w 468"/>
                <a:gd name="T9" fmla="*/ 2 h 217"/>
                <a:gd name="T10" fmla="*/ 1 w 468"/>
                <a:gd name="T11" fmla="*/ 2 h 217"/>
                <a:gd name="T12" fmla="*/ 1 w 468"/>
                <a:gd name="T13" fmla="*/ 1 h 217"/>
                <a:gd name="T14" fmla="*/ 3 w 468"/>
                <a:gd name="T15" fmla="*/ 1 h 217"/>
                <a:gd name="T16" fmla="*/ 1 w 468"/>
                <a:gd name="T17" fmla="*/ 1 h 217"/>
                <a:gd name="T18" fmla="*/ 3 w 468"/>
                <a:gd name="T19" fmla="*/ 1 h 217"/>
                <a:gd name="T20" fmla="*/ 5 w 468"/>
                <a:gd name="T21" fmla="*/ 1 h 217"/>
                <a:gd name="T22" fmla="*/ 6 w 468"/>
                <a:gd name="T23" fmla="*/ 3 h 217"/>
                <a:gd name="T24" fmla="*/ 8 w 468"/>
                <a:gd name="T25" fmla="*/ 3 h 217"/>
                <a:gd name="T26" fmla="*/ 7 w 468"/>
                <a:gd name="T27" fmla="*/ 2 h 217"/>
                <a:gd name="T28" fmla="*/ 7 w 468"/>
                <a:gd name="T29" fmla="*/ 1 h 217"/>
                <a:gd name="T30" fmla="*/ 7 w 468"/>
                <a:gd name="T31" fmla="*/ 1 h 217"/>
                <a:gd name="T32" fmla="*/ 8 w 468"/>
                <a:gd name="T33" fmla="*/ 0 h 217"/>
                <a:gd name="T34" fmla="*/ 9 w 468"/>
                <a:gd name="T35" fmla="*/ 1 h 217"/>
                <a:gd name="T36" fmla="*/ 8 w 468"/>
                <a:gd name="T37" fmla="*/ 2 h 217"/>
                <a:gd name="T38" fmla="*/ 9 w 468"/>
                <a:gd name="T39" fmla="*/ 2 h 217"/>
                <a:gd name="T40" fmla="*/ 9 w 468"/>
                <a:gd name="T41" fmla="*/ 2 h 217"/>
                <a:gd name="T42" fmla="*/ 10 w 468"/>
                <a:gd name="T43" fmla="*/ 3 h 217"/>
                <a:gd name="T44" fmla="*/ 10 w 468"/>
                <a:gd name="T45" fmla="*/ 2 h 217"/>
                <a:gd name="T46" fmla="*/ 11 w 468"/>
                <a:gd name="T47" fmla="*/ 3 h 217"/>
                <a:gd name="T48" fmla="*/ 11 w 468"/>
                <a:gd name="T49" fmla="*/ 4 h 217"/>
                <a:gd name="T50" fmla="*/ 8 w 468"/>
                <a:gd name="T51" fmla="*/ 4 h 217"/>
                <a:gd name="T52" fmla="*/ 5 w 468"/>
                <a:gd name="T53" fmla="*/ 5 h 217"/>
                <a:gd name="T54" fmla="*/ 3 w 468"/>
                <a:gd name="T55" fmla="*/ 4 h 217"/>
                <a:gd name="T56" fmla="*/ 6 w 468"/>
                <a:gd name="T57" fmla="*/ 3 h 217"/>
                <a:gd name="T58" fmla="*/ 3 w 468"/>
                <a:gd name="T59" fmla="*/ 4 h 217"/>
                <a:gd name="T60" fmla="*/ 4 w 468"/>
                <a:gd name="T61" fmla="*/ 3 h 217"/>
                <a:gd name="T62" fmla="*/ 3 w 468"/>
                <a:gd name="T63" fmla="*/ 4 h 217"/>
                <a:gd name="T64" fmla="*/ 1 w 468"/>
                <a:gd name="T65" fmla="*/ 4 h 217"/>
                <a:gd name="T66" fmla="*/ 0 w 468"/>
                <a:gd name="T67" fmla="*/ 3 h 2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8"/>
                <a:gd name="T103" fmla="*/ 0 h 217"/>
                <a:gd name="T104" fmla="*/ 468 w 468"/>
                <a:gd name="T105" fmla="*/ 217 h 2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8" h="217">
                  <a:moveTo>
                    <a:pt x="0" y="143"/>
                  </a:moveTo>
                  <a:lnTo>
                    <a:pt x="18" y="125"/>
                  </a:lnTo>
                  <a:lnTo>
                    <a:pt x="100" y="105"/>
                  </a:lnTo>
                  <a:lnTo>
                    <a:pt x="18" y="109"/>
                  </a:lnTo>
                  <a:lnTo>
                    <a:pt x="113" y="88"/>
                  </a:lnTo>
                  <a:lnTo>
                    <a:pt x="36" y="88"/>
                  </a:lnTo>
                  <a:lnTo>
                    <a:pt x="44" y="64"/>
                  </a:lnTo>
                  <a:lnTo>
                    <a:pt x="115" y="63"/>
                  </a:lnTo>
                  <a:lnTo>
                    <a:pt x="64" y="57"/>
                  </a:lnTo>
                  <a:lnTo>
                    <a:pt x="106" y="36"/>
                  </a:lnTo>
                  <a:lnTo>
                    <a:pt x="200" y="63"/>
                  </a:lnTo>
                  <a:lnTo>
                    <a:pt x="247" y="117"/>
                  </a:lnTo>
                  <a:lnTo>
                    <a:pt x="334" y="120"/>
                  </a:lnTo>
                  <a:lnTo>
                    <a:pt x="300" y="88"/>
                  </a:lnTo>
                  <a:lnTo>
                    <a:pt x="317" y="65"/>
                  </a:lnTo>
                  <a:lnTo>
                    <a:pt x="280" y="40"/>
                  </a:lnTo>
                  <a:lnTo>
                    <a:pt x="342" y="0"/>
                  </a:lnTo>
                  <a:lnTo>
                    <a:pt x="366" y="48"/>
                  </a:lnTo>
                  <a:lnTo>
                    <a:pt x="349" y="69"/>
                  </a:lnTo>
                  <a:lnTo>
                    <a:pt x="384" y="76"/>
                  </a:lnTo>
                  <a:lnTo>
                    <a:pt x="369" y="99"/>
                  </a:lnTo>
                  <a:lnTo>
                    <a:pt x="414" y="107"/>
                  </a:lnTo>
                  <a:lnTo>
                    <a:pt x="439" y="75"/>
                  </a:lnTo>
                  <a:lnTo>
                    <a:pt x="468" y="111"/>
                  </a:lnTo>
                  <a:lnTo>
                    <a:pt x="446" y="161"/>
                  </a:lnTo>
                  <a:lnTo>
                    <a:pt x="344" y="157"/>
                  </a:lnTo>
                  <a:lnTo>
                    <a:pt x="191" y="217"/>
                  </a:lnTo>
                  <a:lnTo>
                    <a:pt x="129" y="187"/>
                  </a:lnTo>
                  <a:lnTo>
                    <a:pt x="259" y="137"/>
                  </a:lnTo>
                  <a:lnTo>
                    <a:pt x="146" y="167"/>
                  </a:lnTo>
                  <a:lnTo>
                    <a:pt x="165" y="128"/>
                  </a:lnTo>
                  <a:lnTo>
                    <a:pt x="108" y="170"/>
                  </a:lnTo>
                  <a:lnTo>
                    <a:pt x="44" y="157"/>
                  </a:lnTo>
                  <a:lnTo>
                    <a:pt x="0" y="143"/>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81" name="Freeform 262">
              <a:extLst>
                <a:ext uri="{FF2B5EF4-FFF2-40B4-BE49-F238E27FC236}">
                  <a16:creationId xmlns:a16="http://schemas.microsoft.com/office/drawing/2014/main" id="{CB9FCFED-3A10-4F17-B5AF-2EEE27522BED}"/>
                </a:ext>
              </a:extLst>
            </p:cNvPr>
            <p:cNvSpPr>
              <a:spLocks/>
            </p:cNvSpPr>
            <p:nvPr/>
          </p:nvSpPr>
          <p:spPr bwMode="auto">
            <a:xfrm>
              <a:off x="6068753" y="1564669"/>
              <a:ext cx="116246" cy="50388"/>
            </a:xfrm>
            <a:custGeom>
              <a:avLst/>
              <a:gdLst>
                <a:gd name="T0" fmla="*/ 0 w 244"/>
                <a:gd name="T1" fmla="*/ 0 h 134"/>
                <a:gd name="T2" fmla="*/ 1 w 244"/>
                <a:gd name="T3" fmla="*/ 1 h 134"/>
                <a:gd name="T4" fmla="*/ 2 w 244"/>
                <a:gd name="T5" fmla="*/ 1 h 134"/>
                <a:gd name="T6" fmla="*/ 1 w 244"/>
                <a:gd name="T7" fmla="*/ 1 h 134"/>
                <a:gd name="T8" fmla="*/ 2 w 244"/>
                <a:gd name="T9" fmla="*/ 2 h 134"/>
                <a:gd name="T10" fmla="*/ 1 w 244"/>
                <a:gd name="T11" fmla="*/ 2 h 134"/>
                <a:gd name="T12" fmla="*/ 2 w 244"/>
                <a:gd name="T13" fmla="*/ 2 h 134"/>
                <a:gd name="T14" fmla="*/ 6 w 244"/>
                <a:gd name="T15" fmla="*/ 3 h 134"/>
                <a:gd name="T16" fmla="*/ 5 w 244"/>
                <a:gd name="T17" fmla="*/ 1 h 134"/>
                <a:gd name="T18" fmla="*/ 3 w 244"/>
                <a:gd name="T19" fmla="*/ 0 h 134"/>
                <a:gd name="T20" fmla="*/ 2 w 244"/>
                <a:gd name="T21" fmla="*/ 1 h 134"/>
                <a:gd name="T22" fmla="*/ 2 w 244"/>
                <a:gd name="T23" fmla="*/ 0 h 134"/>
                <a:gd name="T24" fmla="*/ 0 w 244"/>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4"/>
                <a:gd name="T40" fmla="*/ 0 h 134"/>
                <a:gd name="T41" fmla="*/ 244 w 244"/>
                <a:gd name="T42" fmla="*/ 134 h 1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4" h="134">
                  <a:moveTo>
                    <a:pt x="0" y="0"/>
                  </a:moveTo>
                  <a:lnTo>
                    <a:pt x="22" y="48"/>
                  </a:lnTo>
                  <a:lnTo>
                    <a:pt x="79" y="48"/>
                  </a:lnTo>
                  <a:lnTo>
                    <a:pt x="59" y="60"/>
                  </a:lnTo>
                  <a:lnTo>
                    <a:pt x="75" y="76"/>
                  </a:lnTo>
                  <a:lnTo>
                    <a:pt x="23" y="83"/>
                  </a:lnTo>
                  <a:lnTo>
                    <a:pt x="107" y="100"/>
                  </a:lnTo>
                  <a:lnTo>
                    <a:pt x="244" y="134"/>
                  </a:lnTo>
                  <a:lnTo>
                    <a:pt x="221" y="58"/>
                  </a:lnTo>
                  <a:lnTo>
                    <a:pt x="123" y="11"/>
                  </a:lnTo>
                  <a:lnTo>
                    <a:pt x="93" y="31"/>
                  </a:lnTo>
                  <a:lnTo>
                    <a:pt x="85" y="0"/>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82" name="Freeform 263">
              <a:extLst>
                <a:ext uri="{FF2B5EF4-FFF2-40B4-BE49-F238E27FC236}">
                  <a16:creationId xmlns:a16="http://schemas.microsoft.com/office/drawing/2014/main" id="{00168529-6D90-47AE-859E-B5BF59EC112C}"/>
                </a:ext>
              </a:extLst>
            </p:cNvPr>
            <p:cNvSpPr>
              <a:spLocks/>
            </p:cNvSpPr>
            <p:nvPr/>
          </p:nvSpPr>
          <p:spPr bwMode="auto">
            <a:xfrm>
              <a:off x="6120980" y="1661465"/>
              <a:ext cx="94345" cy="51713"/>
            </a:xfrm>
            <a:custGeom>
              <a:avLst/>
              <a:gdLst>
                <a:gd name="T0" fmla="*/ 0 w 195"/>
                <a:gd name="T1" fmla="*/ 2 h 137"/>
                <a:gd name="T2" fmla="*/ 1 w 195"/>
                <a:gd name="T3" fmla="*/ 1 h 137"/>
                <a:gd name="T4" fmla="*/ 1 w 195"/>
                <a:gd name="T5" fmla="*/ 1 h 137"/>
                <a:gd name="T6" fmla="*/ 0 w 195"/>
                <a:gd name="T7" fmla="*/ 1 h 137"/>
                <a:gd name="T8" fmla="*/ 1 w 195"/>
                <a:gd name="T9" fmla="*/ 0 h 137"/>
                <a:gd name="T10" fmla="*/ 2 w 195"/>
                <a:gd name="T11" fmla="*/ 1 h 137"/>
                <a:gd name="T12" fmla="*/ 1 w 195"/>
                <a:gd name="T13" fmla="*/ 0 h 137"/>
                <a:gd name="T14" fmla="*/ 4 w 195"/>
                <a:gd name="T15" fmla="*/ 0 h 137"/>
                <a:gd name="T16" fmla="*/ 5 w 195"/>
                <a:gd name="T17" fmla="*/ 2 h 137"/>
                <a:gd name="T18" fmla="*/ 4 w 195"/>
                <a:gd name="T19" fmla="*/ 2 h 137"/>
                <a:gd name="T20" fmla="*/ 4 w 195"/>
                <a:gd name="T21" fmla="*/ 3 h 137"/>
                <a:gd name="T22" fmla="*/ 2 w 195"/>
                <a:gd name="T23" fmla="*/ 3 h 137"/>
                <a:gd name="T24" fmla="*/ 2 w 195"/>
                <a:gd name="T25" fmla="*/ 3 h 137"/>
                <a:gd name="T26" fmla="*/ 2 w 195"/>
                <a:gd name="T27" fmla="*/ 2 h 137"/>
                <a:gd name="T28" fmla="*/ 3 w 195"/>
                <a:gd name="T29" fmla="*/ 2 h 137"/>
                <a:gd name="T30" fmla="*/ 0 w 195"/>
                <a:gd name="T31" fmla="*/ 2 h 1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5"/>
                <a:gd name="T49" fmla="*/ 0 h 137"/>
                <a:gd name="T50" fmla="*/ 195 w 195"/>
                <a:gd name="T51" fmla="*/ 137 h 1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5" h="137">
                  <a:moveTo>
                    <a:pt x="0" y="90"/>
                  </a:moveTo>
                  <a:lnTo>
                    <a:pt x="23" y="58"/>
                  </a:lnTo>
                  <a:lnTo>
                    <a:pt x="58" y="64"/>
                  </a:lnTo>
                  <a:lnTo>
                    <a:pt x="11" y="30"/>
                  </a:lnTo>
                  <a:lnTo>
                    <a:pt x="24" y="10"/>
                  </a:lnTo>
                  <a:lnTo>
                    <a:pt x="99" y="54"/>
                  </a:lnTo>
                  <a:lnTo>
                    <a:pt x="57" y="7"/>
                  </a:lnTo>
                  <a:lnTo>
                    <a:pt x="175" y="0"/>
                  </a:lnTo>
                  <a:lnTo>
                    <a:pt x="195" y="100"/>
                  </a:lnTo>
                  <a:lnTo>
                    <a:pt x="171" y="83"/>
                  </a:lnTo>
                  <a:lnTo>
                    <a:pt x="170" y="137"/>
                  </a:lnTo>
                  <a:lnTo>
                    <a:pt x="76" y="131"/>
                  </a:lnTo>
                  <a:lnTo>
                    <a:pt x="92" y="117"/>
                  </a:lnTo>
                  <a:lnTo>
                    <a:pt x="69" y="98"/>
                  </a:lnTo>
                  <a:lnTo>
                    <a:pt x="138" y="69"/>
                  </a:lnTo>
                  <a:lnTo>
                    <a:pt x="0" y="9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83" name="Freeform 264">
              <a:extLst>
                <a:ext uri="{FF2B5EF4-FFF2-40B4-BE49-F238E27FC236}">
                  <a16:creationId xmlns:a16="http://schemas.microsoft.com/office/drawing/2014/main" id="{97822EF4-BD28-4EF9-AAA0-290BF0830719}"/>
                </a:ext>
              </a:extLst>
            </p:cNvPr>
            <p:cNvSpPr>
              <a:spLocks/>
            </p:cNvSpPr>
            <p:nvPr/>
          </p:nvSpPr>
          <p:spPr bwMode="auto">
            <a:xfrm>
              <a:off x="6122665" y="1751632"/>
              <a:ext cx="109507" cy="80885"/>
            </a:xfrm>
            <a:custGeom>
              <a:avLst/>
              <a:gdLst>
                <a:gd name="T0" fmla="*/ 0 w 228"/>
                <a:gd name="T1" fmla="*/ 3 h 214"/>
                <a:gd name="T2" fmla="*/ 0 w 228"/>
                <a:gd name="T3" fmla="*/ 2 h 214"/>
                <a:gd name="T4" fmla="*/ 2 w 228"/>
                <a:gd name="T5" fmla="*/ 2 h 214"/>
                <a:gd name="T6" fmla="*/ 2 w 228"/>
                <a:gd name="T7" fmla="*/ 1 h 214"/>
                <a:gd name="T8" fmla="*/ 2 w 228"/>
                <a:gd name="T9" fmla="*/ 1 h 214"/>
                <a:gd name="T10" fmla="*/ 1 w 228"/>
                <a:gd name="T11" fmla="*/ 1 h 214"/>
                <a:gd name="T12" fmla="*/ 2 w 228"/>
                <a:gd name="T13" fmla="*/ 1 h 214"/>
                <a:gd name="T14" fmla="*/ 1 w 228"/>
                <a:gd name="T15" fmla="*/ 0 h 214"/>
                <a:gd name="T16" fmla="*/ 5 w 228"/>
                <a:gd name="T17" fmla="*/ 0 h 214"/>
                <a:gd name="T18" fmla="*/ 5 w 228"/>
                <a:gd name="T19" fmla="*/ 1 h 214"/>
                <a:gd name="T20" fmla="*/ 4 w 228"/>
                <a:gd name="T21" fmla="*/ 2 h 214"/>
                <a:gd name="T22" fmla="*/ 5 w 228"/>
                <a:gd name="T23" fmla="*/ 2 h 214"/>
                <a:gd name="T24" fmla="*/ 5 w 228"/>
                <a:gd name="T25" fmla="*/ 4 h 214"/>
                <a:gd name="T26" fmla="*/ 3 w 228"/>
                <a:gd name="T27" fmla="*/ 5 h 214"/>
                <a:gd name="T28" fmla="*/ 2 w 228"/>
                <a:gd name="T29" fmla="*/ 4 h 214"/>
                <a:gd name="T30" fmla="*/ 0 w 228"/>
                <a:gd name="T31" fmla="*/ 3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8"/>
                <a:gd name="T49" fmla="*/ 0 h 214"/>
                <a:gd name="T50" fmla="*/ 228 w 228"/>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8" h="214">
                  <a:moveTo>
                    <a:pt x="0" y="107"/>
                  </a:moveTo>
                  <a:lnTo>
                    <a:pt x="14" y="80"/>
                  </a:lnTo>
                  <a:lnTo>
                    <a:pt x="87" y="95"/>
                  </a:lnTo>
                  <a:lnTo>
                    <a:pt x="77" y="62"/>
                  </a:lnTo>
                  <a:lnTo>
                    <a:pt x="95" y="64"/>
                  </a:lnTo>
                  <a:lnTo>
                    <a:pt x="45" y="45"/>
                  </a:lnTo>
                  <a:lnTo>
                    <a:pt x="72" y="35"/>
                  </a:lnTo>
                  <a:lnTo>
                    <a:pt x="47" y="18"/>
                  </a:lnTo>
                  <a:lnTo>
                    <a:pt x="196" y="0"/>
                  </a:lnTo>
                  <a:lnTo>
                    <a:pt x="200" y="46"/>
                  </a:lnTo>
                  <a:lnTo>
                    <a:pt x="155" y="84"/>
                  </a:lnTo>
                  <a:lnTo>
                    <a:pt x="219" y="95"/>
                  </a:lnTo>
                  <a:lnTo>
                    <a:pt x="228" y="173"/>
                  </a:lnTo>
                  <a:lnTo>
                    <a:pt x="132" y="214"/>
                  </a:lnTo>
                  <a:lnTo>
                    <a:pt x="87" y="154"/>
                  </a:lnTo>
                  <a:lnTo>
                    <a:pt x="0" y="107"/>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84" name="Freeform 265">
              <a:extLst>
                <a:ext uri="{FF2B5EF4-FFF2-40B4-BE49-F238E27FC236}">
                  <a16:creationId xmlns:a16="http://schemas.microsoft.com/office/drawing/2014/main" id="{DDE4F635-24CA-4832-98D8-4547CA3ADE1D}"/>
                </a:ext>
              </a:extLst>
            </p:cNvPr>
            <p:cNvSpPr>
              <a:spLocks/>
            </p:cNvSpPr>
            <p:nvPr/>
          </p:nvSpPr>
          <p:spPr bwMode="auto">
            <a:xfrm>
              <a:off x="6200161" y="1577928"/>
              <a:ext cx="65704" cy="41106"/>
            </a:xfrm>
            <a:custGeom>
              <a:avLst/>
              <a:gdLst>
                <a:gd name="T0" fmla="*/ 0 w 136"/>
                <a:gd name="T1" fmla="*/ 0 h 109"/>
                <a:gd name="T2" fmla="*/ 0 w 136"/>
                <a:gd name="T3" fmla="*/ 1 h 109"/>
                <a:gd name="T4" fmla="*/ 1 w 136"/>
                <a:gd name="T5" fmla="*/ 2 h 109"/>
                <a:gd name="T6" fmla="*/ 1 w 136"/>
                <a:gd name="T7" fmla="*/ 2 h 109"/>
                <a:gd name="T8" fmla="*/ 1 w 136"/>
                <a:gd name="T9" fmla="*/ 3 h 109"/>
                <a:gd name="T10" fmla="*/ 3 w 136"/>
                <a:gd name="T11" fmla="*/ 2 h 109"/>
                <a:gd name="T12" fmla="*/ 3 w 136"/>
                <a:gd name="T13" fmla="*/ 1 h 109"/>
                <a:gd name="T14" fmla="*/ 0 w 13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09"/>
                <a:gd name="T26" fmla="*/ 136 w 13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09">
                  <a:moveTo>
                    <a:pt x="0" y="0"/>
                  </a:moveTo>
                  <a:lnTo>
                    <a:pt x="18" y="65"/>
                  </a:lnTo>
                  <a:lnTo>
                    <a:pt x="59" y="71"/>
                  </a:lnTo>
                  <a:lnTo>
                    <a:pt x="23" y="79"/>
                  </a:lnTo>
                  <a:lnTo>
                    <a:pt x="42" y="109"/>
                  </a:lnTo>
                  <a:lnTo>
                    <a:pt x="127" y="91"/>
                  </a:lnTo>
                  <a:lnTo>
                    <a:pt x="136" y="54"/>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85" name="Freeform 266">
              <a:extLst>
                <a:ext uri="{FF2B5EF4-FFF2-40B4-BE49-F238E27FC236}">
                  <a16:creationId xmlns:a16="http://schemas.microsoft.com/office/drawing/2014/main" id="{E916D3CF-6EE8-479B-AAFD-4CC2AABDCB59}"/>
                </a:ext>
              </a:extLst>
            </p:cNvPr>
            <p:cNvSpPr>
              <a:spLocks/>
            </p:cNvSpPr>
            <p:nvPr/>
          </p:nvSpPr>
          <p:spPr bwMode="auto">
            <a:xfrm>
              <a:off x="6223747" y="1641575"/>
              <a:ext cx="316728" cy="91493"/>
            </a:xfrm>
            <a:custGeom>
              <a:avLst/>
              <a:gdLst>
                <a:gd name="T0" fmla="*/ 0 w 659"/>
                <a:gd name="T1" fmla="*/ 1 h 241"/>
                <a:gd name="T2" fmla="*/ 1 w 659"/>
                <a:gd name="T3" fmla="*/ 0 h 241"/>
                <a:gd name="T4" fmla="*/ 2 w 659"/>
                <a:gd name="T5" fmla="*/ 0 h 241"/>
                <a:gd name="T6" fmla="*/ 3 w 659"/>
                <a:gd name="T7" fmla="*/ 1 h 241"/>
                <a:gd name="T8" fmla="*/ 3 w 659"/>
                <a:gd name="T9" fmla="*/ 1 h 241"/>
                <a:gd name="T10" fmla="*/ 5 w 659"/>
                <a:gd name="T11" fmla="*/ 1 h 241"/>
                <a:gd name="T12" fmla="*/ 6 w 659"/>
                <a:gd name="T13" fmla="*/ 1 h 241"/>
                <a:gd name="T14" fmla="*/ 5 w 659"/>
                <a:gd name="T15" fmla="*/ 1 h 241"/>
                <a:gd name="T16" fmla="*/ 7 w 659"/>
                <a:gd name="T17" fmla="*/ 2 h 241"/>
                <a:gd name="T18" fmla="*/ 5 w 659"/>
                <a:gd name="T19" fmla="*/ 2 h 241"/>
                <a:gd name="T20" fmla="*/ 6 w 659"/>
                <a:gd name="T21" fmla="*/ 3 h 241"/>
                <a:gd name="T22" fmla="*/ 5 w 659"/>
                <a:gd name="T23" fmla="*/ 3 h 241"/>
                <a:gd name="T24" fmla="*/ 6 w 659"/>
                <a:gd name="T25" fmla="*/ 3 h 241"/>
                <a:gd name="T26" fmla="*/ 7 w 659"/>
                <a:gd name="T27" fmla="*/ 4 h 241"/>
                <a:gd name="T28" fmla="*/ 7 w 659"/>
                <a:gd name="T29" fmla="*/ 3 h 241"/>
                <a:gd name="T30" fmla="*/ 10 w 659"/>
                <a:gd name="T31" fmla="*/ 4 h 241"/>
                <a:gd name="T32" fmla="*/ 13 w 659"/>
                <a:gd name="T33" fmla="*/ 3 h 241"/>
                <a:gd name="T34" fmla="*/ 15 w 659"/>
                <a:gd name="T35" fmla="*/ 4 h 241"/>
                <a:gd name="T36" fmla="*/ 15 w 659"/>
                <a:gd name="T37" fmla="*/ 5 h 241"/>
                <a:gd name="T38" fmla="*/ 15 w 659"/>
                <a:gd name="T39" fmla="*/ 5 h 241"/>
                <a:gd name="T40" fmla="*/ 13 w 659"/>
                <a:gd name="T41" fmla="*/ 6 h 241"/>
                <a:gd name="T42" fmla="*/ 12 w 659"/>
                <a:gd name="T43" fmla="*/ 5 h 241"/>
                <a:gd name="T44" fmla="*/ 12 w 659"/>
                <a:gd name="T45" fmla="*/ 5 h 241"/>
                <a:gd name="T46" fmla="*/ 11 w 659"/>
                <a:gd name="T47" fmla="*/ 5 h 241"/>
                <a:gd name="T48" fmla="*/ 8 w 659"/>
                <a:gd name="T49" fmla="*/ 6 h 241"/>
                <a:gd name="T50" fmla="*/ 7 w 659"/>
                <a:gd name="T51" fmla="*/ 5 h 241"/>
                <a:gd name="T52" fmla="*/ 6 w 659"/>
                <a:gd name="T53" fmla="*/ 5 h 241"/>
                <a:gd name="T54" fmla="*/ 5 w 659"/>
                <a:gd name="T55" fmla="*/ 5 h 241"/>
                <a:gd name="T56" fmla="*/ 5 w 659"/>
                <a:gd name="T57" fmla="*/ 5 h 241"/>
                <a:gd name="T58" fmla="*/ 3 w 659"/>
                <a:gd name="T59" fmla="*/ 2 h 241"/>
                <a:gd name="T60" fmla="*/ 2 w 659"/>
                <a:gd name="T61" fmla="*/ 2 h 241"/>
                <a:gd name="T62" fmla="*/ 0 w 659"/>
                <a:gd name="T63" fmla="*/ 1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9"/>
                <a:gd name="T97" fmla="*/ 0 h 241"/>
                <a:gd name="T98" fmla="*/ 659 w 659"/>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9" h="241">
                  <a:moveTo>
                    <a:pt x="0" y="38"/>
                  </a:moveTo>
                  <a:lnTo>
                    <a:pt x="41" y="0"/>
                  </a:lnTo>
                  <a:lnTo>
                    <a:pt x="97" y="19"/>
                  </a:lnTo>
                  <a:lnTo>
                    <a:pt x="137" y="38"/>
                  </a:lnTo>
                  <a:lnTo>
                    <a:pt x="126" y="65"/>
                  </a:lnTo>
                  <a:lnTo>
                    <a:pt x="200" y="42"/>
                  </a:lnTo>
                  <a:lnTo>
                    <a:pt x="250" y="65"/>
                  </a:lnTo>
                  <a:lnTo>
                    <a:pt x="209" y="65"/>
                  </a:lnTo>
                  <a:lnTo>
                    <a:pt x="293" y="84"/>
                  </a:lnTo>
                  <a:lnTo>
                    <a:pt x="200" y="92"/>
                  </a:lnTo>
                  <a:lnTo>
                    <a:pt x="250" y="108"/>
                  </a:lnTo>
                  <a:lnTo>
                    <a:pt x="214" y="126"/>
                  </a:lnTo>
                  <a:lnTo>
                    <a:pt x="260" y="112"/>
                  </a:lnTo>
                  <a:lnTo>
                    <a:pt x="301" y="158"/>
                  </a:lnTo>
                  <a:lnTo>
                    <a:pt x="310" y="135"/>
                  </a:lnTo>
                  <a:lnTo>
                    <a:pt x="430" y="158"/>
                  </a:lnTo>
                  <a:lnTo>
                    <a:pt x="555" y="114"/>
                  </a:lnTo>
                  <a:lnTo>
                    <a:pt x="659" y="167"/>
                  </a:lnTo>
                  <a:lnTo>
                    <a:pt x="626" y="191"/>
                  </a:lnTo>
                  <a:lnTo>
                    <a:pt x="635" y="231"/>
                  </a:lnTo>
                  <a:lnTo>
                    <a:pt x="576" y="241"/>
                  </a:lnTo>
                  <a:lnTo>
                    <a:pt x="509" y="203"/>
                  </a:lnTo>
                  <a:lnTo>
                    <a:pt x="509" y="231"/>
                  </a:lnTo>
                  <a:lnTo>
                    <a:pt x="473" y="238"/>
                  </a:lnTo>
                  <a:lnTo>
                    <a:pt x="325" y="241"/>
                  </a:lnTo>
                  <a:lnTo>
                    <a:pt x="310" y="207"/>
                  </a:lnTo>
                  <a:lnTo>
                    <a:pt x="274" y="238"/>
                  </a:lnTo>
                  <a:lnTo>
                    <a:pt x="227" y="207"/>
                  </a:lnTo>
                  <a:lnTo>
                    <a:pt x="197" y="229"/>
                  </a:lnTo>
                  <a:lnTo>
                    <a:pt x="141" y="72"/>
                  </a:lnTo>
                  <a:lnTo>
                    <a:pt x="75" y="87"/>
                  </a:lnTo>
                  <a:lnTo>
                    <a:pt x="0" y="38"/>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86" name="Freeform 267">
              <a:extLst>
                <a:ext uri="{FF2B5EF4-FFF2-40B4-BE49-F238E27FC236}">
                  <a16:creationId xmlns:a16="http://schemas.microsoft.com/office/drawing/2014/main" id="{6350EEFC-5869-4429-AF11-52B26ED2145E}"/>
                </a:ext>
              </a:extLst>
            </p:cNvPr>
            <p:cNvSpPr>
              <a:spLocks/>
            </p:cNvSpPr>
            <p:nvPr/>
          </p:nvSpPr>
          <p:spPr bwMode="auto">
            <a:xfrm>
              <a:off x="6237225" y="1485109"/>
              <a:ext cx="203852" cy="121990"/>
            </a:xfrm>
            <a:custGeom>
              <a:avLst/>
              <a:gdLst>
                <a:gd name="T0" fmla="*/ 0 w 428"/>
                <a:gd name="T1" fmla="*/ 2 h 323"/>
                <a:gd name="T2" fmla="*/ 2 w 428"/>
                <a:gd name="T3" fmla="*/ 2 h 323"/>
                <a:gd name="T4" fmla="*/ 1 w 428"/>
                <a:gd name="T5" fmla="*/ 1 h 323"/>
                <a:gd name="T6" fmla="*/ 3 w 428"/>
                <a:gd name="T7" fmla="*/ 1 h 323"/>
                <a:gd name="T8" fmla="*/ 1 w 428"/>
                <a:gd name="T9" fmla="*/ 0 h 323"/>
                <a:gd name="T10" fmla="*/ 4 w 428"/>
                <a:gd name="T11" fmla="*/ 1 h 323"/>
                <a:gd name="T12" fmla="*/ 5 w 428"/>
                <a:gd name="T13" fmla="*/ 2 h 323"/>
                <a:gd name="T14" fmla="*/ 6 w 428"/>
                <a:gd name="T15" fmla="*/ 2 h 323"/>
                <a:gd name="T16" fmla="*/ 7 w 428"/>
                <a:gd name="T17" fmla="*/ 3 h 323"/>
                <a:gd name="T18" fmla="*/ 7 w 428"/>
                <a:gd name="T19" fmla="*/ 2 h 323"/>
                <a:gd name="T20" fmla="*/ 8 w 428"/>
                <a:gd name="T21" fmla="*/ 2 h 323"/>
                <a:gd name="T22" fmla="*/ 7 w 428"/>
                <a:gd name="T23" fmla="*/ 3 h 323"/>
                <a:gd name="T24" fmla="*/ 8 w 428"/>
                <a:gd name="T25" fmla="*/ 3 h 323"/>
                <a:gd name="T26" fmla="*/ 8 w 428"/>
                <a:gd name="T27" fmla="*/ 4 h 323"/>
                <a:gd name="T28" fmla="*/ 9 w 428"/>
                <a:gd name="T29" fmla="*/ 4 h 323"/>
                <a:gd name="T30" fmla="*/ 10 w 428"/>
                <a:gd name="T31" fmla="*/ 5 h 323"/>
                <a:gd name="T32" fmla="*/ 8 w 428"/>
                <a:gd name="T33" fmla="*/ 5 h 323"/>
                <a:gd name="T34" fmla="*/ 7 w 428"/>
                <a:gd name="T35" fmla="*/ 6 h 323"/>
                <a:gd name="T36" fmla="*/ 7 w 428"/>
                <a:gd name="T37" fmla="*/ 5 h 323"/>
                <a:gd name="T38" fmla="*/ 7 w 428"/>
                <a:gd name="T39" fmla="*/ 7 h 323"/>
                <a:gd name="T40" fmla="*/ 5 w 428"/>
                <a:gd name="T41" fmla="*/ 6 h 323"/>
                <a:gd name="T42" fmla="*/ 6 w 428"/>
                <a:gd name="T43" fmla="*/ 7 h 323"/>
                <a:gd name="T44" fmla="*/ 4 w 428"/>
                <a:gd name="T45" fmla="*/ 7 h 323"/>
                <a:gd name="T46" fmla="*/ 3 w 428"/>
                <a:gd name="T47" fmla="*/ 7 h 323"/>
                <a:gd name="T48" fmla="*/ 4 w 428"/>
                <a:gd name="T49" fmla="*/ 7 h 323"/>
                <a:gd name="T50" fmla="*/ 3 w 428"/>
                <a:gd name="T51" fmla="*/ 7 h 323"/>
                <a:gd name="T52" fmla="*/ 3 w 428"/>
                <a:gd name="T53" fmla="*/ 6 h 323"/>
                <a:gd name="T54" fmla="*/ 3 w 428"/>
                <a:gd name="T55" fmla="*/ 6 h 323"/>
                <a:gd name="T56" fmla="*/ 2 w 428"/>
                <a:gd name="T57" fmla="*/ 5 h 323"/>
                <a:gd name="T58" fmla="*/ 5 w 428"/>
                <a:gd name="T59" fmla="*/ 5 h 323"/>
                <a:gd name="T60" fmla="*/ 1 w 428"/>
                <a:gd name="T61" fmla="*/ 5 h 323"/>
                <a:gd name="T62" fmla="*/ 1 w 428"/>
                <a:gd name="T63" fmla="*/ 4 h 323"/>
                <a:gd name="T64" fmla="*/ 2 w 428"/>
                <a:gd name="T65" fmla="*/ 4 h 323"/>
                <a:gd name="T66" fmla="*/ 0 w 428"/>
                <a:gd name="T67" fmla="*/ 3 h 323"/>
                <a:gd name="T68" fmla="*/ 1 w 428"/>
                <a:gd name="T69" fmla="*/ 3 h 323"/>
                <a:gd name="T70" fmla="*/ 0 w 428"/>
                <a:gd name="T71" fmla="*/ 3 h 323"/>
                <a:gd name="T72" fmla="*/ 2 w 428"/>
                <a:gd name="T73" fmla="*/ 3 h 323"/>
                <a:gd name="T74" fmla="*/ 0 w 428"/>
                <a:gd name="T75" fmla="*/ 2 h 3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8"/>
                <a:gd name="T115" fmla="*/ 0 h 323"/>
                <a:gd name="T116" fmla="*/ 428 w 428"/>
                <a:gd name="T117" fmla="*/ 323 h 3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8" h="323">
                  <a:moveTo>
                    <a:pt x="0" y="103"/>
                  </a:moveTo>
                  <a:lnTo>
                    <a:pt x="103" y="84"/>
                  </a:lnTo>
                  <a:lnTo>
                    <a:pt x="52" y="39"/>
                  </a:lnTo>
                  <a:lnTo>
                    <a:pt x="140" y="20"/>
                  </a:lnTo>
                  <a:lnTo>
                    <a:pt x="67" y="0"/>
                  </a:lnTo>
                  <a:lnTo>
                    <a:pt x="184" y="25"/>
                  </a:lnTo>
                  <a:lnTo>
                    <a:pt x="217" y="85"/>
                  </a:lnTo>
                  <a:lnTo>
                    <a:pt x="277" y="87"/>
                  </a:lnTo>
                  <a:lnTo>
                    <a:pt x="299" y="130"/>
                  </a:lnTo>
                  <a:lnTo>
                    <a:pt x="305" y="100"/>
                  </a:lnTo>
                  <a:lnTo>
                    <a:pt x="332" y="103"/>
                  </a:lnTo>
                  <a:lnTo>
                    <a:pt x="320" y="130"/>
                  </a:lnTo>
                  <a:lnTo>
                    <a:pt x="354" y="150"/>
                  </a:lnTo>
                  <a:lnTo>
                    <a:pt x="332" y="177"/>
                  </a:lnTo>
                  <a:lnTo>
                    <a:pt x="401" y="175"/>
                  </a:lnTo>
                  <a:lnTo>
                    <a:pt x="428" y="217"/>
                  </a:lnTo>
                  <a:lnTo>
                    <a:pt x="350" y="230"/>
                  </a:lnTo>
                  <a:lnTo>
                    <a:pt x="327" y="271"/>
                  </a:lnTo>
                  <a:lnTo>
                    <a:pt x="310" y="229"/>
                  </a:lnTo>
                  <a:lnTo>
                    <a:pt x="290" y="322"/>
                  </a:lnTo>
                  <a:lnTo>
                    <a:pt x="237" y="273"/>
                  </a:lnTo>
                  <a:lnTo>
                    <a:pt x="265" y="323"/>
                  </a:lnTo>
                  <a:lnTo>
                    <a:pt x="162" y="317"/>
                  </a:lnTo>
                  <a:lnTo>
                    <a:pt x="133" y="290"/>
                  </a:lnTo>
                  <a:lnTo>
                    <a:pt x="180" y="287"/>
                  </a:lnTo>
                  <a:lnTo>
                    <a:pt x="129" y="277"/>
                  </a:lnTo>
                  <a:lnTo>
                    <a:pt x="113" y="263"/>
                  </a:lnTo>
                  <a:lnTo>
                    <a:pt x="140" y="261"/>
                  </a:lnTo>
                  <a:lnTo>
                    <a:pt x="100" y="240"/>
                  </a:lnTo>
                  <a:lnTo>
                    <a:pt x="235" y="211"/>
                  </a:lnTo>
                  <a:lnTo>
                    <a:pt x="67" y="217"/>
                  </a:lnTo>
                  <a:lnTo>
                    <a:pt x="39" y="184"/>
                  </a:lnTo>
                  <a:lnTo>
                    <a:pt x="100" y="171"/>
                  </a:lnTo>
                  <a:lnTo>
                    <a:pt x="7" y="150"/>
                  </a:lnTo>
                  <a:lnTo>
                    <a:pt x="27" y="148"/>
                  </a:lnTo>
                  <a:lnTo>
                    <a:pt x="3" y="127"/>
                  </a:lnTo>
                  <a:lnTo>
                    <a:pt x="103" y="127"/>
                  </a:lnTo>
                  <a:lnTo>
                    <a:pt x="0" y="103"/>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87" name="Freeform 268">
              <a:extLst>
                <a:ext uri="{FF2B5EF4-FFF2-40B4-BE49-F238E27FC236}">
                  <a16:creationId xmlns:a16="http://schemas.microsoft.com/office/drawing/2014/main" id="{EB76A1F8-16A3-414B-9308-9CC165E9BBA3}"/>
                </a:ext>
              </a:extLst>
            </p:cNvPr>
            <p:cNvSpPr>
              <a:spLocks/>
            </p:cNvSpPr>
            <p:nvPr/>
          </p:nvSpPr>
          <p:spPr bwMode="auto">
            <a:xfrm>
              <a:off x="6237226" y="1694614"/>
              <a:ext cx="48857" cy="31823"/>
            </a:xfrm>
            <a:custGeom>
              <a:avLst/>
              <a:gdLst>
                <a:gd name="T0" fmla="*/ 0 w 103"/>
                <a:gd name="T1" fmla="*/ 1 h 82"/>
                <a:gd name="T2" fmla="*/ 0 w 103"/>
                <a:gd name="T3" fmla="*/ 0 h 82"/>
                <a:gd name="T4" fmla="*/ 2 w 103"/>
                <a:gd name="T5" fmla="*/ 0 h 82"/>
                <a:gd name="T6" fmla="*/ 2 w 103"/>
                <a:gd name="T7" fmla="*/ 2 h 82"/>
                <a:gd name="T8" fmla="*/ 0 w 103"/>
                <a:gd name="T9" fmla="*/ 1 h 82"/>
                <a:gd name="T10" fmla="*/ 0 60000 65536"/>
                <a:gd name="T11" fmla="*/ 0 60000 65536"/>
                <a:gd name="T12" fmla="*/ 0 60000 65536"/>
                <a:gd name="T13" fmla="*/ 0 60000 65536"/>
                <a:gd name="T14" fmla="*/ 0 60000 65536"/>
                <a:gd name="T15" fmla="*/ 0 w 103"/>
                <a:gd name="T16" fmla="*/ 0 h 82"/>
                <a:gd name="T17" fmla="*/ 103 w 103"/>
                <a:gd name="T18" fmla="*/ 82 h 82"/>
              </a:gdLst>
              <a:ahLst/>
              <a:cxnLst>
                <a:cxn ang="T10">
                  <a:pos x="T0" y="T1"/>
                </a:cxn>
                <a:cxn ang="T11">
                  <a:pos x="T2" y="T3"/>
                </a:cxn>
                <a:cxn ang="T12">
                  <a:pos x="T4" y="T5"/>
                </a:cxn>
                <a:cxn ang="T13">
                  <a:pos x="T6" y="T7"/>
                </a:cxn>
                <a:cxn ang="T14">
                  <a:pos x="T8" y="T9"/>
                </a:cxn>
              </a:cxnLst>
              <a:rect l="T15" t="T16" r="T17" b="T18"/>
              <a:pathLst>
                <a:path w="103" h="82">
                  <a:moveTo>
                    <a:pt x="0" y="55"/>
                  </a:moveTo>
                  <a:lnTo>
                    <a:pt x="18" y="0"/>
                  </a:lnTo>
                  <a:lnTo>
                    <a:pt x="86" y="16"/>
                  </a:lnTo>
                  <a:lnTo>
                    <a:pt x="103" y="82"/>
                  </a:lnTo>
                  <a:lnTo>
                    <a:pt x="0" y="5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88" name="Freeform 269">
              <a:extLst>
                <a:ext uri="{FF2B5EF4-FFF2-40B4-BE49-F238E27FC236}">
                  <a16:creationId xmlns:a16="http://schemas.microsoft.com/office/drawing/2014/main" id="{51C5C814-F7C3-4CB5-AEA7-1724DFBE0307}"/>
                </a:ext>
              </a:extLst>
            </p:cNvPr>
            <p:cNvSpPr>
              <a:spLocks/>
            </p:cNvSpPr>
            <p:nvPr/>
          </p:nvSpPr>
          <p:spPr bwMode="auto">
            <a:xfrm>
              <a:off x="6238911" y="1619034"/>
              <a:ext cx="53911" cy="10608"/>
            </a:xfrm>
            <a:custGeom>
              <a:avLst/>
              <a:gdLst>
                <a:gd name="T0" fmla="*/ 0 w 116"/>
                <a:gd name="T1" fmla="*/ 0 h 29"/>
                <a:gd name="T2" fmla="*/ 1 w 116"/>
                <a:gd name="T3" fmla="*/ 1 h 29"/>
                <a:gd name="T4" fmla="*/ 2 w 116"/>
                <a:gd name="T5" fmla="*/ 0 h 29"/>
                <a:gd name="T6" fmla="*/ 1 w 116"/>
                <a:gd name="T7" fmla="*/ 0 h 29"/>
                <a:gd name="T8" fmla="*/ 0 w 116"/>
                <a:gd name="T9" fmla="*/ 0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0" y="12"/>
                  </a:moveTo>
                  <a:lnTo>
                    <a:pt x="26" y="29"/>
                  </a:lnTo>
                  <a:lnTo>
                    <a:pt x="116" y="12"/>
                  </a:lnTo>
                  <a:lnTo>
                    <a:pt x="31" y="0"/>
                  </a:lnTo>
                  <a:lnTo>
                    <a:pt x="0" y="12"/>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89" name="Freeform 270">
              <a:extLst>
                <a:ext uri="{FF2B5EF4-FFF2-40B4-BE49-F238E27FC236}">
                  <a16:creationId xmlns:a16="http://schemas.microsoft.com/office/drawing/2014/main" id="{1F6CE917-655B-4E01-BD14-EBAE3CD93A57}"/>
                </a:ext>
              </a:extLst>
            </p:cNvPr>
            <p:cNvSpPr>
              <a:spLocks/>
            </p:cNvSpPr>
            <p:nvPr/>
          </p:nvSpPr>
          <p:spPr bwMode="auto">
            <a:xfrm>
              <a:off x="6249018" y="1746328"/>
              <a:ext cx="97714" cy="66299"/>
            </a:xfrm>
            <a:custGeom>
              <a:avLst/>
              <a:gdLst>
                <a:gd name="T0" fmla="*/ 0 w 204"/>
                <a:gd name="T1" fmla="*/ 1 h 172"/>
                <a:gd name="T2" fmla="*/ 0 w 204"/>
                <a:gd name="T3" fmla="*/ 3 h 172"/>
                <a:gd name="T4" fmla="*/ 1 w 204"/>
                <a:gd name="T5" fmla="*/ 3 h 172"/>
                <a:gd name="T6" fmla="*/ 1 w 204"/>
                <a:gd name="T7" fmla="*/ 4 h 172"/>
                <a:gd name="T8" fmla="*/ 1 w 204"/>
                <a:gd name="T9" fmla="*/ 4 h 172"/>
                <a:gd name="T10" fmla="*/ 2 w 204"/>
                <a:gd name="T11" fmla="*/ 3 h 172"/>
                <a:gd name="T12" fmla="*/ 1 w 204"/>
                <a:gd name="T13" fmla="*/ 3 h 172"/>
                <a:gd name="T14" fmla="*/ 3 w 204"/>
                <a:gd name="T15" fmla="*/ 3 h 172"/>
                <a:gd name="T16" fmla="*/ 5 w 204"/>
                <a:gd name="T17" fmla="*/ 0 h 172"/>
                <a:gd name="T18" fmla="*/ 0 w 204"/>
                <a:gd name="T19" fmla="*/ 0 h 172"/>
                <a:gd name="T20" fmla="*/ 1 w 204"/>
                <a:gd name="T21" fmla="*/ 1 h 172"/>
                <a:gd name="T22" fmla="*/ 0 w 204"/>
                <a:gd name="T23" fmla="*/ 1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172"/>
                <a:gd name="T38" fmla="*/ 204 w 204"/>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172">
                  <a:moveTo>
                    <a:pt x="0" y="30"/>
                  </a:moveTo>
                  <a:lnTo>
                    <a:pt x="3" y="107"/>
                  </a:lnTo>
                  <a:lnTo>
                    <a:pt x="28" y="123"/>
                  </a:lnTo>
                  <a:lnTo>
                    <a:pt x="21" y="168"/>
                  </a:lnTo>
                  <a:lnTo>
                    <a:pt x="48" y="172"/>
                  </a:lnTo>
                  <a:lnTo>
                    <a:pt x="81" y="134"/>
                  </a:lnTo>
                  <a:lnTo>
                    <a:pt x="48" y="107"/>
                  </a:lnTo>
                  <a:lnTo>
                    <a:pt x="131" y="107"/>
                  </a:lnTo>
                  <a:lnTo>
                    <a:pt x="204" y="12"/>
                  </a:lnTo>
                  <a:lnTo>
                    <a:pt x="15" y="0"/>
                  </a:lnTo>
                  <a:lnTo>
                    <a:pt x="38" y="31"/>
                  </a:lnTo>
                  <a:lnTo>
                    <a:pt x="0" y="3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90" name="Freeform 271">
              <a:extLst>
                <a:ext uri="{FF2B5EF4-FFF2-40B4-BE49-F238E27FC236}">
                  <a16:creationId xmlns:a16="http://schemas.microsoft.com/office/drawing/2014/main" id="{7938F982-8FC2-4990-9DAC-937D6A0C953C}"/>
                </a:ext>
              </a:extLst>
            </p:cNvPr>
            <p:cNvSpPr>
              <a:spLocks/>
            </p:cNvSpPr>
            <p:nvPr/>
          </p:nvSpPr>
          <p:spPr bwMode="auto">
            <a:xfrm>
              <a:off x="6314722" y="1413506"/>
              <a:ext cx="562698" cy="262544"/>
            </a:xfrm>
            <a:custGeom>
              <a:avLst/>
              <a:gdLst>
                <a:gd name="T0" fmla="*/ 1 w 1173"/>
                <a:gd name="T1" fmla="*/ 4 h 695"/>
                <a:gd name="T2" fmla="*/ 3 w 1173"/>
                <a:gd name="T3" fmla="*/ 5 h 695"/>
                <a:gd name="T4" fmla="*/ 7 w 1173"/>
                <a:gd name="T5" fmla="*/ 5 h 695"/>
                <a:gd name="T6" fmla="*/ 6 w 1173"/>
                <a:gd name="T7" fmla="*/ 5 h 695"/>
                <a:gd name="T8" fmla="*/ 5 w 1173"/>
                <a:gd name="T9" fmla="*/ 6 h 695"/>
                <a:gd name="T10" fmla="*/ 7 w 1173"/>
                <a:gd name="T11" fmla="*/ 6 h 695"/>
                <a:gd name="T12" fmla="*/ 11 w 1173"/>
                <a:gd name="T13" fmla="*/ 5 h 695"/>
                <a:gd name="T14" fmla="*/ 15 w 1173"/>
                <a:gd name="T15" fmla="*/ 5 h 695"/>
                <a:gd name="T16" fmla="*/ 11 w 1173"/>
                <a:gd name="T17" fmla="*/ 8 h 695"/>
                <a:gd name="T18" fmla="*/ 5 w 1173"/>
                <a:gd name="T19" fmla="*/ 7 h 695"/>
                <a:gd name="T20" fmla="*/ 5 w 1173"/>
                <a:gd name="T21" fmla="*/ 8 h 695"/>
                <a:gd name="T22" fmla="*/ 9 w 1173"/>
                <a:gd name="T23" fmla="*/ 10 h 695"/>
                <a:gd name="T24" fmla="*/ 6 w 1173"/>
                <a:gd name="T25" fmla="*/ 10 h 695"/>
                <a:gd name="T26" fmla="*/ 5 w 1173"/>
                <a:gd name="T27" fmla="*/ 11 h 695"/>
                <a:gd name="T28" fmla="*/ 7 w 1173"/>
                <a:gd name="T29" fmla="*/ 11 h 695"/>
                <a:gd name="T30" fmla="*/ 5 w 1173"/>
                <a:gd name="T31" fmla="*/ 12 h 695"/>
                <a:gd name="T32" fmla="*/ 6 w 1173"/>
                <a:gd name="T33" fmla="*/ 13 h 695"/>
                <a:gd name="T34" fmla="*/ 7 w 1173"/>
                <a:gd name="T35" fmla="*/ 14 h 695"/>
                <a:gd name="T36" fmla="*/ 5 w 1173"/>
                <a:gd name="T37" fmla="*/ 14 h 695"/>
                <a:gd name="T38" fmla="*/ 3 w 1173"/>
                <a:gd name="T39" fmla="*/ 15 h 695"/>
                <a:gd name="T40" fmla="*/ 6 w 1173"/>
                <a:gd name="T41" fmla="*/ 16 h 695"/>
                <a:gd name="T42" fmla="*/ 7 w 1173"/>
                <a:gd name="T43" fmla="*/ 15 h 695"/>
                <a:gd name="T44" fmla="*/ 9 w 1173"/>
                <a:gd name="T45" fmla="*/ 15 h 695"/>
                <a:gd name="T46" fmla="*/ 10 w 1173"/>
                <a:gd name="T47" fmla="*/ 16 h 695"/>
                <a:gd name="T48" fmla="*/ 11 w 1173"/>
                <a:gd name="T49" fmla="*/ 15 h 695"/>
                <a:gd name="T50" fmla="*/ 12 w 1173"/>
                <a:gd name="T51" fmla="*/ 14 h 695"/>
                <a:gd name="T52" fmla="*/ 14 w 1173"/>
                <a:gd name="T53" fmla="*/ 12 h 695"/>
                <a:gd name="T54" fmla="*/ 15 w 1173"/>
                <a:gd name="T55" fmla="*/ 11 h 695"/>
                <a:gd name="T56" fmla="*/ 15 w 1173"/>
                <a:gd name="T57" fmla="*/ 10 h 695"/>
                <a:gd name="T58" fmla="*/ 13 w 1173"/>
                <a:gd name="T59" fmla="*/ 10 h 695"/>
                <a:gd name="T60" fmla="*/ 13 w 1173"/>
                <a:gd name="T61" fmla="*/ 9 h 695"/>
                <a:gd name="T62" fmla="*/ 18 w 1173"/>
                <a:gd name="T63" fmla="*/ 8 h 695"/>
                <a:gd name="T64" fmla="*/ 19 w 1173"/>
                <a:gd name="T65" fmla="*/ 7 h 695"/>
                <a:gd name="T66" fmla="*/ 24 w 1173"/>
                <a:gd name="T67" fmla="*/ 4 h 695"/>
                <a:gd name="T68" fmla="*/ 20 w 1173"/>
                <a:gd name="T69" fmla="*/ 4 h 695"/>
                <a:gd name="T70" fmla="*/ 27 w 1173"/>
                <a:gd name="T71" fmla="*/ 3 h 695"/>
                <a:gd name="T72" fmla="*/ 25 w 1173"/>
                <a:gd name="T73" fmla="*/ 1 h 695"/>
                <a:gd name="T74" fmla="*/ 16 w 1173"/>
                <a:gd name="T75" fmla="*/ 0 h 695"/>
                <a:gd name="T76" fmla="*/ 15 w 1173"/>
                <a:gd name="T77" fmla="*/ 0 h 695"/>
                <a:gd name="T78" fmla="*/ 13 w 1173"/>
                <a:gd name="T79" fmla="*/ 2 h 695"/>
                <a:gd name="T80" fmla="*/ 10 w 1173"/>
                <a:gd name="T81" fmla="*/ 1 h 695"/>
                <a:gd name="T82" fmla="*/ 8 w 1173"/>
                <a:gd name="T83" fmla="*/ 1 h 695"/>
                <a:gd name="T84" fmla="*/ 9 w 1173"/>
                <a:gd name="T85" fmla="*/ 3 h 695"/>
                <a:gd name="T86" fmla="*/ 6 w 1173"/>
                <a:gd name="T87" fmla="*/ 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3"/>
                <a:gd name="T133" fmla="*/ 0 h 695"/>
                <a:gd name="T134" fmla="*/ 1173 w 1173"/>
                <a:gd name="T135" fmla="*/ 695 h 6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3" h="695">
                  <a:moveTo>
                    <a:pt x="0" y="165"/>
                  </a:moveTo>
                  <a:lnTo>
                    <a:pt x="104" y="165"/>
                  </a:lnTo>
                  <a:lnTo>
                    <a:pt x="67" y="189"/>
                  </a:lnTo>
                  <a:lnTo>
                    <a:pt x="211" y="170"/>
                  </a:lnTo>
                  <a:lnTo>
                    <a:pt x="87" y="189"/>
                  </a:lnTo>
                  <a:lnTo>
                    <a:pt x="126" y="201"/>
                  </a:lnTo>
                  <a:lnTo>
                    <a:pt x="84" y="204"/>
                  </a:lnTo>
                  <a:lnTo>
                    <a:pt x="102" y="223"/>
                  </a:lnTo>
                  <a:lnTo>
                    <a:pt x="287" y="195"/>
                  </a:lnTo>
                  <a:lnTo>
                    <a:pt x="104" y="238"/>
                  </a:lnTo>
                  <a:lnTo>
                    <a:pt x="183" y="272"/>
                  </a:lnTo>
                  <a:lnTo>
                    <a:pt x="255" y="222"/>
                  </a:lnTo>
                  <a:lnTo>
                    <a:pt x="379" y="214"/>
                  </a:lnTo>
                  <a:lnTo>
                    <a:pt x="249" y="232"/>
                  </a:lnTo>
                  <a:lnTo>
                    <a:pt x="219" y="272"/>
                  </a:lnTo>
                  <a:lnTo>
                    <a:pt x="294" y="276"/>
                  </a:lnTo>
                  <a:lnTo>
                    <a:pt x="379" y="237"/>
                  </a:lnTo>
                  <a:lnTo>
                    <a:pt x="322" y="273"/>
                  </a:lnTo>
                  <a:lnTo>
                    <a:pt x="379" y="273"/>
                  </a:lnTo>
                  <a:lnTo>
                    <a:pt x="467" y="246"/>
                  </a:lnTo>
                  <a:lnTo>
                    <a:pt x="456" y="205"/>
                  </a:lnTo>
                  <a:lnTo>
                    <a:pt x="551" y="176"/>
                  </a:lnTo>
                  <a:lnTo>
                    <a:pt x="481" y="241"/>
                  </a:lnTo>
                  <a:lnTo>
                    <a:pt x="631" y="228"/>
                  </a:lnTo>
                  <a:lnTo>
                    <a:pt x="328" y="293"/>
                  </a:lnTo>
                  <a:lnTo>
                    <a:pt x="396" y="360"/>
                  </a:lnTo>
                  <a:lnTo>
                    <a:pt x="458" y="360"/>
                  </a:lnTo>
                  <a:lnTo>
                    <a:pt x="427" y="373"/>
                  </a:lnTo>
                  <a:lnTo>
                    <a:pt x="307" y="304"/>
                  </a:lnTo>
                  <a:lnTo>
                    <a:pt x="209" y="293"/>
                  </a:lnTo>
                  <a:lnTo>
                    <a:pt x="207" y="322"/>
                  </a:lnTo>
                  <a:lnTo>
                    <a:pt x="253" y="337"/>
                  </a:lnTo>
                  <a:lnTo>
                    <a:pt x="208" y="346"/>
                  </a:lnTo>
                  <a:lnTo>
                    <a:pt x="328" y="423"/>
                  </a:lnTo>
                  <a:lnTo>
                    <a:pt x="279" y="426"/>
                  </a:lnTo>
                  <a:lnTo>
                    <a:pt x="399" y="431"/>
                  </a:lnTo>
                  <a:lnTo>
                    <a:pt x="332" y="448"/>
                  </a:lnTo>
                  <a:lnTo>
                    <a:pt x="368" y="473"/>
                  </a:lnTo>
                  <a:lnTo>
                    <a:pt x="260" y="434"/>
                  </a:lnTo>
                  <a:lnTo>
                    <a:pt x="198" y="450"/>
                  </a:lnTo>
                  <a:lnTo>
                    <a:pt x="172" y="512"/>
                  </a:lnTo>
                  <a:lnTo>
                    <a:pt x="235" y="491"/>
                  </a:lnTo>
                  <a:lnTo>
                    <a:pt x="222" y="514"/>
                  </a:lnTo>
                  <a:lnTo>
                    <a:pt x="245" y="514"/>
                  </a:lnTo>
                  <a:lnTo>
                    <a:pt x="283" y="466"/>
                  </a:lnTo>
                  <a:lnTo>
                    <a:pt x="269" y="506"/>
                  </a:lnTo>
                  <a:lnTo>
                    <a:pt x="304" y="511"/>
                  </a:lnTo>
                  <a:lnTo>
                    <a:pt x="239" y="530"/>
                  </a:lnTo>
                  <a:lnTo>
                    <a:pt x="279" y="531"/>
                  </a:lnTo>
                  <a:lnTo>
                    <a:pt x="245" y="542"/>
                  </a:lnTo>
                  <a:lnTo>
                    <a:pt x="273" y="568"/>
                  </a:lnTo>
                  <a:lnTo>
                    <a:pt x="322" y="568"/>
                  </a:lnTo>
                  <a:lnTo>
                    <a:pt x="368" y="521"/>
                  </a:lnTo>
                  <a:lnTo>
                    <a:pt x="287" y="590"/>
                  </a:lnTo>
                  <a:lnTo>
                    <a:pt x="208" y="535"/>
                  </a:lnTo>
                  <a:lnTo>
                    <a:pt x="143" y="545"/>
                  </a:lnTo>
                  <a:lnTo>
                    <a:pt x="199" y="602"/>
                  </a:lnTo>
                  <a:lnTo>
                    <a:pt x="102" y="632"/>
                  </a:lnTo>
                  <a:lnTo>
                    <a:pt x="112" y="673"/>
                  </a:lnTo>
                  <a:lnTo>
                    <a:pt x="129" y="637"/>
                  </a:lnTo>
                  <a:lnTo>
                    <a:pt x="134" y="673"/>
                  </a:lnTo>
                  <a:lnTo>
                    <a:pt x="200" y="656"/>
                  </a:lnTo>
                  <a:lnTo>
                    <a:pt x="249" y="690"/>
                  </a:lnTo>
                  <a:lnTo>
                    <a:pt x="284" y="687"/>
                  </a:lnTo>
                  <a:lnTo>
                    <a:pt x="259" y="660"/>
                  </a:lnTo>
                  <a:lnTo>
                    <a:pt x="328" y="668"/>
                  </a:lnTo>
                  <a:lnTo>
                    <a:pt x="322" y="642"/>
                  </a:lnTo>
                  <a:lnTo>
                    <a:pt x="352" y="673"/>
                  </a:lnTo>
                  <a:lnTo>
                    <a:pt x="371" y="667"/>
                  </a:lnTo>
                  <a:lnTo>
                    <a:pt x="360" y="648"/>
                  </a:lnTo>
                  <a:lnTo>
                    <a:pt x="417" y="667"/>
                  </a:lnTo>
                  <a:lnTo>
                    <a:pt x="418" y="695"/>
                  </a:lnTo>
                  <a:lnTo>
                    <a:pt x="517" y="667"/>
                  </a:lnTo>
                  <a:lnTo>
                    <a:pt x="536" y="627"/>
                  </a:lnTo>
                  <a:lnTo>
                    <a:pt x="489" y="637"/>
                  </a:lnTo>
                  <a:lnTo>
                    <a:pt x="489" y="598"/>
                  </a:lnTo>
                  <a:lnTo>
                    <a:pt x="379" y="596"/>
                  </a:lnTo>
                  <a:lnTo>
                    <a:pt x="526" y="588"/>
                  </a:lnTo>
                  <a:lnTo>
                    <a:pt x="549" y="560"/>
                  </a:lnTo>
                  <a:lnTo>
                    <a:pt x="526" y="526"/>
                  </a:lnTo>
                  <a:lnTo>
                    <a:pt x="610" y="530"/>
                  </a:lnTo>
                  <a:lnTo>
                    <a:pt x="628" y="514"/>
                  </a:lnTo>
                  <a:lnTo>
                    <a:pt x="571" y="506"/>
                  </a:lnTo>
                  <a:lnTo>
                    <a:pt x="647" y="500"/>
                  </a:lnTo>
                  <a:lnTo>
                    <a:pt x="597" y="477"/>
                  </a:lnTo>
                  <a:lnTo>
                    <a:pt x="656" y="462"/>
                  </a:lnTo>
                  <a:lnTo>
                    <a:pt x="653" y="444"/>
                  </a:lnTo>
                  <a:lnTo>
                    <a:pt x="543" y="434"/>
                  </a:lnTo>
                  <a:lnTo>
                    <a:pt x="605" y="418"/>
                  </a:lnTo>
                  <a:lnTo>
                    <a:pt x="541" y="414"/>
                  </a:lnTo>
                  <a:lnTo>
                    <a:pt x="656" y="426"/>
                  </a:lnTo>
                  <a:lnTo>
                    <a:pt x="660" y="407"/>
                  </a:lnTo>
                  <a:lnTo>
                    <a:pt x="541" y="400"/>
                  </a:lnTo>
                  <a:lnTo>
                    <a:pt x="700" y="373"/>
                  </a:lnTo>
                  <a:lnTo>
                    <a:pt x="654" y="349"/>
                  </a:lnTo>
                  <a:lnTo>
                    <a:pt x="774" y="360"/>
                  </a:lnTo>
                  <a:lnTo>
                    <a:pt x="808" y="322"/>
                  </a:lnTo>
                  <a:lnTo>
                    <a:pt x="751" y="319"/>
                  </a:lnTo>
                  <a:lnTo>
                    <a:pt x="825" y="316"/>
                  </a:lnTo>
                  <a:lnTo>
                    <a:pt x="817" y="287"/>
                  </a:lnTo>
                  <a:lnTo>
                    <a:pt x="853" y="293"/>
                  </a:lnTo>
                  <a:lnTo>
                    <a:pt x="1050" y="178"/>
                  </a:lnTo>
                  <a:lnTo>
                    <a:pt x="833" y="220"/>
                  </a:lnTo>
                  <a:lnTo>
                    <a:pt x="952" y="170"/>
                  </a:lnTo>
                  <a:lnTo>
                    <a:pt x="879" y="176"/>
                  </a:lnTo>
                  <a:lnTo>
                    <a:pt x="863" y="153"/>
                  </a:lnTo>
                  <a:lnTo>
                    <a:pt x="998" y="165"/>
                  </a:lnTo>
                  <a:lnTo>
                    <a:pt x="1173" y="107"/>
                  </a:lnTo>
                  <a:lnTo>
                    <a:pt x="1171" y="78"/>
                  </a:lnTo>
                  <a:lnTo>
                    <a:pt x="1099" y="78"/>
                  </a:lnTo>
                  <a:lnTo>
                    <a:pt x="1082" y="28"/>
                  </a:lnTo>
                  <a:lnTo>
                    <a:pt x="879" y="51"/>
                  </a:lnTo>
                  <a:lnTo>
                    <a:pt x="964" y="19"/>
                  </a:lnTo>
                  <a:lnTo>
                    <a:pt x="699" y="0"/>
                  </a:lnTo>
                  <a:lnTo>
                    <a:pt x="677" y="24"/>
                  </a:lnTo>
                  <a:lnTo>
                    <a:pt x="698" y="36"/>
                  </a:lnTo>
                  <a:lnTo>
                    <a:pt x="647" y="13"/>
                  </a:lnTo>
                  <a:lnTo>
                    <a:pt x="528" y="15"/>
                  </a:lnTo>
                  <a:lnTo>
                    <a:pt x="613" y="62"/>
                  </a:lnTo>
                  <a:lnTo>
                    <a:pt x="582" y="78"/>
                  </a:lnTo>
                  <a:lnTo>
                    <a:pt x="541" y="27"/>
                  </a:lnTo>
                  <a:lnTo>
                    <a:pt x="430" y="23"/>
                  </a:lnTo>
                  <a:lnTo>
                    <a:pt x="451" y="44"/>
                  </a:lnTo>
                  <a:lnTo>
                    <a:pt x="369" y="36"/>
                  </a:lnTo>
                  <a:lnTo>
                    <a:pt x="411" y="70"/>
                  </a:lnTo>
                  <a:lnTo>
                    <a:pt x="343" y="50"/>
                  </a:lnTo>
                  <a:lnTo>
                    <a:pt x="366" y="70"/>
                  </a:lnTo>
                  <a:lnTo>
                    <a:pt x="326" y="78"/>
                  </a:lnTo>
                  <a:lnTo>
                    <a:pt x="411" y="123"/>
                  </a:lnTo>
                  <a:lnTo>
                    <a:pt x="227" y="72"/>
                  </a:lnTo>
                  <a:lnTo>
                    <a:pt x="182" y="108"/>
                  </a:lnTo>
                  <a:lnTo>
                    <a:pt x="254" y="126"/>
                  </a:lnTo>
                  <a:lnTo>
                    <a:pt x="134" y="112"/>
                  </a:lnTo>
                  <a:lnTo>
                    <a:pt x="0" y="16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91" name="Freeform 272">
              <a:extLst>
                <a:ext uri="{FF2B5EF4-FFF2-40B4-BE49-F238E27FC236}">
                  <a16:creationId xmlns:a16="http://schemas.microsoft.com/office/drawing/2014/main" id="{E26B69D6-5E3F-4FBA-A766-2283D3E7A359}"/>
                </a:ext>
              </a:extLst>
            </p:cNvPr>
            <p:cNvSpPr>
              <a:spLocks/>
            </p:cNvSpPr>
            <p:nvPr/>
          </p:nvSpPr>
          <p:spPr bwMode="auto">
            <a:xfrm>
              <a:off x="6350102" y="1752958"/>
              <a:ext cx="525634" cy="340778"/>
            </a:xfrm>
            <a:custGeom>
              <a:avLst/>
              <a:gdLst>
                <a:gd name="T0" fmla="*/ 0 w 1094"/>
                <a:gd name="T1" fmla="*/ 2 h 902"/>
                <a:gd name="T2" fmla="*/ 3 w 1094"/>
                <a:gd name="T3" fmla="*/ 0 h 902"/>
                <a:gd name="T4" fmla="*/ 3 w 1094"/>
                <a:gd name="T5" fmla="*/ 2 h 902"/>
                <a:gd name="T6" fmla="*/ 4 w 1094"/>
                <a:gd name="T7" fmla="*/ 5 h 902"/>
                <a:gd name="T8" fmla="*/ 5 w 1094"/>
                <a:gd name="T9" fmla="*/ 5 h 902"/>
                <a:gd name="T10" fmla="*/ 4 w 1094"/>
                <a:gd name="T11" fmla="*/ 4 h 902"/>
                <a:gd name="T12" fmla="*/ 4 w 1094"/>
                <a:gd name="T13" fmla="*/ 2 h 902"/>
                <a:gd name="T14" fmla="*/ 4 w 1094"/>
                <a:gd name="T15" fmla="*/ 1 h 902"/>
                <a:gd name="T16" fmla="*/ 4 w 1094"/>
                <a:gd name="T17" fmla="*/ 1 h 902"/>
                <a:gd name="T18" fmla="*/ 7 w 1094"/>
                <a:gd name="T19" fmla="*/ 0 h 902"/>
                <a:gd name="T20" fmla="*/ 8 w 1094"/>
                <a:gd name="T21" fmla="*/ 1 h 902"/>
                <a:gd name="T22" fmla="*/ 8 w 1094"/>
                <a:gd name="T23" fmla="*/ 4 h 902"/>
                <a:gd name="T24" fmla="*/ 10 w 1094"/>
                <a:gd name="T25" fmla="*/ 3 h 902"/>
                <a:gd name="T26" fmla="*/ 13 w 1094"/>
                <a:gd name="T27" fmla="*/ 3 h 902"/>
                <a:gd name="T28" fmla="*/ 13 w 1094"/>
                <a:gd name="T29" fmla="*/ 4 h 902"/>
                <a:gd name="T30" fmla="*/ 14 w 1094"/>
                <a:gd name="T31" fmla="*/ 5 h 902"/>
                <a:gd name="T32" fmla="*/ 15 w 1094"/>
                <a:gd name="T33" fmla="*/ 4 h 902"/>
                <a:gd name="T34" fmla="*/ 17 w 1094"/>
                <a:gd name="T35" fmla="*/ 5 h 902"/>
                <a:gd name="T36" fmla="*/ 17 w 1094"/>
                <a:gd name="T37" fmla="*/ 5 h 902"/>
                <a:gd name="T38" fmla="*/ 18 w 1094"/>
                <a:gd name="T39" fmla="*/ 6 h 902"/>
                <a:gd name="T40" fmla="*/ 19 w 1094"/>
                <a:gd name="T41" fmla="*/ 6 h 902"/>
                <a:gd name="T42" fmla="*/ 19 w 1094"/>
                <a:gd name="T43" fmla="*/ 7 h 902"/>
                <a:gd name="T44" fmla="*/ 19 w 1094"/>
                <a:gd name="T45" fmla="*/ 7 h 902"/>
                <a:gd name="T46" fmla="*/ 19 w 1094"/>
                <a:gd name="T47" fmla="*/ 8 h 902"/>
                <a:gd name="T48" fmla="*/ 19 w 1094"/>
                <a:gd name="T49" fmla="*/ 9 h 902"/>
                <a:gd name="T50" fmla="*/ 19 w 1094"/>
                <a:gd name="T51" fmla="*/ 10 h 902"/>
                <a:gd name="T52" fmla="*/ 23 w 1094"/>
                <a:gd name="T53" fmla="*/ 11 h 902"/>
                <a:gd name="T54" fmla="*/ 24 w 1094"/>
                <a:gd name="T55" fmla="*/ 12 h 902"/>
                <a:gd name="T56" fmla="*/ 25 w 1094"/>
                <a:gd name="T57" fmla="*/ 13 h 902"/>
                <a:gd name="T58" fmla="*/ 25 w 1094"/>
                <a:gd name="T59" fmla="*/ 14 h 902"/>
                <a:gd name="T60" fmla="*/ 25 w 1094"/>
                <a:gd name="T61" fmla="*/ 15 h 902"/>
                <a:gd name="T62" fmla="*/ 23 w 1094"/>
                <a:gd name="T63" fmla="*/ 16 h 902"/>
                <a:gd name="T64" fmla="*/ 19 w 1094"/>
                <a:gd name="T65" fmla="*/ 14 h 902"/>
                <a:gd name="T66" fmla="*/ 20 w 1094"/>
                <a:gd name="T67" fmla="*/ 15 h 902"/>
                <a:gd name="T68" fmla="*/ 21 w 1094"/>
                <a:gd name="T69" fmla="*/ 16 h 902"/>
                <a:gd name="T70" fmla="*/ 22 w 1094"/>
                <a:gd name="T71" fmla="*/ 17 h 902"/>
                <a:gd name="T72" fmla="*/ 23 w 1094"/>
                <a:gd name="T73" fmla="*/ 20 h 902"/>
                <a:gd name="T74" fmla="*/ 21 w 1094"/>
                <a:gd name="T75" fmla="*/ 21 h 902"/>
                <a:gd name="T76" fmla="*/ 16 w 1094"/>
                <a:gd name="T77" fmla="*/ 18 h 902"/>
                <a:gd name="T78" fmla="*/ 15 w 1094"/>
                <a:gd name="T79" fmla="*/ 18 h 902"/>
                <a:gd name="T80" fmla="*/ 14 w 1094"/>
                <a:gd name="T81" fmla="*/ 16 h 902"/>
                <a:gd name="T82" fmla="*/ 13 w 1094"/>
                <a:gd name="T83" fmla="*/ 17 h 902"/>
                <a:gd name="T84" fmla="*/ 11 w 1094"/>
                <a:gd name="T85" fmla="*/ 17 h 902"/>
                <a:gd name="T86" fmla="*/ 15 w 1094"/>
                <a:gd name="T87" fmla="*/ 15 h 902"/>
                <a:gd name="T88" fmla="*/ 16 w 1094"/>
                <a:gd name="T89" fmla="*/ 12 h 902"/>
                <a:gd name="T90" fmla="*/ 13 w 1094"/>
                <a:gd name="T91" fmla="*/ 9 h 902"/>
                <a:gd name="T92" fmla="*/ 12 w 1094"/>
                <a:gd name="T93" fmla="*/ 10 h 902"/>
                <a:gd name="T94" fmla="*/ 13 w 1094"/>
                <a:gd name="T95" fmla="*/ 9 h 902"/>
                <a:gd name="T96" fmla="*/ 11 w 1094"/>
                <a:gd name="T97" fmla="*/ 7 h 902"/>
                <a:gd name="T98" fmla="*/ 10 w 1094"/>
                <a:gd name="T99" fmla="*/ 7 h 902"/>
                <a:gd name="T100" fmla="*/ 8 w 1094"/>
                <a:gd name="T101" fmla="*/ 8 h 902"/>
                <a:gd name="T102" fmla="*/ 1 w 1094"/>
                <a:gd name="T103" fmla="*/ 5 h 902"/>
                <a:gd name="T104" fmla="*/ 0 w 1094"/>
                <a:gd name="T105" fmla="*/ 5 h 9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4"/>
                <a:gd name="T160" fmla="*/ 0 h 902"/>
                <a:gd name="T161" fmla="*/ 1094 w 1094"/>
                <a:gd name="T162" fmla="*/ 902 h 9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4" h="902">
                  <a:moveTo>
                    <a:pt x="0" y="202"/>
                  </a:moveTo>
                  <a:lnTo>
                    <a:pt x="9" y="103"/>
                  </a:lnTo>
                  <a:lnTo>
                    <a:pt x="54" y="31"/>
                  </a:lnTo>
                  <a:lnTo>
                    <a:pt x="130" y="0"/>
                  </a:lnTo>
                  <a:lnTo>
                    <a:pt x="191" y="14"/>
                  </a:lnTo>
                  <a:lnTo>
                    <a:pt x="125" y="103"/>
                  </a:lnTo>
                  <a:lnTo>
                    <a:pt x="144" y="158"/>
                  </a:lnTo>
                  <a:lnTo>
                    <a:pt x="191" y="212"/>
                  </a:lnTo>
                  <a:lnTo>
                    <a:pt x="130" y="231"/>
                  </a:lnTo>
                  <a:lnTo>
                    <a:pt x="195" y="230"/>
                  </a:lnTo>
                  <a:lnTo>
                    <a:pt x="204" y="184"/>
                  </a:lnTo>
                  <a:lnTo>
                    <a:pt x="155" y="156"/>
                  </a:lnTo>
                  <a:lnTo>
                    <a:pt x="195" y="123"/>
                  </a:lnTo>
                  <a:lnTo>
                    <a:pt x="166" y="78"/>
                  </a:lnTo>
                  <a:lnTo>
                    <a:pt x="229" y="89"/>
                  </a:lnTo>
                  <a:lnTo>
                    <a:pt x="170" y="68"/>
                  </a:lnTo>
                  <a:lnTo>
                    <a:pt x="236" y="73"/>
                  </a:lnTo>
                  <a:lnTo>
                    <a:pt x="190" y="42"/>
                  </a:lnTo>
                  <a:lnTo>
                    <a:pt x="242" y="43"/>
                  </a:lnTo>
                  <a:lnTo>
                    <a:pt x="279" y="14"/>
                  </a:lnTo>
                  <a:lnTo>
                    <a:pt x="324" y="11"/>
                  </a:lnTo>
                  <a:lnTo>
                    <a:pt x="326" y="51"/>
                  </a:lnTo>
                  <a:lnTo>
                    <a:pt x="358" y="68"/>
                  </a:lnTo>
                  <a:lnTo>
                    <a:pt x="348" y="158"/>
                  </a:lnTo>
                  <a:lnTo>
                    <a:pt x="392" y="115"/>
                  </a:lnTo>
                  <a:lnTo>
                    <a:pt x="414" y="134"/>
                  </a:lnTo>
                  <a:lnTo>
                    <a:pt x="476" y="91"/>
                  </a:lnTo>
                  <a:lnTo>
                    <a:pt x="564" y="115"/>
                  </a:lnTo>
                  <a:lnTo>
                    <a:pt x="603" y="158"/>
                  </a:lnTo>
                  <a:lnTo>
                    <a:pt x="575" y="184"/>
                  </a:lnTo>
                  <a:lnTo>
                    <a:pt x="630" y="173"/>
                  </a:lnTo>
                  <a:lnTo>
                    <a:pt x="614" y="199"/>
                  </a:lnTo>
                  <a:lnTo>
                    <a:pt x="646" y="212"/>
                  </a:lnTo>
                  <a:lnTo>
                    <a:pt x="671" y="180"/>
                  </a:lnTo>
                  <a:lnTo>
                    <a:pt x="711" y="196"/>
                  </a:lnTo>
                  <a:lnTo>
                    <a:pt x="724" y="222"/>
                  </a:lnTo>
                  <a:lnTo>
                    <a:pt x="690" y="230"/>
                  </a:lnTo>
                  <a:lnTo>
                    <a:pt x="742" y="230"/>
                  </a:lnTo>
                  <a:lnTo>
                    <a:pt x="733" y="265"/>
                  </a:lnTo>
                  <a:lnTo>
                    <a:pt x="772" y="246"/>
                  </a:lnTo>
                  <a:lnTo>
                    <a:pt x="748" y="276"/>
                  </a:lnTo>
                  <a:lnTo>
                    <a:pt x="826" y="268"/>
                  </a:lnTo>
                  <a:lnTo>
                    <a:pt x="782" y="299"/>
                  </a:lnTo>
                  <a:lnTo>
                    <a:pt x="820" y="299"/>
                  </a:lnTo>
                  <a:lnTo>
                    <a:pt x="804" y="321"/>
                  </a:lnTo>
                  <a:lnTo>
                    <a:pt x="838" y="291"/>
                  </a:lnTo>
                  <a:lnTo>
                    <a:pt x="874" y="322"/>
                  </a:lnTo>
                  <a:lnTo>
                    <a:pt x="810" y="348"/>
                  </a:lnTo>
                  <a:lnTo>
                    <a:pt x="900" y="371"/>
                  </a:lnTo>
                  <a:lnTo>
                    <a:pt x="825" y="379"/>
                  </a:lnTo>
                  <a:lnTo>
                    <a:pt x="853" y="391"/>
                  </a:lnTo>
                  <a:lnTo>
                    <a:pt x="829" y="419"/>
                  </a:lnTo>
                  <a:lnTo>
                    <a:pt x="921" y="473"/>
                  </a:lnTo>
                  <a:lnTo>
                    <a:pt x="968" y="464"/>
                  </a:lnTo>
                  <a:lnTo>
                    <a:pt x="986" y="529"/>
                  </a:lnTo>
                  <a:lnTo>
                    <a:pt x="1031" y="523"/>
                  </a:lnTo>
                  <a:lnTo>
                    <a:pt x="1029" y="551"/>
                  </a:lnTo>
                  <a:lnTo>
                    <a:pt x="1094" y="565"/>
                  </a:lnTo>
                  <a:lnTo>
                    <a:pt x="1086" y="599"/>
                  </a:lnTo>
                  <a:lnTo>
                    <a:pt x="1053" y="594"/>
                  </a:lnTo>
                  <a:lnTo>
                    <a:pt x="1068" y="614"/>
                  </a:lnTo>
                  <a:lnTo>
                    <a:pt x="1052" y="647"/>
                  </a:lnTo>
                  <a:lnTo>
                    <a:pt x="1020" y="632"/>
                  </a:lnTo>
                  <a:lnTo>
                    <a:pt x="1013" y="697"/>
                  </a:lnTo>
                  <a:lnTo>
                    <a:pt x="888" y="578"/>
                  </a:lnTo>
                  <a:lnTo>
                    <a:pt x="842" y="588"/>
                  </a:lnTo>
                  <a:lnTo>
                    <a:pt x="874" y="618"/>
                  </a:lnTo>
                  <a:lnTo>
                    <a:pt x="849" y="647"/>
                  </a:lnTo>
                  <a:lnTo>
                    <a:pt x="868" y="645"/>
                  </a:lnTo>
                  <a:lnTo>
                    <a:pt x="895" y="703"/>
                  </a:lnTo>
                  <a:lnTo>
                    <a:pt x="956" y="717"/>
                  </a:lnTo>
                  <a:lnTo>
                    <a:pt x="950" y="751"/>
                  </a:lnTo>
                  <a:lnTo>
                    <a:pt x="983" y="778"/>
                  </a:lnTo>
                  <a:lnTo>
                    <a:pt x="969" y="858"/>
                  </a:lnTo>
                  <a:lnTo>
                    <a:pt x="810" y="775"/>
                  </a:lnTo>
                  <a:lnTo>
                    <a:pt x="916" y="902"/>
                  </a:lnTo>
                  <a:lnTo>
                    <a:pt x="719" y="832"/>
                  </a:lnTo>
                  <a:lnTo>
                    <a:pt x="691" y="789"/>
                  </a:lnTo>
                  <a:lnTo>
                    <a:pt x="718" y="785"/>
                  </a:lnTo>
                  <a:lnTo>
                    <a:pt x="654" y="762"/>
                  </a:lnTo>
                  <a:lnTo>
                    <a:pt x="635" y="713"/>
                  </a:lnTo>
                  <a:lnTo>
                    <a:pt x="584" y="697"/>
                  </a:lnTo>
                  <a:lnTo>
                    <a:pt x="581" y="729"/>
                  </a:lnTo>
                  <a:lnTo>
                    <a:pt x="553" y="713"/>
                  </a:lnTo>
                  <a:lnTo>
                    <a:pt x="512" y="744"/>
                  </a:lnTo>
                  <a:lnTo>
                    <a:pt x="457" y="713"/>
                  </a:lnTo>
                  <a:lnTo>
                    <a:pt x="483" y="657"/>
                  </a:lnTo>
                  <a:lnTo>
                    <a:pt x="630" y="657"/>
                  </a:lnTo>
                  <a:lnTo>
                    <a:pt x="594" y="602"/>
                  </a:lnTo>
                  <a:lnTo>
                    <a:pt x="677" y="523"/>
                  </a:lnTo>
                  <a:lnTo>
                    <a:pt x="619" y="417"/>
                  </a:lnTo>
                  <a:lnTo>
                    <a:pt x="578" y="407"/>
                  </a:lnTo>
                  <a:lnTo>
                    <a:pt x="602" y="391"/>
                  </a:lnTo>
                  <a:lnTo>
                    <a:pt x="513" y="418"/>
                  </a:lnTo>
                  <a:lnTo>
                    <a:pt x="512" y="388"/>
                  </a:lnTo>
                  <a:lnTo>
                    <a:pt x="544" y="371"/>
                  </a:lnTo>
                  <a:lnTo>
                    <a:pt x="477" y="329"/>
                  </a:lnTo>
                  <a:lnTo>
                    <a:pt x="476" y="298"/>
                  </a:lnTo>
                  <a:lnTo>
                    <a:pt x="412" y="280"/>
                  </a:lnTo>
                  <a:lnTo>
                    <a:pt x="428" y="325"/>
                  </a:lnTo>
                  <a:lnTo>
                    <a:pt x="321" y="308"/>
                  </a:lnTo>
                  <a:lnTo>
                    <a:pt x="350" y="334"/>
                  </a:lnTo>
                  <a:lnTo>
                    <a:pt x="71" y="289"/>
                  </a:lnTo>
                  <a:lnTo>
                    <a:pt x="22" y="230"/>
                  </a:lnTo>
                  <a:lnTo>
                    <a:pt x="111" y="233"/>
                  </a:lnTo>
                  <a:lnTo>
                    <a:pt x="0" y="202"/>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92" name="Freeform 273">
              <a:extLst>
                <a:ext uri="{FF2B5EF4-FFF2-40B4-BE49-F238E27FC236}">
                  <a16:creationId xmlns:a16="http://schemas.microsoft.com/office/drawing/2014/main" id="{AAB77A2F-FC7F-4AAB-9200-59637D3E9CBD}"/>
                </a:ext>
              </a:extLst>
            </p:cNvPr>
            <p:cNvSpPr>
              <a:spLocks/>
            </p:cNvSpPr>
            <p:nvPr/>
          </p:nvSpPr>
          <p:spPr bwMode="auto">
            <a:xfrm>
              <a:off x="6404013" y="1987656"/>
              <a:ext cx="121300" cy="74255"/>
            </a:xfrm>
            <a:custGeom>
              <a:avLst/>
              <a:gdLst>
                <a:gd name="T0" fmla="*/ 0 w 254"/>
                <a:gd name="T1" fmla="*/ 4 h 197"/>
                <a:gd name="T2" fmla="*/ 1 w 254"/>
                <a:gd name="T3" fmla="*/ 3 h 197"/>
                <a:gd name="T4" fmla="*/ 1 w 254"/>
                <a:gd name="T5" fmla="*/ 0 h 197"/>
                <a:gd name="T6" fmla="*/ 2 w 254"/>
                <a:gd name="T7" fmla="*/ 1 h 197"/>
                <a:gd name="T8" fmla="*/ 3 w 254"/>
                <a:gd name="T9" fmla="*/ 1 h 197"/>
                <a:gd name="T10" fmla="*/ 6 w 254"/>
                <a:gd name="T11" fmla="*/ 3 h 197"/>
                <a:gd name="T12" fmla="*/ 5 w 254"/>
                <a:gd name="T13" fmla="*/ 4 h 197"/>
                <a:gd name="T14" fmla="*/ 3 w 254"/>
                <a:gd name="T15" fmla="*/ 3 h 197"/>
                <a:gd name="T16" fmla="*/ 2 w 254"/>
                <a:gd name="T17" fmla="*/ 5 h 197"/>
                <a:gd name="T18" fmla="*/ 1 w 254"/>
                <a:gd name="T19" fmla="*/ 3 h 197"/>
                <a:gd name="T20" fmla="*/ 0 w 254"/>
                <a:gd name="T21" fmla="*/ 4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4"/>
                <a:gd name="T34" fmla="*/ 0 h 197"/>
                <a:gd name="T35" fmla="*/ 254 w 254"/>
                <a:gd name="T36" fmla="*/ 197 h 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4" h="197">
                  <a:moveTo>
                    <a:pt x="0" y="161"/>
                  </a:moveTo>
                  <a:lnTo>
                    <a:pt x="36" y="123"/>
                  </a:lnTo>
                  <a:lnTo>
                    <a:pt x="59" y="0"/>
                  </a:lnTo>
                  <a:lnTo>
                    <a:pt x="80" y="45"/>
                  </a:lnTo>
                  <a:lnTo>
                    <a:pt x="140" y="55"/>
                  </a:lnTo>
                  <a:lnTo>
                    <a:pt x="254" y="145"/>
                  </a:lnTo>
                  <a:lnTo>
                    <a:pt x="239" y="176"/>
                  </a:lnTo>
                  <a:lnTo>
                    <a:pt x="136" y="134"/>
                  </a:lnTo>
                  <a:lnTo>
                    <a:pt x="73" y="197"/>
                  </a:lnTo>
                  <a:lnTo>
                    <a:pt x="57" y="145"/>
                  </a:lnTo>
                  <a:lnTo>
                    <a:pt x="0" y="161"/>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93" name="Freeform 274">
              <a:extLst>
                <a:ext uri="{FF2B5EF4-FFF2-40B4-BE49-F238E27FC236}">
                  <a16:creationId xmlns:a16="http://schemas.microsoft.com/office/drawing/2014/main" id="{7AC351B7-6921-47A9-B1FD-6E06FB69D7AA}"/>
                </a:ext>
              </a:extLst>
            </p:cNvPr>
            <p:cNvSpPr>
              <a:spLocks/>
            </p:cNvSpPr>
            <p:nvPr/>
          </p:nvSpPr>
          <p:spPr bwMode="auto">
            <a:xfrm>
              <a:off x="6914484" y="2337715"/>
              <a:ext cx="121300" cy="110057"/>
            </a:xfrm>
            <a:custGeom>
              <a:avLst/>
              <a:gdLst>
                <a:gd name="T0" fmla="*/ 0 w 255"/>
                <a:gd name="T1" fmla="*/ 6 h 286"/>
                <a:gd name="T2" fmla="*/ 2 w 255"/>
                <a:gd name="T3" fmla="*/ 0 h 286"/>
                <a:gd name="T4" fmla="*/ 3 w 255"/>
                <a:gd name="T5" fmla="*/ 0 h 286"/>
                <a:gd name="T6" fmla="*/ 2 w 255"/>
                <a:gd name="T7" fmla="*/ 3 h 286"/>
                <a:gd name="T8" fmla="*/ 3 w 255"/>
                <a:gd name="T9" fmla="*/ 2 h 286"/>
                <a:gd name="T10" fmla="*/ 3 w 255"/>
                <a:gd name="T11" fmla="*/ 3 h 286"/>
                <a:gd name="T12" fmla="*/ 5 w 255"/>
                <a:gd name="T13" fmla="*/ 3 h 286"/>
                <a:gd name="T14" fmla="*/ 5 w 255"/>
                <a:gd name="T15" fmla="*/ 4 h 286"/>
                <a:gd name="T16" fmla="*/ 5 w 255"/>
                <a:gd name="T17" fmla="*/ 4 h 286"/>
                <a:gd name="T18" fmla="*/ 5 w 255"/>
                <a:gd name="T19" fmla="*/ 6 h 286"/>
                <a:gd name="T20" fmla="*/ 6 w 255"/>
                <a:gd name="T21" fmla="*/ 5 h 286"/>
                <a:gd name="T22" fmla="*/ 6 w 255"/>
                <a:gd name="T23" fmla="*/ 6 h 286"/>
                <a:gd name="T24" fmla="*/ 5 w 255"/>
                <a:gd name="T25" fmla="*/ 7 h 286"/>
                <a:gd name="T26" fmla="*/ 5 w 255"/>
                <a:gd name="T27" fmla="*/ 6 h 286"/>
                <a:gd name="T28" fmla="*/ 5 w 255"/>
                <a:gd name="T29" fmla="*/ 7 h 286"/>
                <a:gd name="T30" fmla="*/ 5 w 255"/>
                <a:gd name="T31" fmla="*/ 5 h 286"/>
                <a:gd name="T32" fmla="*/ 3 w 255"/>
                <a:gd name="T33" fmla="*/ 7 h 286"/>
                <a:gd name="T34" fmla="*/ 4 w 255"/>
                <a:gd name="T35" fmla="*/ 6 h 286"/>
                <a:gd name="T36" fmla="*/ 3 w 255"/>
                <a:gd name="T37" fmla="*/ 6 h 286"/>
                <a:gd name="T38" fmla="*/ 3 w 255"/>
                <a:gd name="T39" fmla="*/ 5 h 286"/>
                <a:gd name="T40" fmla="*/ 0 w 255"/>
                <a:gd name="T41" fmla="*/ 6 h 2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86"/>
                <a:gd name="T65" fmla="*/ 255 w 255"/>
                <a:gd name="T66" fmla="*/ 286 h 2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86">
                  <a:moveTo>
                    <a:pt x="0" y="223"/>
                  </a:moveTo>
                  <a:lnTo>
                    <a:pt x="106" y="15"/>
                  </a:lnTo>
                  <a:lnTo>
                    <a:pt x="146" y="0"/>
                  </a:lnTo>
                  <a:lnTo>
                    <a:pt x="97" y="112"/>
                  </a:lnTo>
                  <a:lnTo>
                    <a:pt x="130" y="87"/>
                  </a:lnTo>
                  <a:lnTo>
                    <a:pt x="152" y="135"/>
                  </a:lnTo>
                  <a:lnTo>
                    <a:pt x="219" y="135"/>
                  </a:lnTo>
                  <a:lnTo>
                    <a:pt x="205" y="177"/>
                  </a:lnTo>
                  <a:lnTo>
                    <a:pt x="240" y="173"/>
                  </a:lnTo>
                  <a:lnTo>
                    <a:pt x="214" y="219"/>
                  </a:lnTo>
                  <a:lnTo>
                    <a:pt x="248" y="194"/>
                  </a:lnTo>
                  <a:lnTo>
                    <a:pt x="255" y="237"/>
                  </a:lnTo>
                  <a:lnTo>
                    <a:pt x="222" y="286"/>
                  </a:lnTo>
                  <a:lnTo>
                    <a:pt x="219" y="250"/>
                  </a:lnTo>
                  <a:lnTo>
                    <a:pt x="204" y="269"/>
                  </a:lnTo>
                  <a:lnTo>
                    <a:pt x="204" y="214"/>
                  </a:lnTo>
                  <a:lnTo>
                    <a:pt x="140" y="269"/>
                  </a:lnTo>
                  <a:lnTo>
                    <a:pt x="178" y="233"/>
                  </a:lnTo>
                  <a:lnTo>
                    <a:pt x="123" y="237"/>
                  </a:lnTo>
                  <a:lnTo>
                    <a:pt x="138" y="217"/>
                  </a:lnTo>
                  <a:lnTo>
                    <a:pt x="0" y="223"/>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94" name="Freeform 275">
              <a:extLst>
                <a:ext uri="{FF2B5EF4-FFF2-40B4-BE49-F238E27FC236}">
                  <a16:creationId xmlns:a16="http://schemas.microsoft.com/office/drawing/2014/main" id="{0E774384-A626-41EB-95AF-EAD541F0E947}"/>
                </a:ext>
              </a:extLst>
            </p:cNvPr>
            <p:cNvSpPr>
              <a:spLocks/>
            </p:cNvSpPr>
            <p:nvPr/>
          </p:nvSpPr>
          <p:spPr bwMode="auto">
            <a:xfrm>
              <a:off x="6617974" y="3576182"/>
              <a:ext cx="151625" cy="698793"/>
            </a:xfrm>
            <a:custGeom>
              <a:avLst/>
              <a:gdLst>
                <a:gd name="T0" fmla="*/ 0 w 317"/>
                <a:gd name="T1" fmla="*/ 33 h 1850"/>
                <a:gd name="T2" fmla="*/ 1 w 317"/>
                <a:gd name="T3" fmla="*/ 32 h 1850"/>
                <a:gd name="T4" fmla="*/ 1 w 317"/>
                <a:gd name="T5" fmla="*/ 33 h 1850"/>
                <a:gd name="T6" fmla="*/ 3 w 317"/>
                <a:gd name="T7" fmla="*/ 31 h 1850"/>
                <a:gd name="T8" fmla="*/ 2 w 317"/>
                <a:gd name="T9" fmla="*/ 30 h 1850"/>
                <a:gd name="T10" fmla="*/ 3 w 317"/>
                <a:gd name="T11" fmla="*/ 27 h 1850"/>
                <a:gd name="T12" fmla="*/ 1 w 317"/>
                <a:gd name="T13" fmla="*/ 27 h 1850"/>
                <a:gd name="T14" fmla="*/ 2 w 317"/>
                <a:gd name="T15" fmla="*/ 22 h 1850"/>
                <a:gd name="T16" fmla="*/ 3 w 317"/>
                <a:gd name="T17" fmla="*/ 17 h 1850"/>
                <a:gd name="T18" fmla="*/ 3 w 317"/>
                <a:gd name="T19" fmla="*/ 13 h 1850"/>
                <a:gd name="T20" fmla="*/ 5 w 317"/>
                <a:gd name="T21" fmla="*/ 4 h 1850"/>
                <a:gd name="T22" fmla="*/ 4 w 317"/>
                <a:gd name="T23" fmla="*/ 1 h 1850"/>
                <a:gd name="T24" fmla="*/ 5 w 317"/>
                <a:gd name="T25" fmla="*/ 0 h 1850"/>
                <a:gd name="T26" fmla="*/ 6 w 317"/>
                <a:gd name="T27" fmla="*/ 2 h 1850"/>
                <a:gd name="T28" fmla="*/ 7 w 317"/>
                <a:gd name="T29" fmla="*/ 6 h 1850"/>
                <a:gd name="T30" fmla="*/ 7 w 317"/>
                <a:gd name="T31" fmla="*/ 6 h 1850"/>
                <a:gd name="T32" fmla="*/ 7 w 317"/>
                <a:gd name="T33" fmla="*/ 7 h 1850"/>
                <a:gd name="T34" fmla="*/ 6 w 317"/>
                <a:gd name="T35" fmla="*/ 7 h 1850"/>
                <a:gd name="T36" fmla="*/ 6 w 317"/>
                <a:gd name="T37" fmla="*/ 10 h 1850"/>
                <a:gd name="T38" fmla="*/ 5 w 317"/>
                <a:gd name="T39" fmla="*/ 11 h 1850"/>
                <a:gd name="T40" fmla="*/ 5 w 317"/>
                <a:gd name="T41" fmla="*/ 15 h 1850"/>
                <a:gd name="T42" fmla="*/ 5 w 317"/>
                <a:gd name="T43" fmla="*/ 18 h 1850"/>
                <a:gd name="T44" fmla="*/ 4 w 317"/>
                <a:gd name="T45" fmla="*/ 21 h 1850"/>
                <a:gd name="T46" fmla="*/ 3 w 317"/>
                <a:gd name="T47" fmla="*/ 28 h 1850"/>
                <a:gd name="T48" fmla="*/ 4 w 317"/>
                <a:gd name="T49" fmla="*/ 31 h 1850"/>
                <a:gd name="T50" fmla="*/ 3 w 317"/>
                <a:gd name="T51" fmla="*/ 31 h 1850"/>
                <a:gd name="T52" fmla="*/ 3 w 317"/>
                <a:gd name="T53" fmla="*/ 33 h 1850"/>
                <a:gd name="T54" fmla="*/ 2 w 317"/>
                <a:gd name="T55" fmla="*/ 38 h 1850"/>
                <a:gd name="T56" fmla="*/ 2 w 317"/>
                <a:gd name="T57" fmla="*/ 39 h 1850"/>
                <a:gd name="T58" fmla="*/ 3 w 317"/>
                <a:gd name="T59" fmla="*/ 38 h 1850"/>
                <a:gd name="T60" fmla="*/ 3 w 317"/>
                <a:gd name="T61" fmla="*/ 40 h 1850"/>
                <a:gd name="T62" fmla="*/ 6 w 317"/>
                <a:gd name="T63" fmla="*/ 41 h 1850"/>
                <a:gd name="T64" fmla="*/ 4 w 317"/>
                <a:gd name="T65" fmla="*/ 41 h 1850"/>
                <a:gd name="T66" fmla="*/ 4 w 317"/>
                <a:gd name="T67" fmla="*/ 43 h 1850"/>
                <a:gd name="T68" fmla="*/ 3 w 317"/>
                <a:gd name="T69" fmla="*/ 42 h 1850"/>
                <a:gd name="T70" fmla="*/ 4 w 317"/>
                <a:gd name="T71" fmla="*/ 42 h 1850"/>
                <a:gd name="T72" fmla="*/ 3 w 317"/>
                <a:gd name="T73" fmla="*/ 41 h 1850"/>
                <a:gd name="T74" fmla="*/ 2 w 317"/>
                <a:gd name="T75" fmla="*/ 40 h 1850"/>
                <a:gd name="T76" fmla="*/ 2 w 317"/>
                <a:gd name="T77" fmla="*/ 40 h 1850"/>
                <a:gd name="T78" fmla="*/ 1 w 317"/>
                <a:gd name="T79" fmla="*/ 39 h 1850"/>
                <a:gd name="T80" fmla="*/ 1 w 317"/>
                <a:gd name="T81" fmla="*/ 38 h 1850"/>
                <a:gd name="T82" fmla="*/ 1 w 317"/>
                <a:gd name="T83" fmla="*/ 38 h 1850"/>
                <a:gd name="T84" fmla="*/ 1 w 317"/>
                <a:gd name="T85" fmla="*/ 37 h 1850"/>
                <a:gd name="T86" fmla="*/ 1 w 317"/>
                <a:gd name="T87" fmla="*/ 35 h 1850"/>
                <a:gd name="T88" fmla="*/ 2 w 317"/>
                <a:gd name="T89" fmla="*/ 35 h 1850"/>
                <a:gd name="T90" fmla="*/ 1 w 317"/>
                <a:gd name="T91" fmla="*/ 34 h 1850"/>
                <a:gd name="T92" fmla="*/ 1 w 317"/>
                <a:gd name="T93" fmla="*/ 33 h 1850"/>
                <a:gd name="T94" fmla="*/ 0 w 317"/>
                <a:gd name="T95" fmla="*/ 33 h 1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7"/>
                <a:gd name="T145" fmla="*/ 0 h 1850"/>
                <a:gd name="T146" fmla="*/ 317 w 317"/>
                <a:gd name="T147" fmla="*/ 1850 h 1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7" h="1850">
                  <a:moveTo>
                    <a:pt x="0" y="1447"/>
                  </a:moveTo>
                  <a:lnTo>
                    <a:pt x="22" y="1397"/>
                  </a:lnTo>
                  <a:lnTo>
                    <a:pt x="68" y="1434"/>
                  </a:lnTo>
                  <a:lnTo>
                    <a:pt x="108" y="1339"/>
                  </a:lnTo>
                  <a:lnTo>
                    <a:pt x="91" y="1302"/>
                  </a:lnTo>
                  <a:lnTo>
                    <a:pt x="124" y="1171"/>
                  </a:lnTo>
                  <a:lnTo>
                    <a:pt x="67" y="1160"/>
                  </a:lnTo>
                  <a:lnTo>
                    <a:pt x="74" y="948"/>
                  </a:lnTo>
                  <a:lnTo>
                    <a:pt x="153" y="726"/>
                  </a:lnTo>
                  <a:lnTo>
                    <a:pt x="152" y="541"/>
                  </a:lnTo>
                  <a:lnTo>
                    <a:pt x="207" y="188"/>
                  </a:lnTo>
                  <a:lnTo>
                    <a:pt x="188" y="32"/>
                  </a:lnTo>
                  <a:lnTo>
                    <a:pt x="226" y="0"/>
                  </a:lnTo>
                  <a:lnTo>
                    <a:pt x="266" y="81"/>
                  </a:lnTo>
                  <a:lnTo>
                    <a:pt x="289" y="246"/>
                  </a:lnTo>
                  <a:lnTo>
                    <a:pt x="317" y="249"/>
                  </a:lnTo>
                  <a:lnTo>
                    <a:pt x="312" y="304"/>
                  </a:lnTo>
                  <a:lnTo>
                    <a:pt x="270" y="327"/>
                  </a:lnTo>
                  <a:lnTo>
                    <a:pt x="271" y="435"/>
                  </a:lnTo>
                  <a:lnTo>
                    <a:pt x="226" y="496"/>
                  </a:lnTo>
                  <a:lnTo>
                    <a:pt x="192" y="648"/>
                  </a:lnTo>
                  <a:lnTo>
                    <a:pt x="218" y="791"/>
                  </a:lnTo>
                  <a:lnTo>
                    <a:pt x="168" y="913"/>
                  </a:lnTo>
                  <a:lnTo>
                    <a:pt x="135" y="1218"/>
                  </a:lnTo>
                  <a:lnTo>
                    <a:pt x="162" y="1329"/>
                  </a:lnTo>
                  <a:lnTo>
                    <a:pt x="137" y="1339"/>
                  </a:lnTo>
                  <a:lnTo>
                    <a:pt x="148" y="1438"/>
                  </a:lnTo>
                  <a:lnTo>
                    <a:pt x="83" y="1643"/>
                  </a:lnTo>
                  <a:lnTo>
                    <a:pt x="90" y="1677"/>
                  </a:lnTo>
                  <a:lnTo>
                    <a:pt x="121" y="1664"/>
                  </a:lnTo>
                  <a:lnTo>
                    <a:pt x="135" y="1743"/>
                  </a:lnTo>
                  <a:lnTo>
                    <a:pt x="271" y="1761"/>
                  </a:lnTo>
                  <a:lnTo>
                    <a:pt x="180" y="1792"/>
                  </a:lnTo>
                  <a:lnTo>
                    <a:pt x="168" y="1850"/>
                  </a:lnTo>
                  <a:lnTo>
                    <a:pt x="129" y="1834"/>
                  </a:lnTo>
                  <a:lnTo>
                    <a:pt x="171" y="1797"/>
                  </a:lnTo>
                  <a:lnTo>
                    <a:pt x="107" y="1780"/>
                  </a:lnTo>
                  <a:lnTo>
                    <a:pt x="98" y="1715"/>
                  </a:lnTo>
                  <a:lnTo>
                    <a:pt x="80" y="1746"/>
                  </a:lnTo>
                  <a:lnTo>
                    <a:pt x="56" y="1685"/>
                  </a:lnTo>
                  <a:lnTo>
                    <a:pt x="68" y="1668"/>
                  </a:lnTo>
                  <a:lnTo>
                    <a:pt x="36" y="1638"/>
                  </a:lnTo>
                  <a:lnTo>
                    <a:pt x="67" y="1607"/>
                  </a:lnTo>
                  <a:lnTo>
                    <a:pt x="38" y="1516"/>
                  </a:lnTo>
                  <a:lnTo>
                    <a:pt x="89" y="1526"/>
                  </a:lnTo>
                  <a:lnTo>
                    <a:pt x="38" y="1478"/>
                  </a:lnTo>
                  <a:lnTo>
                    <a:pt x="51" y="1446"/>
                  </a:lnTo>
                  <a:lnTo>
                    <a:pt x="0" y="1447"/>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95" name="Freeform 276">
              <a:extLst>
                <a:ext uri="{FF2B5EF4-FFF2-40B4-BE49-F238E27FC236}">
                  <a16:creationId xmlns:a16="http://schemas.microsoft.com/office/drawing/2014/main" id="{E4AF9524-1F9F-4886-B828-EF74F9219077}"/>
                </a:ext>
              </a:extLst>
            </p:cNvPr>
            <p:cNvSpPr>
              <a:spLocks/>
            </p:cNvSpPr>
            <p:nvPr/>
          </p:nvSpPr>
          <p:spPr bwMode="auto">
            <a:xfrm>
              <a:off x="6624712" y="4163592"/>
              <a:ext cx="11793" cy="26520"/>
            </a:xfrm>
            <a:custGeom>
              <a:avLst/>
              <a:gdLst>
                <a:gd name="T0" fmla="*/ 0 w 23"/>
                <a:gd name="T1" fmla="*/ 1 h 69"/>
                <a:gd name="T2" fmla="*/ 0 w 23"/>
                <a:gd name="T3" fmla="*/ 0 h 69"/>
                <a:gd name="T4" fmla="*/ 1 w 23"/>
                <a:gd name="T5" fmla="*/ 2 h 69"/>
                <a:gd name="T6" fmla="*/ 0 w 23"/>
                <a:gd name="T7" fmla="*/ 1 h 69"/>
                <a:gd name="T8" fmla="*/ 0 60000 65536"/>
                <a:gd name="T9" fmla="*/ 0 60000 65536"/>
                <a:gd name="T10" fmla="*/ 0 60000 65536"/>
                <a:gd name="T11" fmla="*/ 0 60000 65536"/>
                <a:gd name="T12" fmla="*/ 0 w 23"/>
                <a:gd name="T13" fmla="*/ 0 h 69"/>
                <a:gd name="T14" fmla="*/ 23 w 23"/>
                <a:gd name="T15" fmla="*/ 69 h 69"/>
              </a:gdLst>
              <a:ahLst/>
              <a:cxnLst>
                <a:cxn ang="T8">
                  <a:pos x="T0" y="T1"/>
                </a:cxn>
                <a:cxn ang="T9">
                  <a:pos x="T2" y="T3"/>
                </a:cxn>
                <a:cxn ang="T10">
                  <a:pos x="T4" y="T5"/>
                </a:cxn>
                <a:cxn ang="T11">
                  <a:pos x="T6" y="T7"/>
                </a:cxn>
              </a:cxnLst>
              <a:rect l="T12" t="T13" r="T14" b="T15"/>
              <a:pathLst>
                <a:path w="23" h="69">
                  <a:moveTo>
                    <a:pt x="0" y="31"/>
                  </a:moveTo>
                  <a:lnTo>
                    <a:pt x="7" y="0"/>
                  </a:lnTo>
                  <a:lnTo>
                    <a:pt x="23" y="69"/>
                  </a:lnTo>
                  <a:lnTo>
                    <a:pt x="0" y="31"/>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96" name="Freeform 277">
              <a:extLst>
                <a:ext uri="{FF2B5EF4-FFF2-40B4-BE49-F238E27FC236}">
                  <a16:creationId xmlns:a16="http://schemas.microsoft.com/office/drawing/2014/main" id="{8B6ADF80-C268-4045-8DEE-EF3C960E3E78}"/>
                </a:ext>
              </a:extLst>
            </p:cNvPr>
            <p:cNvSpPr>
              <a:spLocks/>
            </p:cNvSpPr>
            <p:nvPr/>
          </p:nvSpPr>
          <p:spPr bwMode="auto">
            <a:xfrm>
              <a:off x="6638189" y="4021712"/>
              <a:ext cx="10108" cy="31823"/>
            </a:xfrm>
            <a:custGeom>
              <a:avLst/>
              <a:gdLst>
                <a:gd name="T0" fmla="*/ 0 w 23"/>
                <a:gd name="T1" fmla="*/ 2 h 85"/>
                <a:gd name="T2" fmla="*/ 1 w 23"/>
                <a:gd name="T3" fmla="*/ 0 h 85"/>
                <a:gd name="T4" fmla="*/ 1 w 23"/>
                <a:gd name="T5" fmla="*/ 2 h 85"/>
                <a:gd name="T6" fmla="*/ 0 w 23"/>
                <a:gd name="T7" fmla="*/ 2 h 85"/>
                <a:gd name="T8" fmla="*/ 0 60000 65536"/>
                <a:gd name="T9" fmla="*/ 0 60000 65536"/>
                <a:gd name="T10" fmla="*/ 0 60000 65536"/>
                <a:gd name="T11" fmla="*/ 0 60000 65536"/>
                <a:gd name="T12" fmla="*/ 0 w 23"/>
                <a:gd name="T13" fmla="*/ 0 h 85"/>
                <a:gd name="T14" fmla="*/ 23 w 23"/>
                <a:gd name="T15" fmla="*/ 85 h 85"/>
              </a:gdLst>
              <a:ahLst/>
              <a:cxnLst>
                <a:cxn ang="T8">
                  <a:pos x="T0" y="T1"/>
                </a:cxn>
                <a:cxn ang="T9">
                  <a:pos x="T2" y="T3"/>
                </a:cxn>
                <a:cxn ang="T10">
                  <a:pos x="T4" y="T5"/>
                </a:cxn>
                <a:cxn ang="T11">
                  <a:pos x="T6" y="T7"/>
                </a:cxn>
              </a:cxnLst>
              <a:rect l="T12" t="T13" r="T14" b="T15"/>
              <a:pathLst>
                <a:path w="23" h="85">
                  <a:moveTo>
                    <a:pt x="0" y="75"/>
                  </a:moveTo>
                  <a:lnTo>
                    <a:pt x="23" y="0"/>
                  </a:lnTo>
                  <a:lnTo>
                    <a:pt x="23" y="85"/>
                  </a:lnTo>
                  <a:lnTo>
                    <a:pt x="0" y="7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97" name="Freeform 278">
              <a:extLst>
                <a:ext uri="{FF2B5EF4-FFF2-40B4-BE49-F238E27FC236}">
                  <a16:creationId xmlns:a16="http://schemas.microsoft.com/office/drawing/2014/main" id="{153902B5-D7FB-4082-B099-319724FF2456}"/>
                </a:ext>
              </a:extLst>
            </p:cNvPr>
            <p:cNvSpPr>
              <a:spLocks/>
            </p:cNvSpPr>
            <p:nvPr/>
          </p:nvSpPr>
          <p:spPr bwMode="auto">
            <a:xfrm>
              <a:off x="6649983" y="4267019"/>
              <a:ext cx="25271" cy="14586"/>
            </a:xfrm>
            <a:custGeom>
              <a:avLst/>
              <a:gdLst>
                <a:gd name="T0" fmla="*/ 0 w 51"/>
                <a:gd name="T1" fmla="*/ 0 h 39"/>
                <a:gd name="T2" fmla="*/ 1 w 51"/>
                <a:gd name="T3" fmla="*/ 0 h 39"/>
                <a:gd name="T4" fmla="*/ 1 w 51"/>
                <a:gd name="T5" fmla="*/ 1 h 39"/>
                <a:gd name="T6" fmla="*/ 0 w 51"/>
                <a:gd name="T7" fmla="*/ 0 h 39"/>
                <a:gd name="T8" fmla="*/ 0 60000 65536"/>
                <a:gd name="T9" fmla="*/ 0 60000 65536"/>
                <a:gd name="T10" fmla="*/ 0 60000 65536"/>
                <a:gd name="T11" fmla="*/ 0 60000 65536"/>
                <a:gd name="T12" fmla="*/ 0 w 51"/>
                <a:gd name="T13" fmla="*/ 0 h 39"/>
                <a:gd name="T14" fmla="*/ 51 w 51"/>
                <a:gd name="T15" fmla="*/ 39 h 39"/>
              </a:gdLst>
              <a:ahLst/>
              <a:cxnLst>
                <a:cxn ang="T8">
                  <a:pos x="T0" y="T1"/>
                </a:cxn>
                <a:cxn ang="T9">
                  <a:pos x="T2" y="T3"/>
                </a:cxn>
                <a:cxn ang="T10">
                  <a:pos x="T4" y="T5"/>
                </a:cxn>
                <a:cxn ang="T11">
                  <a:pos x="T6" y="T7"/>
                </a:cxn>
              </a:cxnLst>
              <a:rect l="T12" t="T13" r="T14" b="T15"/>
              <a:pathLst>
                <a:path w="51" h="39">
                  <a:moveTo>
                    <a:pt x="0" y="0"/>
                  </a:moveTo>
                  <a:lnTo>
                    <a:pt x="49" y="9"/>
                  </a:lnTo>
                  <a:lnTo>
                    <a:pt x="51" y="39"/>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98" name="Freeform 279">
              <a:extLst>
                <a:ext uri="{FF2B5EF4-FFF2-40B4-BE49-F238E27FC236}">
                  <a16:creationId xmlns:a16="http://schemas.microsoft.com/office/drawing/2014/main" id="{AEF4754F-93CE-462F-AC6D-37C5F0807B1B}"/>
                </a:ext>
              </a:extLst>
            </p:cNvPr>
            <p:cNvSpPr>
              <a:spLocks/>
            </p:cNvSpPr>
            <p:nvPr/>
          </p:nvSpPr>
          <p:spPr bwMode="auto">
            <a:xfrm>
              <a:off x="6655037" y="4235196"/>
              <a:ext cx="35379" cy="33149"/>
            </a:xfrm>
            <a:custGeom>
              <a:avLst/>
              <a:gdLst>
                <a:gd name="T0" fmla="*/ 0 w 75"/>
                <a:gd name="T1" fmla="*/ 0 h 88"/>
                <a:gd name="T2" fmla="*/ 1 w 75"/>
                <a:gd name="T3" fmla="*/ 0 h 88"/>
                <a:gd name="T4" fmla="*/ 0 w 75"/>
                <a:gd name="T5" fmla="*/ 1 h 88"/>
                <a:gd name="T6" fmla="*/ 2 w 75"/>
                <a:gd name="T7" fmla="*/ 1 h 88"/>
                <a:gd name="T8" fmla="*/ 1 w 75"/>
                <a:gd name="T9" fmla="*/ 2 h 88"/>
                <a:gd name="T10" fmla="*/ 0 w 75"/>
                <a:gd name="T11" fmla="*/ 0 h 88"/>
                <a:gd name="T12" fmla="*/ 0 60000 65536"/>
                <a:gd name="T13" fmla="*/ 0 60000 65536"/>
                <a:gd name="T14" fmla="*/ 0 60000 65536"/>
                <a:gd name="T15" fmla="*/ 0 60000 65536"/>
                <a:gd name="T16" fmla="*/ 0 60000 65536"/>
                <a:gd name="T17" fmla="*/ 0 60000 65536"/>
                <a:gd name="T18" fmla="*/ 0 w 75"/>
                <a:gd name="T19" fmla="*/ 0 h 88"/>
                <a:gd name="T20" fmla="*/ 75 w 7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75" h="88">
                  <a:moveTo>
                    <a:pt x="0" y="15"/>
                  </a:moveTo>
                  <a:lnTo>
                    <a:pt x="21" y="0"/>
                  </a:lnTo>
                  <a:lnTo>
                    <a:pt x="19" y="42"/>
                  </a:lnTo>
                  <a:lnTo>
                    <a:pt x="75" y="57"/>
                  </a:lnTo>
                  <a:lnTo>
                    <a:pt x="39" y="88"/>
                  </a:lnTo>
                  <a:lnTo>
                    <a:pt x="0" y="1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299" name="Freeform 280">
              <a:extLst>
                <a:ext uri="{FF2B5EF4-FFF2-40B4-BE49-F238E27FC236}">
                  <a16:creationId xmlns:a16="http://schemas.microsoft.com/office/drawing/2014/main" id="{163DCA0C-C4E6-4A01-A6F4-96614BDC8C90}"/>
                </a:ext>
              </a:extLst>
            </p:cNvPr>
            <p:cNvSpPr>
              <a:spLocks/>
            </p:cNvSpPr>
            <p:nvPr/>
          </p:nvSpPr>
          <p:spPr bwMode="auto">
            <a:xfrm>
              <a:off x="6681992" y="4277626"/>
              <a:ext cx="18532" cy="9282"/>
            </a:xfrm>
            <a:custGeom>
              <a:avLst/>
              <a:gdLst>
                <a:gd name="T0" fmla="*/ 0 w 40"/>
                <a:gd name="T1" fmla="*/ 1 h 23"/>
                <a:gd name="T2" fmla="*/ 0 w 40"/>
                <a:gd name="T3" fmla="*/ 0 h 23"/>
                <a:gd name="T4" fmla="*/ 1 w 40"/>
                <a:gd name="T5" fmla="*/ 1 h 23"/>
                <a:gd name="T6" fmla="*/ 0 w 40"/>
                <a:gd name="T7" fmla="*/ 1 h 23"/>
                <a:gd name="T8" fmla="*/ 0 60000 65536"/>
                <a:gd name="T9" fmla="*/ 0 60000 65536"/>
                <a:gd name="T10" fmla="*/ 0 60000 65536"/>
                <a:gd name="T11" fmla="*/ 0 60000 65536"/>
                <a:gd name="T12" fmla="*/ 0 w 40"/>
                <a:gd name="T13" fmla="*/ 0 h 23"/>
                <a:gd name="T14" fmla="*/ 40 w 40"/>
                <a:gd name="T15" fmla="*/ 23 h 23"/>
              </a:gdLst>
              <a:ahLst/>
              <a:cxnLst>
                <a:cxn ang="T8">
                  <a:pos x="T0" y="T1"/>
                </a:cxn>
                <a:cxn ang="T9">
                  <a:pos x="T2" y="T3"/>
                </a:cxn>
                <a:cxn ang="T10">
                  <a:pos x="T4" y="T5"/>
                </a:cxn>
                <a:cxn ang="T11">
                  <a:pos x="T6" y="T7"/>
                </a:cxn>
              </a:cxnLst>
              <a:rect l="T12" t="T13" r="T14" b="T15"/>
              <a:pathLst>
                <a:path w="40" h="23">
                  <a:moveTo>
                    <a:pt x="0" y="17"/>
                  </a:moveTo>
                  <a:lnTo>
                    <a:pt x="11" y="0"/>
                  </a:lnTo>
                  <a:lnTo>
                    <a:pt x="40" y="23"/>
                  </a:lnTo>
                  <a:lnTo>
                    <a:pt x="0" y="17"/>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00" name="Freeform 281">
              <a:extLst>
                <a:ext uri="{FF2B5EF4-FFF2-40B4-BE49-F238E27FC236}">
                  <a16:creationId xmlns:a16="http://schemas.microsoft.com/office/drawing/2014/main" id="{9C0376F2-D87B-4701-B3BD-7C623EE7D69D}"/>
                </a:ext>
              </a:extLst>
            </p:cNvPr>
            <p:cNvSpPr>
              <a:spLocks/>
            </p:cNvSpPr>
            <p:nvPr/>
          </p:nvSpPr>
          <p:spPr bwMode="auto">
            <a:xfrm>
              <a:off x="6695470" y="4251107"/>
              <a:ext cx="50542" cy="49062"/>
            </a:xfrm>
            <a:custGeom>
              <a:avLst/>
              <a:gdLst>
                <a:gd name="T0" fmla="*/ 0 w 104"/>
                <a:gd name="T1" fmla="*/ 2 h 134"/>
                <a:gd name="T2" fmla="*/ 0 w 104"/>
                <a:gd name="T3" fmla="*/ 2 h 134"/>
                <a:gd name="T4" fmla="*/ 2 w 104"/>
                <a:gd name="T5" fmla="*/ 2 h 134"/>
                <a:gd name="T6" fmla="*/ 1 w 104"/>
                <a:gd name="T7" fmla="*/ 1 h 134"/>
                <a:gd name="T8" fmla="*/ 2 w 104"/>
                <a:gd name="T9" fmla="*/ 1 h 134"/>
                <a:gd name="T10" fmla="*/ 1 w 104"/>
                <a:gd name="T11" fmla="*/ 1 h 134"/>
                <a:gd name="T12" fmla="*/ 1 w 104"/>
                <a:gd name="T13" fmla="*/ 0 h 134"/>
                <a:gd name="T14" fmla="*/ 2 w 104"/>
                <a:gd name="T15" fmla="*/ 0 h 134"/>
                <a:gd name="T16" fmla="*/ 3 w 104"/>
                <a:gd name="T17" fmla="*/ 3 h 134"/>
                <a:gd name="T18" fmla="*/ 0 w 104"/>
                <a:gd name="T19" fmla="*/ 2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134"/>
                <a:gd name="T32" fmla="*/ 104 w 104"/>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134">
                  <a:moveTo>
                    <a:pt x="0" y="108"/>
                  </a:moveTo>
                  <a:lnTo>
                    <a:pt x="15" y="88"/>
                  </a:lnTo>
                  <a:lnTo>
                    <a:pt x="73" y="100"/>
                  </a:lnTo>
                  <a:lnTo>
                    <a:pt x="47" y="65"/>
                  </a:lnTo>
                  <a:lnTo>
                    <a:pt x="74" y="44"/>
                  </a:lnTo>
                  <a:lnTo>
                    <a:pt x="32" y="40"/>
                  </a:lnTo>
                  <a:lnTo>
                    <a:pt x="32" y="7"/>
                  </a:lnTo>
                  <a:lnTo>
                    <a:pt x="102" y="0"/>
                  </a:lnTo>
                  <a:lnTo>
                    <a:pt x="104" y="134"/>
                  </a:lnTo>
                  <a:lnTo>
                    <a:pt x="0" y="108"/>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01" name="Freeform 282">
              <a:extLst>
                <a:ext uri="{FF2B5EF4-FFF2-40B4-BE49-F238E27FC236}">
                  <a16:creationId xmlns:a16="http://schemas.microsoft.com/office/drawing/2014/main" id="{F43B48C0-1A2F-42A8-B90D-887ACF306F34}"/>
                </a:ext>
              </a:extLst>
            </p:cNvPr>
            <p:cNvSpPr>
              <a:spLocks/>
            </p:cNvSpPr>
            <p:nvPr/>
          </p:nvSpPr>
          <p:spPr bwMode="auto">
            <a:xfrm>
              <a:off x="6720741" y="4308124"/>
              <a:ext cx="37064" cy="10608"/>
            </a:xfrm>
            <a:custGeom>
              <a:avLst/>
              <a:gdLst>
                <a:gd name="T0" fmla="*/ 0 w 78"/>
                <a:gd name="T1" fmla="*/ 0 h 28"/>
                <a:gd name="T2" fmla="*/ 2 w 78"/>
                <a:gd name="T3" fmla="*/ 0 h 28"/>
                <a:gd name="T4" fmla="*/ 2 w 78"/>
                <a:gd name="T5" fmla="*/ 1 h 28"/>
                <a:gd name="T6" fmla="*/ 0 w 78"/>
                <a:gd name="T7" fmla="*/ 0 h 28"/>
                <a:gd name="T8" fmla="*/ 0 60000 65536"/>
                <a:gd name="T9" fmla="*/ 0 60000 65536"/>
                <a:gd name="T10" fmla="*/ 0 60000 65536"/>
                <a:gd name="T11" fmla="*/ 0 60000 65536"/>
                <a:gd name="T12" fmla="*/ 0 w 78"/>
                <a:gd name="T13" fmla="*/ 0 h 28"/>
                <a:gd name="T14" fmla="*/ 78 w 78"/>
                <a:gd name="T15" fmla="*/ 28 h 28"/>
              </a:gdLst>
              <a:ahLst/>
              <a:cxnLst>
                <a:cxn ang="T8">
                  <a:pos x="T0" y="T1"/>
                </a:cxn>
                <a:cxn ang="T9">
                  <a:pos x="T2" y="T3"/>
                </a:cxn>
                <a:cxn ang="T10">
                  <a:pos x="T4" y="T5"/>
                </a:cxn>
                <a:cxn ang="T11">
                  <a:pos x="T6" y="T7"/>
                </a:cxn>
              </a:cxnLst>
              <a:rect l="T12" t="T13" r="T14" b="T15"/>
              <a:pathLst>
                <a:path w="78" h="28">
                  <a:moveTo>
                    <a:pt x="0" y="0"/>
                  </a:moveTo>
                  <a:lnTo>
                    <a:pt x="71" y="7"/>
                  </a:lnTo>
                  <a:lnTo>
                    <a:pt x="78" y="28"/>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02" name="Freeform 283">
              <a:extLst>
                <a:ext uri="{FF2B5EF4-FFF2-40B4-BE49-F238E27FC236}">
                  <a16:creationId xmlns:a16="http://schemas.microsoft.com/office/drawing/2014/main" id="{413285E8-8174-435E-8815-7242CE299A2D}"/>
                </a:ext>
              </a:extLst>
            </p:cNvPr>
            <p:cNvSpPr>
              <a:spLocks/>
            </p:cNvSpPr>
            <p:nvPr/>
          </p:nvSpPr>
          <p:spPr bwMode="auto">
            <a:xfrm>
              <a:off x="6756120" y="4301494"/>
              <a:ext cx="18532" cy="6630"/>
            </a:xfrm>
            <a:custGeom>
              <a:avLst/>
              <a:gdLst>
                <a:gd name="T0" fmla="*/ 0 w 37"/>
                <a:gd name="T1" fmla="*/ 0 h 18"/>
                <a:gd name="T2" fmla="*/ 0 w 37"/>
                <a:gd name="T3" fmla="*/ 0 h 18"/>
                <a:gd name="T4" fmla="*/ 1 w 37"/>
                <a:gd name="T5" fmla="*/ 0 h 18"/>
                <a:gd name="T6" fmla="*/ 0 w 37"/>
                <a:gd name="T7" fmla="*/ 0 h 18"/>
                <a:gd name="T8" fmla="*/ 0 60000 65536"/>
                <a:gd name="T9" fmla="*/ 0 60000 65536"/>
                <a:gd name="T10" fmla="*/ 0 60000 65536"/>
                <a:gd name="T11" fmla="*/ 0 60000 65536"/>
                <a:gd name="T12" fmla="*/ 0 w 37"/>
                <a:gd name="T13" fmla="*/ 0 h 18"/>
                <a:gd name="T14" fmla="*/ 37 w 37"/>
                <a:gd name="T15" fmla="*/ 18 h 18"/>
              </a:gdLst>
              <a:ahLst/>
              <a:cxnLst>
                <a:cxn ang="T8">
                  <a:pos x="T0" y="T1"/>
                </a:cxn>
                <a:cxn ang="T9">
                  <a:pos x="T2" y="T3"/>
                </a:cxn>
                <a:cxn ang="T10">
                  <a:pos x="T4" y="T5"/>
                </a:cxn>
                <a:cxn ang="T11">
                  <a:pos x="T6" y="T7"/>
                </a:cxn>
              </a:cxnLst>
              <a:rect l="T12" t="T13" r="T14" b="T15"/>
              <a:pathLst>
                <a:path w="37" h="18">
                  <a:moveTo>
                    <a:pt x="0" y="18"/>
                  </a:moveTo>
                  <a:lnTo>
                    <a:pt x="8" y="0"/>
                  </a:lnTo>
                  <a:lnTo>
                    <a:pt x="37" y="18"/>
                  </a:lnTo>
                  <a:lnTo>
                    <a:pt x="0" y="18"/>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03" name="Freeform 284">
              <a:extLst>
                <a:ext uri="{FF2B5EF4-FFF2-40B4-BE49-F238E27FC236}">
                  <a16:creationId xmlns:a16="http://schemas.microsoft.com/office/drawing/2014/main" id="{7829B8D3-70B6-4C7D-91D1-B939D55B84DB}"/>
                </a:ext>
              </a:extLst>
            </p:cNvPr>
            <p:cNvSpPr>
              <a:spLocks/>
            </p:cNvSpPr>
            <p:nvPr/>
          </p:nvSpPr>
          <p:spPr bwMode="auto">
            <a:xfrm>
              <a:off x="6557322" y="3076287"/>
              <a:ext cx="219014" cy="275804"/>
            </a:xfrm>
            <a:custGeom>
              <a:avLst/>
              <a:gdLst>
                <a:gd name="T0" fmla="*/ 0 w 459"/>
                <a:gd name="T1" fmla="*/ 11 h 730"/>
                <a:gd name="T2" fmla="*/ 1 w 459"/>
                <a:gd name="T3" fmla="*/ 13 h 730"/>
                <a:gd name="T4" fmla="*/ 3 w 459"/>
                <a:gd name="T5" fmla="*/ 13 h 730"/>
                <a:gd name="T6" fmla="*/ 5 w 459"/>
                <a:gd name="T7" fmla="*/ 15 h 730"/>
                <a:gd name="T8" fmla="*/ 7 w 459"/>
                <a:gd name="T9" fmla="*/ 15 h 730"/>
                <a:gd name="T10" fmla="*/ 7 w 459"/>
                <a:gd name="T11" fmla="*/ 17 h 730"/>
                <a:gd name="T12" fmla="*/ 8 w 459"/>
                <a:gd name="T13" fmla="*/ 17 h 730"/>
                <a:gd name="T14" fmla="*/ 8 w 459"/>
                <a:gd name="T15" fmla="*/ 14 h 730"/>
                <a:gd name="T16" fmla="*/ 8 w 459"/>
                <a:gd name="T17" fmla="*/ 12 h 730"/>
                <a:gd name="T18" fmla="*/ 8 w 459"/>
                <a:gd name="T19" fmla="*/ 12 h 730"/>
                <a:gd name="T20" fmla="*/ 8 w 459"/>
                <a:gd name="T21" fmla="*/ 11 h 730"/>
                <a:gd name="T22" fmla="*/ 10 w 459"/>
                <a:gd name="T23" fmla="*/ 11 h 730"/>
                <a:gd name="T24" fmla="*/ 10 w 459"/>
                <a:gd name="T25" fmla="*/ 11 h 730"/>
                <a:gd name="T26" fmla="*/ 10 w 459"/>
                <a:gd name="T27" fmla="*/ 10 h 730"/>
                <a:gd name="T28" fmla="*/ 10 w 459"/>
                <a:gd name="T29" fmla="*/ 6 h 730"/>
                <a:gd name="T30" fmla="*/ 8 w 459"/>
                <a:gd name="T31" fmla="*/ 7 h 730"/>
                <a:gd name="T32" fmla="*/ 8 w 459"/>
                <a:gd name="T33" fmla="*/ 6 h 730"/>
                <a:gd name="T34" fmla="*/ 6 w 459"/>
                <a:gd name="T35" fmla="*/ 5 h 730"/>
                <a:gd name="T36" fmla="*/ 5 w 459"/>
                <a:gd name="T37" fmla="*/ 3 h 730"/>
                <a:gd name="T38" fmla="*/ 7 w 459"/>
                <a:gd name="T39" fmla="*/ 1 h 730"/>
                <a:gd name="T40" fmla="*/ 6 w 459"/>
                <a:gd name="T41" fmla="*/ 0 h 730"/>
                <a:gd name="T42" fmla="*/ 3 w 459"/>
                <a:gd name="T43" fmla="*/ 1 h 730"/>
                <a:gd name="T44" fmla="*/ 2 w 459"/>
                <a:gd name="T45" fmla="*/ 5 h 730"/>
                <a:gd name="T46" fmla="*/ 1 w 459"/>
                <a:gd name="T47" fmla="*/ 4 h 730"/>
                <a:gd name="T48" fmla="*/ 1 w 459"/>
                <a:gd name="T49" fmla="*/ 5 h 730"/>
                <a:gd name="T50" fmla="*/ 1 w 459"/>
                <a:gd name="T51" fmla="*/ 9 h 730"/>
                <a:gd name="T52" fmla="*/ 2 w 459"/>
                <a:gd name="T53" fmla="*/ 9 h 730"/>
                <a:gd name="T54" fmla="*/ 0 w 459"/>
                <a:gd name="T55" fmla="*/ 11 h 7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9"/>
                <a:gd name="T85" fmla="*/ 0 h 730"/>
                <a:gd name="T86" fmla="*/ 459 w 459"/>
                <a:gd name="T87" fmla="*/ 730 h 7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9" h="730">
                  <a:moveTo>
                    <a:pt x="0" y="488"/>
                  </a:moveTo>
                  <a:lnTo>
                    <a:pt x="56" y="540"/>
                  </a:lnTo>
                  <a:lnTo>
                    <a:pt x="138" y="552"/>
                  </a:lnTo>
                  <a:lnTo>
                    <a:pt x="220" y="653"/>
                  </a:lnTo>
                  <a:lnTo>
                    <a:pt x="330" y="663"/>
                  </a:lnTo>
                  <a:lnTo>
                    <a:pt x="314" y="713"/>
                  </a:lnTo>
                  <a:lnTo>
                    <a:pt x="342" y="730"/>
                  </a:lnTo>
                  <a:lnTo>
                    <a:pt x="359" y="604"/>
                  </a:lnTo>
                  <a:lnTo>
                    <a:pt x="338" y="525"/>
                  </a:lnTo>
                  <a:lnTo>
                    <a:pt x="375" y="522"/>
                  </a:lnTo>
                  <a:lnTo>
                    <a:pt x="349" y="477"/>
                  </a:lnTo>
                  <a:lnTo>
                    <a:pt x="437" y="461"/>
                  </a:lnTo>
                  <a:lnTo>
                    <a:pt x="459" y="491"/>
                  </a:lnTo>
                  <a:lnTo>
                    <a:pt x="424" y="427"/>
                  </a:lnTo>
                  <a:lnTo>
                    <a:pt x="436" y="274"/>
                  </a:lnTo>
                  <a:lnTo>
                    <a:pt x="362" y="280"/>
                  </a:lnTo>
                  <a:lnTo>
                    <a:pt x="338" y="242"/>
                  </a:lnTo>
                  <a:lnTo>
                    <a:pt x="264" y="231"/>
                  </a:lnTo>
                  <a:lnTo>
                    <a:pt x="216" y="143"/>
                  </a:lnTo>
                  <a:lnTo>
                    <a:pt x="289" y="27"/>
                  </a:lnTo>
                  <a:lnTo>
                    <a:pt x="279" y="0"/>
                  </a:lnTo>
                  <a:lnTo>
                    <a:pt x="148" y="63"/>
                  </a:lnTo>
                  <a:lnTo>
                    <a:pt x="78" y="195"/>
                  </a:lnTo>
                  <a:lnTo>
                    <a:pt x="54" y="165"/>
                  </a:lnTo>
                  <a:lnTo>
                    <a:pt x="39" y="228"/>
                  </a:lnTo>
                  <a:lnTo>
                    <a:pt x="54" y="373"/>
                  </a:lnTo>
                  <a:lnTo>
                    <a:pt x="71" y="373"/>
                  </a:lnTo>
                  <a:lnTo>
                    <a:pt x="0" y="488"/>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04" name="Freeform 285">
              <a:extLst>
                <a:ext uri="{FF2B5EF4-FFF2-40B4-BE49-F238E27FC236}">
                  <a16:creationId xmlns:a16="http://schemas.microsoft.com/office/drawing/2014/main" id="{85E31213-A0E2-409D-B79E-48BF174F330D}"/>
                </a:ext>
              </a:extLst>
            </p:cNvPr>
            <p:cNvSpPr>
              <a:spLocks/>
            </p:cNvSpPr>
            <p:nvPr/>
          </p:nvSpPr>
          <p:spPr bwMode="auto">
            <a:xfrm>
              <a:off x="6430969" y="3098829"/>
              <a:ext cx="57281" cy="45083"/>
            </a:xfrm>
            <a:custGeom>
              <a:avLst/>
              <a:gdLst>
                <a:gd name="T0" fmla="*/ 0 w 118"/>
                <a:gd name="T1" fmla="*/ 0 h 118"/>
                <a:gd name="T2" fmla="*/ 0 w 118"/>
                <a:gd name="T3" fmla="*/ 1 h 118"/>
                <a:gd name="T4" fmla="*/ 1 w 118"/>
                <a:gd name="T5" fmla="*/ 1 h 118"/>
                <a:gd name="T6" fmla="*/ 2 w 118"/>
                <a:gd name="T7" fmla="*/ 3 h 118"/>
                <a:gd name="T8" fmla="*/ 3 w 118"/>
                <a:gd name="T9" fmla="*/ 1 h 118"/>
                <a:gd name="T10" fmla="*/ 2 w 118"/>
                <a:gd name="T11" fmla="*/ 0 h 118"/>
                <a:gd name="T12" fmla="*/ 0 w 118"/>
                <a:gd name="T13" fmla="*/ 0 h 118"/>
                <a:gd name="T14" fmla="*/ 0 60000 65536"/>
                <a:gd name="T15" fmla="*/ 0 60000 65536"/>
                <a:gd name="T16" fmla="*/ 0 60000 65536"/>
                <a:gd name="T17" fmla="*/ 0 60000 65536"/>
                <a:gd name="T18" fmla="*/ 0 60000 65536"/>
                <a:gd name="T19" fmla="*/ 0 60000 65536"/>
                <a:gd name="T20" fmla="*/ 0 60000 65536"/>
                <a:gd name="T21" fmla="*/ 0 w 118"/>
                <a:gd name="T22" fmla="*/ 0 h 118"/>
                <a:gd name="T23" fmla="*/ 118 w 118"/>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18">
                  <a:moveTo>
                    <a:pt x="0" y="0"/>
                  </a:moveTo>
                  <a:lnTo>
                    <a:pt x="1" y="46"/>
                  </a:lnTo>
                  <a:lnTo>
                    <a:pt x="26" y="39"/>
                  </a:lnTo>
                  <a:lnTo>
                    <a:pt x="100" y="118"/>
                  </a:lnTo>
                  <a:lnTo>
                    <a:pt x="118" y="58"/>
                  </a:lnTo>
                  <a:lnTo>
                    <a:pt x="79" y="4"/>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05" name="Freeform 286">
              <a:extLst>
                <a:ext uri="{FF2B5EF4-FFF2-40B4-BE49-F238E27FC236}">
                  <a16:creationId xmlns:a16="http://schemas.microsoft.com/office/drawing/2014/main" id="{DC8C731A-5723-48FE-8D25-6B6FF13F739D}"/>
                </a:ext>
              </a:extLst>
            </p:cNvPr>
            <p:cNvSpPr>
              <a:spLocks/>
            </p:cNvSpPr>
            <p:nvPr/>
          </p:nvSpPr>
          <p:spPr bwMode="auto">
            <a:xfrm>
              <a:off x="6444447" y="2891976"/>
              <a:ext cx="197113" cy="55691"/>
            </a:xfrm>
            <a:custGeom>
              <a:avLst/>
              <a:gdLst>
                <a:gd name="T0" fmla="*/ 0 w 412"/>
                <a:gd name="T1" fmla="*/ 1 h 149"/>
                <a:gd name="T2" fmla="*/ 1 w 412"/>
                <a:gd name="T3" fmla="*/ 0 h 149"/>
                <a:gd name="T4" fmla="*/ 4 w 412"/>
                <a:gd name="T5" fmla="*/ 0 h 149"/>
                <a:gd name="T6" fmla="*/ 9 w 412"/>
                <a:gd name="T7" fmla="*/ 3 h 149"/>
                <a:gd name="T8" fmla="*/ 6 w 412"/>
                <a:gd name="T9" fmla="*/ 3 h 149"/>
                <a:gd name="T10" fmla="*/ 7 w 412"/>
                <a:gd name="T11" fmla="*/ 3 h 149"/>
                <a:gd name="T12" fmla="*/ 5 w 412"/>
                <a:gd name="T13" fmla="*/ 2 h 149"/>
                <a:gd name="T14" fmla="*/ 3 w 412"/>
                <a:gd name="T15" fmla="*/ 1 h 149"/>
                <a:gd name="T16" fmla="*/ 3 w 412"/>
                <a:gd name="T17" fmla="*/ 1 h 149"/>
                <a:gd name="T18" fmla="*/ 0 w 412"/>
                <a:gd name="T19" fmla="*/ 1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149"/>
                <a:gd name="T32" fmla="*/ 412 w 412"/>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149">
                  <a:moveTo>
                    <a:pt x="0" y="58"/>
                  </a:moveTo>
                  <a:lnTo>
                    <a:pt x="56" y="7"/>
                  </a:lnTo>
                  <a:lnTo>
                    <a:pt x="161" y="0"/>
                  </a:lnTo>
                  <a:lnTo>
                    <a:pt x="412" y="127"/>
                  </a:lnTo>
                  <a:lnTo>
                    <a:pt x="279" y="149"/>
                  </a:lnTo>
                  <a:lnTo>
                    <a:pt x="301" y="120"/>
                  </a:lnTo>
                  <a:lnTo>
                    <a:pt x="236" y="72"/>
                  </a:lnTo>
                  <a:lnTo>
                    <a:pt x="115" y="43"/>
                  </a:lnTo>
                  <a:lnTo>
                    <a:pt x="119" y="24"/>
                  </a:lnTo>
                  <a:lnTo>
                    <a:pt x="0" y="58"/>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06" name="Freeform 287">
              <a:extLst>
                <a:ext uri="{FF2B5EF4-FFF2-40B4-BE49-F238E27FC236}">
                  <a16:creationId xmlns:a16="http://schemas.microsoft.com/office/drawing/2014/main" id="{3B83912D-C31D-43B2-8ECA-A1FF53697823}"/>
                </a:ext>
              </a:extLst>
            </p:cNvPr>
            <p:cNvSpPr>
              <a:spLocks/>
            </p:cNvSpPr>
            <p:nvPr/>
          </p:nvSpPr>
          <p:spPr bwMode="auto">
            <a:xfrm>
              <a:off x="6687047" y="2947667"/>
              <a:ext cx="58965" cy="30498"/>
            </a:xfrm>
            <a:custGeom>
              <a:avLst/>
              <a:gdLst>
                <a:gd name="T0" fmla="*/ 0 w 127"/>
                <a:gd name="T1" fmla="*/ 0 h 82"/>
                <a:gd name="T2" fmla="*/ 0 w 127"/>
                <a:gd name="T3" fmla="*/ 2 h 82"/>
                <a:gd name="T4" fmla="*/ 3 w 127"/>
                <a:gd name="T5" fmla="*/ 1 h 82"/>
                <a:gd name="T6" fmla="*/ 2 w 127"/>
                <a:gd name="T7" fmla="*/ 0 h 82"/>
                <a:gd name="T8" fmla="*/ 0 w 127"/>
                <a:gd name="T9" fmla="*/ 0 h 82"/>
                <a:gd name="T10" fmla="*/ 0 60000 65536"/>
                <a:gd name="T11" fmla="*/ 0 60000 65536"/>
                <a:gd name="T12" fmla="*/ 0 60000 65536"/>
                <a:gd name="T13" fmla="*/ 0 60000 65536"/>
                <a:gd name="T14" fmla="*/ 0 60000 65536"/>
                <a:gd name="T15" fmla="*/ 0 w 127"/>
                <a:gd name="T16" fmla="*/ 0 h 82"/>
                <a:gd name="T17" fmla="*/ 127 w 127"/>
                <a:gd name="T18" fmla="*/ 82 h 82"/>
              </a:gdLst>
              <a:ahLst/>
              <a:cxnLst>
                <a:cxn ang="T10">
                  <a:pos x="T0" y="T1"/>
                </a:cxn>
                <a:cxn ang="T11">
                  <a:pos x="T2" y="T3"/>
                </a:cxn>
                <a:cxn ang="T12">
                  <a:pos x="T4" y="T5"/>
                </a:cxn>
                <a:cxn ang="T13">
                  <a:pos x="T6" y="T7"/>
                </a:cxn>
                <a:cxn ang="T14">
                  <a:pos x="T8" y="T9"/>
                </a:cxn>
              </a:cxnLst>
              <a:rect l="T15" t="T16" r="T17" b="T18"/>
              <a:pathLst>
                <a:path w="127" h="82">
                  <a:moveTo>
                    <a:pt x="0" y="0"/>
                  </a:moveTo>
                  <a:lnTo>
                    <a:pt x="0" y="82"/>
                  </a:lnTo>
                  <a:lnTo>
                    <a:pt x="127" y="58"/>
                  </a:lnTo>
                  <a:lnTo>
                    <a:pt x="72" y="9"/>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07" name="Freeform 288">
              <a:extLst>
                <a:ext uri="{FF2B5EF4-FFF2-40B4-BE49-F238E27FC236}">
                  <a16:creationId xmlns:a16="http://schemas.microsoft.com/office/drawing/2014/main" id="{3FFDDFDE-3FD2-450E-B0CA-6DEB7980FE43}"/>
                </a:ext>
              </a:extLst>
            </p:cNvPr>
            <p:cNvSpPr>
              <a:spLocks/>
            </p:cNvSpPr>
            <p:nvPr/>
          </p:nvSpPr>
          <p:spPr bwMode="auto">
            <a:xfrm>
              <a:off x="6520259" y="3259273"/>
              <a:ext cx="102768" cy="104753"/>
            </a:xfrm>
            <a:custGeom>
              <a:avLst/>
              <a:gdLst>
                <a:gd name="T0" fmla="*/ 0 w 212"/>
                <a:gd name="T1" fmla="*/ 3 h 275"/>
                <a:gd name="T2" fmla="*/ 0 w 212"/>
                <a:gd name="T3" fmla="*/ 4 h 275"/>
                <a:gd name="T4" fmla="*/ 1 w 212"/>
                <a:gd name="T5" fmla="*/ 4 h 275"/>
                <a:gd name="T6" fmla="*/ 0 w 212"/>
                <a:gd name="T7" fmla="*/ 5 h 275"/>
                <a:gd name="T8" fmla="*/ 0 w 212"/>
                <a:gd name="T9" fmla="*/ 6 h 275"/>
                <a:gd name="T10" fmla="*/ 1 w 212"/>
                <a:gd name="T11" fmla="*/ 7 h 275"/>
                <a:gd name="T12" fmla="*/ 3 w 212"/>
                <a:gd name="T13" fmla="*/ 5 h 275"/>
                <a:gd name="T14" fmla="*/ 5 w 212"/>
                <a:gd name="T15" fmla="*/ 3 h 275"/>
                <a:gd name="T16" fmla="*/ 5 w 212"/>
                <a:gd name="T17" fmla="*/ 1 h 275"/>
                <a:gd name="T18" fmla="*/ 3 w 212"/>
                <a:gd name="T19" fmla="*/ 1 h 275"/>
                <a:gd name="T20" fmla="*/ 2 w 212"/>
                <a:gd name="T21" fmla="*/ 0 h 275"/>
                <a:gd name="T22" fmla="*/ 1 w 212"/>
                <a:gd name="T23" fmla="*/ 1 h 275"/>
                <a:gd name="T24" fmla="*/ 0 w 212"/>
                <a:gd name="T25" fmla="*/ 3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2"/>
                <a:gd name="T40" fmla="*/ 0 h 275"/>
                <a:gd name="T41" fmla="*/ 212 w 212"/>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2" h="275">
                  <a:moveTo>
                    <a:pt x="0" y="106"/>
                  </a:moveTo>
                  <a:lnTo>
                    <a:pt x="1" y="160"/>
                  </a:lnTo>
                  <a:lnTo>
                    <a:pt x="42" y="175"/>
                  </a:lnTo>
                  <a:lnTo>
                    <a:pt x="18" y="215"/>
                  </a:lnTo>
                  <a:lnTo>
                    <a:pt x="12" y="263"/>
                  </a:lnTo>
                  <a:lnTo>
                    <a:pt x="62" y="275"/>
                  </a:lnTo>
                  <a:lnTo>
                    <a:pt x="107" y="196"/>
                  </a:lnTo>
                  <a:lnTo>
                    <a:pt x="194" y="139"/>
                  </a:lnTo>
                  <a:lnTo>
                    <a:pt x="212" y="64"/>
                  </a:lnTo>
                  <a:lnTo>
                    <a:pt x="130" y="52"/>
                  </a:lnTo>
                  <a:lnTo>
                    <a:pt x="74" y="0"/>
                  </a:lnTo>
                  <a:lnTo>
                    <a:pt x="28" y="26"/>
                  </a:lnTo>
                  <a:lnTo>
                    <a:pt x="0" y="106"/>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08" name="Freeform 289">
              <a:extLst>
                <a:ext uri="{FF2B5EF4-FFF2-40B4-BE49-F238E27FC236}">
                  <a16:creationId xmlns:a16="http://schemas.microsoft.com/office/drawing/2014/main" id="{F94DD23E-0A91-484B-ABC5-73CFBE83FFDC}"/>
                </a:ext>
              </a:extLst>
            </p:cNvPr>
            <p:cNvSpPr>
              <a:spLocks/>
            </p:cNvSpPr>
            <p:nvPr/>
          </p:nvSpPr>
          <p:spPr bwMode="auto">
            <a:xfrm>
              <a:off x="6350103" y="3040486"/>
              <a:ext cx="43803" cy="17238"/>
            </a:xfrm>
            <a:custGeom>
              <a:avLst/>
              <a:gdLst>
                <a:gd name="T0" fmla="*/ 0 w 89"/>
                <a:gd name="T1" fmla="*/ 1 h 44"/>
                <a:gd name="T2" fmla="*/ 1 w 89"/>
                <a:gd name="T3" fmla="*/ 0 h 44"/>
                <a:gd name="T4" fmla="*/ 2 w 89"/>
                <a:gd name="T5" fmla="*/ 1 h 44"/>
                <a:gd name="T6" fmla="*/ 0 w 89"/>
                <a:gd name="T7" fmla="*/ 1 h 44"/>
                <a:gd name="T8" fmla="*/ 0 60000 65536"/>
                <a:gd name="T9" fmla="*/ 0 60000 65536"/>
                <a:gd name="T10" fmla="*/ 0 60000 65536"/>
                <a:gd name="T11" fmla="*/ 0 60000 65536"/>
                <a:gd name="T12" fmla="*/ 0 w 89"/>
                <a:gd name="T13" fmla="*/ 0 h 44"/>
                <a:gd name="T14" fmla="*/ 89 w 89"/>
                <a:gd name="T15" fmla="*/ 44 h 44"/>
              </a:gdLst>
              <a:ahLst/>
              <a:cxnLst>
                <a:cxn ang="T8">
                  <a:pos x="T0" y="T1"/>
                </a:cxn>
                <a:cxn ang="T9">
                  <a:pos x="T2" y="T3"/>
                </a:cxn>
                <a:cxn ang="T10">
                  <a:pos x="T4" y="T5"/>
                </a:cxn>
                <a:cxn ang="T11">
                  <a:pos x="T6" y="T7"/>
                </a:cxn>
              </a:cxnLst>
              <a:rect l="T12" t="T13" r="T14" b="T15"/>
              <a:pathLst>
                <a:path w="89" h="44">
                  <a:moveTo>
                    <a:pt x="0" y="32"/>
                  </a:moveTo>
                  <a:lnTo>
                    <a:pt x="27" y="0"/>
                  </a:lnTo>
                  <a:lnTo>
                    <a:pt x="89" y="44"/>
                  </a:lnTo>
                  <a:lnTo>
                    <a:pt x="0" y="32"/>
                  </a:lnTo>
                  <a:close/>
                </a:path>
              </a:pathLst>
            </a:custGeom>
            <a:solidFill>
              <a:schemeClr val="accent6">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09" name="Freeform 290">
              <a:extLst>
                <a:ext uri="{FF2B5EF4-FFF2-40B4-BE49-F238E27FC236}">
                  <a16:creationId xmlns:a16="http://schemas.microsoft.com/office/drawing/2014/main" id="{6376A0ED-D40D-49DE-9114-5857E39E67EB}"/>
                </a:ext>
              </a:extLst>
            </p:cNvPr>
            <p:cNvSpPr>
              <a:spLocks/>
            </p:cNvSpPr>
            <p:nvPr/>
          </p:nvSpPr>
          <p:spPr bwMode="auto">
            <a:xfrm>
              <a:off x="6885844" y="4220609"/>
              <a:ext cx="28640" cy="15912"/>
            </a:xfrm>
            <a:custGeom>
              <a:avLst/>
              <a:gdLst>
                <a:gd name="T0" fmla="*/ 0 w 59"/>
                <a:gd name="T1" fmla="*/ 1 h 41"/>
                <a:gd name="T2" fmla="*/ 1 w 59"/>
                <a:gd name="T3" fmla="*/ 1 h 41"/>
                <a:gd name="T4" fmla="*/ 0 w 59"/>
                <a:gd name="T5" fmla="*/ 0 h 41"/>
                <a:gd name="T6" fmla="*/ 1 w 59"/>
                <a:gd name="T7" fmla="*/ 0 h 41"/>
                <a:gd name="T8" fmla="*/ 0 w 59"/>
                <a:gd name="T9" fmla="*/ 1 h 41"/>
                <a:gd name="T10" fmla="*/ 0 60000 65536"/>
                <a:gd name="T11" fmla="*/ 0 60000 65536"/>
                <a:gd name="T12" fmla="*/ 0 60000 65536"/>
                <a:gd name="T13" fmla="*/ 0 60000 65536"/>
                <a:gd name="T14" fmla="*/ 0 60000 65536"/>
                <a:gd name="T15" fmla="*/ 0 w 59"/>
                <a:gd name="T16" fmla="*/ 0 h 41"/>
                <a:gd name="T17" fmla="*/ 59 w 59"/>
                <a:gd name="T18" fmla="*/ 41 h 41"/>
              </a:gdLst>
              <a:ahLst/>
              <a:cxnLst>
                <a:cxn ang="T10">
                  <a:pos x="T0" y="T1"/>
                </a:cxn>
                <a:cxn ang="T11">
                  <a:pos x="T2" y="T3"/>
                </a:cxn>
                <a:cxn ang="T12">
                  <a:pos x="T4" y="T5"/>
                </a:cxn>
                <a:cxn ang="T13">
                  <a:pos x="T6" y="T7"/>
                </a:cxn>
                <a:cxn ang="T14">
                  <a:pos x="T8" y="T9"/>
                </a:cxn>
              </a:cxnLst>
              <a:rect l="T15" t="T16" r="T17" b="T18"/>
              <a:pathLst>
                <a:path w="59" h="41">
                  <a:moveTo>
                    <a:pt x="0" y="41"/>
                  </a:moveTo>
                  <a:lnTo>
                    <a:pt x="32" y="19"/>
                  </a:lnTo>
                  <a:lnTo>
                    <a:pt x="19" y="0"/>
                  </a:lnTo>
                  <a:lnTo>
                    <a:pt x="59" y="6"/>
                  </a:lnTo>
                  <a:lnTo>
                    <a:pt x="0" y="41"/>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10" name="Freeform 291">
              <a:extLst>
                <a:ext uri="{FF2B5EF4-FFF2-40B4-BE49-F238E27FC236}">
                  <a16:creationId xmlns:a16="http://schemas.microsoft.com/office/drawing/2014/main" id="{E9B8935D-B21B-4570-B7E0-9D2504F8C3D3}"/>
                </a:ext>
              </a:extLst>
            </p:cNvPr>
            <p:cNvSpPr>
              <a:spLocks/>
            </p:cNvSpPr>
            <p:nvPr/>
          </p:nvSpPr>
          <p:spPr bwMode="auto">
            <a:xfrm>
              <a:off x="6907745" y="4220609"/>
              <a:ext cx="32010" cy="15912"/>
            </a:xfrm>
            <a:custGeom>
              <a:avLst/>
              <a:gdLst>
                <a:gd name="T0" fmla="*/ 0 w 68"/>
                <a:gd name="T1" fmla="*/ 1 h 47"/>
                <a:gd name="T2" fmla="*/ 1 w 68"/>
                <a:gd name="T3" fmla="*/ 0 h 47"/>
                <a:gd name="T4" fmla="*/ 1 w 68"/>
                <a:gd name="T5" fmla="*/ 0 h 47"/>
                <a:gd name="T6" fmla="*/ 0 w 68"/>
                <a:gd name="T7" fmla="*/ 1 h 47"/>
                <a:gd name="T8" fmla="*/ 0 60000 65536"/>
                <a:gd name="T9" fmla="*/ 0 60000 65536"/>
                <a:gd name="T10" fmla="*/ 0 60000 65536"/>
                <a:gd name="T11" fmla="*/ 0 60000 65536"/>
                <a:gd name="T12" fmla="*/ 0 w 68"/>
                <a:gd name="T13" fmla="*/ 0 h 47"/>
                <a:gd name="T14" fmla="*/ 68 w 68"/>
                <a:gd name="T15" fmla="*/ 47 h 47"/>
              </a:gdLst>
              <a:ahLst/>
              <a:cxnLst>
                <a:cxn ang="T8">
                  <a:pos x="T0" y="T1"/>
                </a:cxn>
                <a:cxn ang="T9">
                  <a:pos x="T2" y="T3"/>
                </a:cxn>
                <a:cxn ang="T10">
                  <a:pos x="T4" y="T5"/>
                </a:cxn>
                <a:cxn ang="T11">
                  <a:pos x="T6" y="T7"/>
                </a:cxn>
              </a:cxnLst>
              <a:rect l="T12" t="T13" r="T14" b="T15"/>
              <a:pathLst>
                <a:path w="68" h="47">
                  <a:moveTo>
                    <a:pt x="0" y="47"/>
                  </a:moveTo>
                  <a:lnTo>
                    <a:pt x="34" y="0"/>
                  </a:lnTo>
                  <a:lnTo>
                    <a:pt x="68" y="16"/>
                  </a:lnTo>
                  <a:lnTo>
                    <a:pt x="0" y="47"/>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11" name="Freeform 292">
              <a:extLst>
                <a:ext uri="{FF2B5EF4-FFF2-40B4-BE49-F238E27FC236}">
                  <a16:creationId xmlns:a16="http://schemas.microsoft.com/office/drawing/2014/main" id="{D205C777-F2FE-43D1-999A-66CDC06952C9}"/>
                </a:ext>
              </a:extLst>
            </p:cNvPr>
            <p:cNvSpPr>
              <a:spLocks/>
            </p:cNvSpPr>
            <p:nvPr/>
          </p:nvSpPr>
          <p:spPr bwMode="auto">
            <a:xfrm>
              <a:off x="7005459" y="3190322"/>
              <a:ext cx="52226" cy="58343"/>
            </a:xfrm>
            <a:custGeom>
              <a:avLst/>
              <a:gdLst>
                <a:gd name="T0" fmla="*/ 0 w 107"/>
                <a:gd name="T1" fmla="*/ 3 h 154"/>
                <a:gd name="T2" fmla="*/ 0 w 107"/>
                <a:gd name="T3" fmla="*/ 0 h 154"/>
                <a:gd name="T4" fmla="*/ 3 w 107"/>
                <a:gd name="T5" fmla="*/ 1 h 154"/>
                <a:gd name="T6" fmla="*/ 1 w 107"/>
                <a:gd name="T7" fmla="*/ 4 h 154"/>
                <a:gd name="T8" fmla="*/ 0 w 107"/>
                <a:gd name="T9" fmla="*/ 3 h 154"/>
                <a:gd name="T10" fmla="*/ 0 60000 65536"/>
                <a:gd name="T11" fmla="*/ 0 60000 65536"/>
                <a:gd name="T12" fmla="*/ 0 60000 65536"/>
                <a:gd name="T13" fmla="*/ 0 60000 65536"/>
                <a:gd name="T14" fmla="*/ 0 60000 65536"/>
                <a:gd name="T15" fmla="*/ 0 w 107"/>
                <a:gd name="T16" fmla="*/ 0 h 154"/>
                <a:gd name="T17" fmla="*/ 107 w 107"/>
                <a:gd name="T18" fmla="*/ 154 h 154"/>
              </a:gdLst>
              <a:ahLst/>
              <a:cxnLst>
                <a:cxn ang="T10">
                  <a:pos x="T0" y="T1"/>
                </a:cxn>
                <a:cxn ang="T11">
                  <a:pos x="T2" y="T3"/>
                </a:cxn>
                <a:cxn ang="T12">
                  <a:pos x="T4" y="T5"/>
                </a:cxn>
                <a:cxn ang="T13">
                  <a:pos x="T6" y="T7"/>
                </a:cxn>
                <a:cxn ang="T14">
                  <a:pos x="T8" y="T9"/>
                </a:cxn>
              </a:cxnLst>
              <a:rect l="T15" t="T16" r="T17" b="T18"/>
              <a:pathLst>
                <a:path w="107" h="154">
                  <a:moveTo>
                    <a:pt x="0" y="149"/>
                  </a:moveTo>
                  <a:lnTo>
                    <a:pt x="13" y="0"/>
                  </a:lnTo>
                  <a:lnTo>
                    <a:pt x="107" y="67"/>
                  </a:lnTo>
                  <a:lnTo>
                    <a:pt x="52" y="154"/>
                  </a:lnTo>
                  <a:lnTo>
                    <a:pt x="0" y="149"/>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12" name="Freeform 293">
              <a:extLst>
                <a:ext uri="{FF2B5EF4-FFF2-40B4-BE49-F238E27FC236}">
                  <a16:creationId xmlns:a16="http://schemas.microsoft.com/office/drawing/2014/main" id="{3B276638-0216-44BD-951D-D408B7373114}"/>
                </a:ext>
              </a:extLst>
            </p:cNvPr>
            <p:cNvSpPr>
              <a:spLocks/>
            </p:cNvSpPr>
            <p:nvPr/>
          </p:nvSpPr>
          <p:spPr bwMode="auto">
            <a:xfrm>
              <a:off x="6665145" y="1396268"/>
              <a:ext cx="1113602" cy="742550"/>
            </a:xfrm>
            <a:custGeom>
              <a:avLst/>
              <a:gdLst>
                <a:gd name="T0" fmla="*/ 6 w 2319"/>
                <a:gd name="T1" fmla="*/ 11 h 1964"/>
                <a:gd name="T2" fmla="*/ 7 w 2319"/>
                <a:gd name="T3" fmla="*/ 9 h 1964"/>
                <a:gd name="T4" fmla="*/ 5 w 2319"/>
                <a:gd name="T5" fmla="*/ 8 h 1964"/>
                <a:gd name="T6" fmla="*/ 10 w 2319"/>
                <a:gd name="T7" fmla="*/ 4 h 1964"/>
                <a:gd name="T8" fmla="*/ 15 w 2319"/>
                <a:gd name="T9" fmla="*/ 3 h 1964"/>
                <a:gd name="T10" fmla="*/ 20 w 2319"/>
                <a:gd name="T11" fmla="*/ 5 h 1964"/>
                <a:gd name="T12" fmla="*/ 19 w 2319"/>
                <a:gd name="T13" fmla="*/ 3 h 1964"/>
                <a:gd name="T14" fmla="*/ 25 w 2319"/>
                <a:gd name="T15" fmla="*/ 4 h 1964"/>
                <a:gd name="T16" fmla="*/ 29 w 2319"/>
                <a:gd name="T17" fmla="*/ 3 h 1964"/>
                <a:gd name="T18" fmla="*/ 24 w 2319"/>
                <a:gd name="T19" fmla="*/ 1 h 1964"/>
                <a:gd name="T20" fmla="*/ 29 w 2319"/>
                <a:gd name="T21" fmla="*/ 2 h 1964"/>
                <a:gd name="T22" fmla="*/ 29 w 2319"/>
                <a:gd name="T23" fmla="*/ 0 h 1964"/>
                <a:gd name="T24" fmla="*/ 40 w 2319"/>
                <a:gd name="T25" fmla="*/ 1 h 1964"/>
                <a:gd name="T26" fmla="*/ 41 w 2319"/>
                <a:gd name="T27" fmla="*/ 1 h 1964"/>
                <a:gd name="T28" fmla="*/ 45 w 2319"/>
                <a:gd name="T29" fmla="*/ 3 h 1964"/>
                <a:gd name="T30" fmla="*/ 34 w 2319"/>
                <a:gd name="T31" fmla="*/ 4 h 1964"/>
                <a:gd name="T32" fmla="*/ 40 w 2319"/>
                <a:gd name="T33" fmla="*/ 5 h 1964"/>
                <a:gd name="T34" fmla="*/ 46 w 2319"/>
                <a:gd name="T35" fmla="*/ 5 h 1964"/>
                <a:gd name="T36" fmla="*/ 51 w 2319"/>
                <a:gd name="T37" fmla="*/ 4 h 1964"/>
                <a:gd name="T38" fmla="*/ 46 w 2319"/>
                <a:gd name="T39" fmla="*/ 7 h 1964"/>
                <a:gd name="T40" fmla="*/ 49 w 2319"/>
                <a:gd name="T41" fmla="*/ 9 h 1964"/>
                <a:gd name="T42" fmla="*/ 46 w 2319"/>
                <a:gd name="T43" fmla="*/ 11 h 1964"/>
                <a:gd name="T44" fmla="*/ 46 w 2319"/>
                <a:gd name="T45" fmla="*/ 14 h 1964"/>
                <a:gd name="T46" fmla="*/ 45 w 2319"/>
                <a:gd name="T47" fmla="*/ 15 h 1964"/>
                <a:gd name="T48" fmla="*/ 47 w 2319"/>
                <a:gd name="T49" fmla="*/ 17 h 1964"/>
                <a:gd name="T50" fmla="*/ 45 w 2319"/>
                <a:gd name="T51" fmla="*/ 19 h 1964"/>
                <a:gd name="T52" fmla="*/ 46 w 2319"/>
                <a:gd name="T53" fmla="*/ 20 h 1964"/>
                <a:gd name="T54" fmla="*/ 46 w 2319"/>
                <a:gd name="T55" fmla="*/ 22 h 1964"/>
                <a:gd name="T56" fmla="*/ 41 w 2319"/>
                <a:gd name="T57" fmla="*/ 23 h 1964"/>
                <a:gd name="T58" fmla="*/ 42 w 2319"/>
                <a:gd name="T59" fmla="*/ 25 h 1964"/>
                <a:gd name="T60" fmla="*/ 45 w 2319"/>
                <a:gd name="T61" fmla="*/ 26 h 1964"/>
                <a:gd name="T62" fmla="*/ 44 w 2319"/>
                <a:gd name="T63" fmla="*/ 28 h 1964"/>
                <a:gd name="T64" fmla="*/ 40 w 2319"/>
                <a:gd name="T65" fmla="*/ 26 h 1964"/>
                <a:gd name="T66" fmla="*/ 41 w 2319"/>
                <a:gd name="T67" fmla="*/ 29 h 1964"/>
                <a:gd name="T68" fmla="*/ 41 w 2319"/>
                <a:gd name="T69" fmla="*/ 32 h 1964"/>
                <a:gd name="T70" fmla="*/ 36 w 2319"/>
                <a:gd name="T71" fmla="*/ 33 h 1964"/>
                <a:gd name="T72" fmla="*/ 32 w 2319"/>
                <a:gd name="T73" fmla="*/ 36 h 1964"/>
                <a:gd name="T74" fmla="*/ 31 w 2319"/>
                <a:gd name="T75" fmla="*/ 36 h 1964"/>
                <a:gd name="T76" fmla="*/ 28 w 2319"/>
                <a:gd name="T77" fmla="*/ 38 h 1964"/>
                <a:gd name="T78" fmla="*/ 28 w 2319"/>
                <a:gd name="T79" fmla="*/ 40 h 1964"/>
                <a:gd name="T80" fmla="*/ 28 w 2319"/>
                <a:gd name="T81" fmla="*/ 41 h 1964"/>
                <a:gd name="T82" fmla="*/ 26 w 2319"/>
                <a:gd name="T83" fmla="*/ 45 h 1964"/>
                <a:gd name="T84" fmla="*/ 22 w 2319"/>
                <a:gd name="T85" fmla="*/ 44 h 1964"/>
                <a:gd name="T86" fmla="*/ 21 w 2319"/>
                <a:gd name="T87" fmla="*/ 43 h 1964"/>
                <a:gd name="T88" fmla="*/ 19 w 2319"/>
                <a:gd name="T89" fmla="*/ 39 h 1964"/>
                <a:gd name="T90" fmla="*/ 19 w 2319"/>
                <a:gd name="T91" fmla="*/ 37 h 1964"/>
                <a:gd name="T92" fmla="*/ 18 w 2319"/>
                <a:gd name="T93" fmla="*/ 33 h 1964"/>
                <a:gd name="T94" fmla="*/ 18 w 2319"/>
                <a:gd name="T95" fmla="*/ 32 h 1964"/>
                <a:gd name="T96" fmla="*/ 18 w 2319"/>
                <a:gd name="T97" fmla="*/ 29 h 1964"/>
                <a:gd name="T98" fmla="*/ 20 w 2319"/>
                <a:gd name="T99" fmla="*/ 28 h 1964"/>
                <a:gd name="T100" fmla="*/ 19 w 2319"/>
                <a:gd name="T101" fmla="*/ 27 h 1964"/>
                <a:gd name="T102" fmla="*/ 17 w 2319"/>
                <a:gd name="T103" fmla="*/ 27 h 1964"/>
                <a:gd name="T104" fmla="*/ 15 w 2319"/>
                <a:gd name="T105" fmla="*/ 25 h 1964"/>
                <a:gd name="T106" fmla="*/ 14 w 2319"/>
                <a:gd name="T107" fmla="*/ 21 h 1964"/>
                <a:gd name="T108" fmla="*/ 11 w 2319"/>
                <a:gd name="T109" fmla="*/ 17 h 1964"/>
                <a:gd name="T110" fmla="*/ 6 w 2319"/>
                <a:gd name="T111" fmla="*/ 18 h 1964"/>
                <a:gd name="T112" fmla="*/ 1 w 2319"/>
                <a:gd name="T113" fmla="*/ 15 h 1964"/>
                <a:gd name="T114" fmla="*/ 6 w 2319"/>
                <a:gd name="T115" fmla="*/ 14 h 19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19"/>
                <a:gd name="T175" fmla="*/ 0 h 1964"/>
                <a:gd name="T176" fmla="*/ 2319 w 2319"/>
                <a:gd name="T177" fmla="*/ 1964 h 19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19" h="1964">
                  <a:moveTo>
                    <a:pt x="0" y="551"/>
                  </a:moveTo>
                  <a:lnTo>
                    <a:pt x="13" y="521"/>
                  </a:lnTo>
                  <a:lnTo>
                    <a:pt x="162" y="463"/>
                  </a:lnTo>
                  <a:lnTo>
                    <a:pt x="261" y="463"/>
                  </a:lnTo>
                  <a:lnTo>
                    <a:pt x="315" y="418"/>
                  </a:lnTo>
                  <a:lnTo>
                    <a:pt x="296" y="405"/>
                  </a:lnTo>
                  <a:lnTo>
                    <a:pt x="329" y="390"/>
                  </a:lnTo>
                  <a:lnTo>
                    <a:pt x="302" y="380"/>
                  </a:lnTo>
                  <a:lnTo>
                    <a:pt x="354" y="363"/>
                  </a:lnTo>
                  <a:lnTo>
                    <a:pt x="335" y="346"/>
                  </a:lnTo>
                  <a:lnTo>
                    <a:pt x="267" y="376"/>
                  </a:lnTo>
                  <a:lnTo>
                    <a:pt x="200" y="338"/>
                  </a:lnTo>
                  <a:lnTo>
                    <a:pt x="284" y="317"/>
                  </a:lnTo>
                  <a:lnTo>
                    <a:pt x="332" y="254"/>
                  </a:lnTo>
                  <a:lnTo>
                    <a:pt x="437" y="250"/>
                  </a:lnTo>
                  <a:lnTo>
                    <a:pt x="432" y="185"/>
                  </a:lnTo>
                  <a:lnTo>
                    <a:pt x="507" y="184"/>
                  </a:lnTo>
                  <a:lnTo>
                    <a:pt x="586" y="230"/>
                  </a:lnTo>
                  <a:lnTo>
                    <a:pt x="493" y="168"/>
                  </a:lnTo>
                  <a:lnTo>
                    <a:pt x="669" y="126"/>
                  </a:lnTo>
                  <a:lnTo>
                    <a:pt x="713" y="156"/>
                  </a:lnTo>
                  <a:lnTo>
                    <a:pt x="719" y="214"/>
                  </a:lnTo>
                  <a:lnTo>
                    <a:pt x="740" y="165"/>
                  </a:lnTo>
                  <a:lnTo>
                    <a:pt x="854" y="199"/>
                  </a:lnTo>
                  <a:lnTo>
                    <a:pt x="814" y="172"/>
                  </a:lnTo>
                  <a:lnTo>
                    <a:pt x="868" y="176"/>
                  </a:lnTo>
                  <a:lnTo>
                    <a:pt x="821" y="142"/>
                  </a:lnTo>
                  <a:lnTo>
                    <a:pt x="808" y="115"/>
                  </a:lnTo>
                  <a:lnTo>
                    <a:pt x="832" y="108"/>
                  </a:lnTo>
                  <a:lnTo>
                    <a:pt x="1056" y="192"/>
                  </a:lnTo>
                  <a:lnTo>
                    <a:pt x="1039" y="165"/>
                  </a:lnTo>
                  <a:lnTo>
                    <a:pt x="1086" y="161"/>
                  </a:lnTo>
                  <a:lnTo>
                    <a:pt x="1056" y="137"/>
                  </a:lnTo>
                  <a:lnTo>
                    <a:pt x="1132" y="142"/>
                  </a:lnTo>
                  <a:lnTo>
                    <a:pt x="1012" y="81"/>
                  </a:lnTo>
                  <a:lnTo>
                    <a:pt x="1228" y="115"/>
                  </a:lnTo>
                  <a:lnTo>
                    <a:pt x="1181" y="80"/>
                  </a:lnTo>
                  <a:lnTo>
                    <a:pt x="1054" y="73"/>
                  </a:lnTo>
                  <a:lnTo>
                    <a:pt x="1096" y="71"/>
                  </a:lnTo>
                  <a:lnTo>
                    <a:pt x="1017" y="42"/>
                  </a:lnTo>
                  <a:lnTo>
                    <a:pt x="1110" y="48"/>
                  </a:lnTo>
                  <a:lnTo>
                    <a:pt x="1073" y="35"/>
                  </a:lnTo>
                  <a:lnTo>
                    <a:pt x="1112" y="26"/>
                  </a:lnTo>
                  <a:lnTo>
                    <a:pt x="1272" y="81"/>
                  </a:lnTo>
                  <a:lnTo>
                    <a:pt x="1253" y="61"/>
                  </a:lnTo>
                  <a:lnTo>
                    <a:pt x="1326" y="42"/>
                  </a:lnTo>
                  <a:lnTo>
                    <a:pt x="1264" y="35"/>
                  </a:lnTo>
                  <a:lnTo>
                    <a:pt x="1262" y="8"/>
                  </a:lnTo>
                  <a:lnTo>
                    <a:pt x="1303" y="0"/>
                  </a:lnTo>
                  <a:lnTo>
                    <a:pt x="1732" y="10"/>
                  </a:lnTo>
                  <a:lnTo>
                    <a:pt x="1762" y="25"/>
                  </a:lnTo>
                  <a:lnTo>
                    <a:pt x="1746" y="35"/>
                  </a:lnTo>
                  <a:lnTo>
                    <a:pt x="1462" y="38"/>
                  </a:lnTo>
                  <a:lnTo>
                    <a:pt x="1495" y="54"/>
                  </a:lnTo>
                  <a:lnTo>
                    <a:pt x="1384" y="71"/>
                  </a:lnTo>
                  <a:lnTo>
                    <a:pt x="1789" y="42"/>
                  </a:lnTo>
                  <a:lnTo>
                    <a:pt x="1802" y="68"/>
                  </a:lnTo>
                  <a:lnTo>
                    <a:pt x="1746" y="83"/>
                  </a:lnTo>
                  <a:lnTo>
                    <a:pt x="1842" y="72"/>
                  </a:lnTo>
                  <a:lnTo>
                    <a:pt x="1951" y="104"/>
                  </a:lnTo>
                  <a:lnTo>
                    <a:pt x="1789" y="156"/>
                  </a:lnTo>
                  <a:lnTo>
                    <a:pt x="1529" y="152"/>
                  </a:lnTo>
                  <a:lnTo>
                    <a:pt x="1591" y="161"/>
                  </a:lnTo>
                  <a:lnTo>
                    <a:pt x="1482" y="184"/>
                  </a:lnTo>
                  <a:lnTo>
                    <a:pt x="1482" y="207"/>
                  </a:lnTo>
                  <a:lnTo>
                    <a:pt x="1767" y="168"/>
                  </a:lnTo>
                  <a:lnTo>
                    <a:pt x="1790" y="185"/>
                  </a:lnTo>
                  <a:lnTo>
                    <a:pt x="1732" y="223"/>
                  </a:lnTo>
                  <a:lnTo>
                    <a:pt x="1912" y="161"/>
                  </a:lnTo>
                  <a:lnTo>
                    <a:pt x="1923" y="221"/>
                  </a:lnTo>
                  <a:lnTo>
                    <a:pt x="1833" y="328"/>
                  </a:lnTo>
                  <a:lnTo>
                    <a:pt x="2009" y="204"/>
                  </a:lnTo>
                  <a:lnTo>
                    <a:pt x="2006" y="223"/>
                  </a:lnTo>
                  <a:lnTo>
                    <a:pt x="2090" y="222"/>
                  </a:lnTo>
                  <a:lnTo>
                    <a:pt x="2116" y="184"/>
                  </a:lnTo>
                  <a:lnTo>
                    <a:pt x="2206" y="176"/>
                  </a:lnTo>
                  <a:lnTo>
                    <a:pt x="2319" y="211"/>
                  </a:lnTo>
                  <a:lnTo>
                    <a:pt x="2207" y="265"/>
                  </a:lnTo>
                  <a:lnTo>
                    <a:pt x="2214" y="286"/>
                  </a:lnTo>
                  <a:lnTo>
                    <a:pt x="1963" y="317"/>
                  </a:lnTo>
                  <a:lnTo>
                    <a:pt x="2166" y="319"/>
                  </a:lnTo>
                  <a:lnTo>
                    <a:pt x="2002" y="364"/>
                  </a:lnTo>
                  <a:lnTo>
                    <a:pt x="2013" y="394"/>
                  </a:lnTo>
                  <a:lnTo>
                    <a:pt x="2122" y="364"/>
                  </a:lnTo>
                  <a:lnTo>
                    <a:pt x="2043" y="405"/>
                  </a:lnTo>
                  <a:lnTo>
                    <a:pt x="2033" y="459"/>
                  </a:lnTo>
                  <a:lnTo>
                    <a:pt x="2056" y="445"/>
                  </a:lnTo>
                  <a:lnTo>
                    <a:pt x="1981" y="493"/>
                  </a:lnTo>
                  <a:lnTo>
                    <a:pt x="1954" y="593"/>
                  </a:lnTo>
                  <a:lnTo>
                    <a:pt x="1996" y="571"/>
                  </a:lnTo>
                  <a:lnTo>
                    <a:pt x="2050" y="593"/>
                  </a:lnTo>
                  <a:lnTo>
                    <a:pt x="1998" y="593"/>
                  </a:lnTo>
                  <a:lnTo>
                    <a:pt x="1998" y="622"/>
                  </a:lnTo>
                  <a:lnTo>
                    <a:pt x="2088" y="635"/>
                  </a:lnTo>
                  <a:lnTo>
                    <a:pt x="2090" y="672"/>
                  </a:lnTo>
                  <a:lnTo>
                    <a:pt x="1959" y="664"/>
                  </a:lnTo>
                  <a:lnTo>
                    <a:pt x="1996" y="682"/>
                  </a:lnTo>
                  <a:lnTo>
                    <a:pt x="1919" y="693"/>
                  </a:lnTo>
                  <a:lnTo>
                    <a:pt x="1959" y="732"/>
                  </a:lnTo>
                  <a:lnTo>
                    <a:pt x="2027" y="735"/>
                  </a:lnTo>
                  <a:lnTo>
                    <a:pt x="1986" y="758"/>
                  </a:lnTo>
                  <a:lnTo>
                    <a:pt x="2039" y="779"/>
                  </a:lnTo>
                  <a:lnTo>
                    <a:pt x="2037" y="829"/>
                  </a:lnTo>
                  <a:lnTo>
                    <a:pt x="1941" y="800"/>
                  </a:lnTo>
                  <a:lnTo>
                    <a:pt x="1997" y="827"/>
                  </a:lnTo>
                  <a:lnTo>
                    <a:pt x="1961" y="844"/>
                  </a:lnTo>
                  <a:lnTo>
                    <a:pt x="1996" y="842"/>
                  </a:lnTo>
                  <a:lnTo>
                    <a:pt x="1986" y="874"/>
                  </a:lnTo>
                  <a:lnTo>
                    <a:pt x="2054" y="890"/>
                  </a:lnTo>
                  <a:lnTo>
                    <a:pt x="1947" y="881"/>
                  </a:lnTo>
                  <a:lnTo>
                    <a:pt x="1923" y="900"/>
                  </a:lnTo>
                  <a:lnTo>
                    <a:pt x="2009" y="942"/>
                  </a:lnTo>
                  <a:lnTo>
                    <a:pt x="1997" y="974"/>
                  </a:lnTo>
                  <a:lnTo>
                    <a:pt x="1926" y="994"/>
                  </a:lnTo>
                  <a:lnTo>
                    <a:pt x="1861" y="947"/>
                  </a:lnTo>
                  <a:lnTo>
                    <a:pt x="1758" y="986"/>
                  </a:lnTo>
                  <a:lnTo>
                    <a:pt x="1830" y="1013"/>
                  </a:lnTo>
                  <a:lnTo>
                    <a:pt x="1762" y="1038"/>
                  </a:lnTo>
                  <a:lnTo>
                    <a:pt x="1837" y="1040"/>
                  </a:lnTo>
                  <a:lnTo>
                    <a:pt x="1813" y="1090"/>
                  </a:lnTo>
                  <a:lnTo>
                    <a:pt x="1842" y="1061"/>
                  </a:lnTo>
                  <a:lnTo>
                    <a:pt x="1923" y="1101"/>
                  </a:lnTo>
                  <a:lnTo>
                    <a:pt x="1897" y="1135"/>
                  </a:lnTo>
                  <a:lnTo>
                    <a:pt x="1947" y="1122"/>
                  </a:lnTo>
                  <a:lnTo>
                    <a:pt x="1923" y="1155"/>
                  </a:lnTo>
                  <a:lnTo>
                    <a:pt x="1957" y="1139"/>
                  </a:lnTo>
                  <a:lnTo>
                    <a:pt x="1961" y="1223"/>
                  </a:lnTo>
                  <a:lnTo>
                    <a:pt x="1923" y="1192"/>
                  </a:lnTo>
                  <a:lnTo>
                    <a:pt x="1923" y="1223"/>
                  </a:lnTo>
                  <a:lnTo>
                    <a:pt x="1889" y="1220"/>
                  </a:lnTo>
                  <a:lnTo>
                    <a:pt x="1842" y="1151"/>
                  </a:lnTo>
                  <a:lnTo>
                    <a:pt x="1732" y="1113"/>
                  </a:lnTo>
                  <a:lnTo>
                    <a:pt x="1808" y="1158"/>
                  </a:lnTo>
                  <a:lnTo>
                    <a:pt x="1706" y="1182"/>
                  </a:lnTo>
                  <a:lnTo>
                    <a:pt x="1678" y="1223"/>
                  </a:lnTo>
                  <a:lnTo>
                    <a:pt x="1774" y="1232"/>
                  </a:lnTo>
                  <a:lnTo>
                    <a:pt x="1692" y="1255"/>
                  </a:lnTo>
                  <a:lnTo>
                    <a:pt x="1814" y="1227"/>
                  </a:lnTo>
                  <a:lnTo>
                    <a:pt x="1932" y="1264"/>
                  </a:lnTo>
                  <a:lnTo>
                    <a:pt x="1779" y="1360"/>
                  </a:lnTo>
                  <a:lnTo>
                    <a:pt x="1631" y="1402"/>
                  </a:lnTo>
                  <a:lnTo>
                    <a:pt x="1579" y="1406"/>
                  </a:lnTo>
                  <a:lnTo>
                    <a:pt x="1543" y="1361"/>
                  </a:lnTo>
                  <a:lnTo>
                    <a:pt x="1559" y="1406"/>
                  </a:lnTo>
                  <a:lnTo>
                    <a:pt x="1516" y="1431"/>
                  </a:lnTo>
                  <a:lnTo>
                    <a:pt x="1462" y="1535"/>
                  </a:lnTo>
                  <a:lnTo>
                    <a:pt x="1417" y="1531"/>
                  </a:lnTo>
                  <a:lnTo>
                    <a:pt x="1407" y="1564"/>
                  </a:lnTo>
                  <a:lnTo>
                    <a:pt x="1365" y="1571"/>
                  </a:lnTo>
                  <a:lnTo>
                    <a:pt x="1339" y="1557"/>
                  </a:lnTo>
                  <a:lnTo>
                    <a:pt x="1372" y="1537"/>
                  </a:lnTo>
                  <a:lnTo>
                    <a:pt x="1338" y="1531"/>
                  </a:lnTo>
                  <a:lnTo>
                    <a:pt x="1324" y="1587"/>
                  </a:lnTo>
                  <a:lnTo>
                    <a:pt x="1251" y="1591"/>
                  </a:lnTo>
                  <a:lnTo>
                    <a:pt x="1253" y="1634"/>
                  </a:lnTo>
                  <a:lnTo>
                    <a:pt x="1213" y="1637"/>
                  </a:lnTo>
                  <a:lnTo>
                    <a:pt x="1247" y="1672"/>
                  </a:lnTo>
                  <a:lnTo>
                    <a:pt x="1199" y="1680"/>
                  </a:lnTo>
                  <a:lnTo>
                    <a:pt x="1236" y="1717"/>
                  </a:lnTo>
                  <a:lnTo>
                    <a:pt x="1204" y="1717"/>
                  </a:lnTo>
                  <a:lnTo>
                    <a:pt x="1230" y="1726"/>
                  </a:lnTo>
                  <a:lnTo>
                    <a:pt x="1204" y="1768"/>
                  </a:lnTo>
                  <a:lnTo>
                    <a:pt x="1181" y="1761"/>
                  </a:lnTo>
                  <a:lnTo>
                    <a:pt x="1199" y="1779"/>
                  </a:lnTo>
                  <a:lnTo>
                    <a:pt x="1152" y="1797"/>
                  </a:lnTo>
                  <a:lnTo>
                    <a:pt x="1181" y="1856"/>
                  </a:lnTo>
                  <a:lnTo>
                    <a:pt x="1152" y="1935"/>
                  </a:lnTo>
                  <a:lnTo>
                    <a:pt x="1118" y="1936"/>
                  </a:lnTo>
                  <a:lnTo>
                    <a:pt x="1143" y="1964"/>
                  </a:lnTo>
                  <a:lnTo>
                    <a:pt x="1065" y="1964"/>
                  </a:lnTo>
                  <a:lnTo>
                    <a:pt x="1056" y="1910"/>
                  </a:lnTo>
                  <a:lnTo>
                    <a:pt x="945" y="1918"/>
                  </a:lnTo>
                  <a:lnTo>
                    <a:pt x="973" y="1903"/>
                  </a:lnTo>
                  <a:lnTo>
                    <a:pt x="917" y="1883"/>
                  </a:lnTo>
                  <a:lnTo>
                    <a:pt x="941" y="1874"/>
                  </a:lnTo>
                  <a:lnTo>
                    <a:pt x="901" y="1874"/>
                  </a:lnTo>
                  <a:lnTo>
                    <a:pt x="918" y="1832"/>
                  </a:lnTo>
                  <a:lnTo>
                    <a:pt x="892" y="1840"/>
                  </a:lnTo>
                  <a:lnTo>
                    <a:pt x="821" y="1726"/>
                  </a:lnTo>
                  <a:lnTo>
                    <a:pt x="821" y="1694"/>
                  </a:lnTo>
                  <a:lnTo>
                    <a:pt x="877" y="1656"/>
                  </a:lnTo>
                  <a:lnTo>
                    <a:pt x="854" y="1645"/>
                  </a:lnTo>
                  <a:lnTo>
                    <a:pt x="798" y="1687"/>
                  </a:lnTo>
                  <a:lnTo>
                    <a:pt x="798" y="1602"/>
                  </a:lnTo>
                  <a:lnTo>
                    <a:pt x="747" y="1557"/>
                  </a:lnTo>
                  <a:lnTo>
                    <a:pt x="763" y="1492"/>
                  </a:lnTo>
                  <a:lnTo>
                    <a:pt x="729" y="1466"/>
                  </a:lnTo>
                  <a:lnTo>
                    <a:pt x="774" y="1410"/>
                  </a:lnTo>
                  <a:lnTo>
                    <a:pt x="747" y="1402"/>
                  </a:lnTo>
                  <a:lnTo>
                    <a:pt x="839" y="1402"/>
                  </a:lnTo>
                  <a:lnTo>
                    <a:pt x="830" y="1379"/>
                  </a:lnTo>
                  <a:lnTo>
                    <a:pt x="769" y="1381"/>
                  </a:lnTo>
                  <a:lnTo>
                    <a:pt x="861" y="1331"/>
                  </a:lnTo>
                  <a:lnTo>
                    <a:pt x="839" y="1314"/>
                  </a:lnTo>
                  <a:lnTo>
                    <a:pt x="861" y="1255"/>
                  </a:lnTo>
                  <a:lnTo>
                    <a:pt x="785" y="1254"/>
                  </a:lnTo>
                  <a:lnTo>
                    <a:pt x="703" y="1207"/>
                  </a:lnTo>
                  <a:lnTo>
                    <a:pt x="854" y="1232"/>
                  </a:lnTo>
                  <a:lnTo>
                    <a:pt x="828" y="1211"/>
                  </a:lnTo>
                  <a:lnTo>
                    <a:pt x="854" y="1203"/>
                  </a:lnTo>
                  <a:lnTo>
                    <a:pt x="793" y="1168"/>
                  </a:lnTo>
                  <a:lnTo>
                    <a:pt x="814" y="1151"/>
                  </a:lnTo>
                  <a:lnTo>
                    <a:pt x="782" y="1163"/>
                  </a:lnTo>
                  <a:lnTo>
                    <a:pt x="804" y="1142"/>
                  </a:lnTo>
                  <a:lnTo>
                    <a:pt x="765" y="1145"/>
                  </a:lnTo>
                  <a:lnTo>
                    <a:pt x="808" y="1126"/>
                  </a:lnTo>
                  <a:lnTo>
                    <a:pt x="740" y="1099"/>
                  </a:lnTo>
                  <a:lnTo>
                    <a:pt x="726" y="1142"/>
                  </a:lnTo>
                  <a:lnTo>
                    <a:pt x="669" y="1145"/>
                  </a:lnTo>
                  <a:lnTo>
                    <a:pt x="659" y="1126"/>
                  </a:lnTo>
                  <a:lnTo>
                    <a:pt x="698" y="1099"/>
                  </a:lnTo>
                  <a:lnTo>
                    <a:pt x="667" y="1099"/>
                  </a:lnTo>
                  <a:lnTo>
                    <a:pt x="703" y="1023"/>
                  </a:lnTo>
                  <a:lnTo>
                    <a:pt x="661" y="1011"/>
                  </a:lnTo>
                  <a:lnTo>
                    <a:pt x="680" y="978"/>
                  </a:lnTo>
                  <a:lnTo>
                    <a:pt x="618" y="889"/>
                  </a:lnTo>
                  <a:lnTo>
                    <a:pt x="637" y="888"/>
                  </a:lnTo>
                  <a:lnTo>
                    <a:pt x="554" y="808"/>
                  </a:lnTo>
                  <a:lnTo>
                    <a:pt x="554" y="779"/>
                  </a:lnTo>
                  <a:lnTo>
                    <a:pt x="461" y="741"/>
                  </a:lnTo>
                  <a:lnTo>
                    <a:pt x="376" y="720"/>
                  </a:lnTo>
                  <a:lnTo>
                    <a:pt x="293" y="756"/>
                  </a:lnTo>
                  <a:lnTo>
                    <a:pt x="230" y="732"/>
                  </a:lnTo>
                  <a:lnTo>
                    <a:pt x="254" y="762"/>
                  </a:lnTo>
                  <a:lnTo>
                    <a:pt x="188" y="748"/>
                  </a:lnTo>
                  <a:lnTo>
                    <a:pt x="128" y="718"/>
                  </a:lnTo>
                  <a:lnTo>
                    <a:pt x="188" y="693"/>
                  </a:lnTo>
                  <a:lnTo>
                    <a:pt x="57" y="664"/>
                  </a:lnTo>
                  <a:lnTo>
                    <a:pt x="105" y="639"/>
                  </a:lnTo>
                  <a:lnTo>
                    <a:pt x="261" y="647"/>
                  </a:lnTo>
                  <a:lnTo>
                    <a:pt x="275" y="637"/>
                  </a:lnTo>
                  <a:lnTo>
                    <a:pt x="251" y="620"/>
                  </a:lnTo>
                  <a:lnTo>
                    <a:pt x="274" y="605"/>
                  </a:lnTo>
                  <a:lnTo>
                    <a:pt x="138" y="616"/>
                  </a:lnTo>
                  <a:lnTo>
                    <a:pt x="0" y="551"/>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13" name="Freeform 294">
              <a:extLst>
                <a:ext uri="{FF2B5EF4-FFF2-40B4-BE49-F238E27FC236}">
                  <a16:creationId xmlns:a16="http://schemas.microsoft.com/office/drawing/2014/main" id="{1E5B248B-4B9A-4F64-93C0-9C450A7962A3}"/>
                </a:ext>
              </a:extLst>
            </p:cNvPr>
            <p:cNvSpPr>
              <a:spLocks/>
            </p:cNvSpPr>
            <p:nvPr/>
          </p:nvSpPr>
          <p:spPr bwMode="auto">
            <a:xfrm>
              <a:off x="6309669" y="2980817"/>
              <a:ext cx="72443" cy="72929"/>
            </a:xfrm>
            <a:custGeom>
              <a:avLst/>
              <a:gdLst>
                <a:gd name="T0" fmla="*/ 0 w 154"/>
                <a:gd name="T1" fmla="*/ 4 h 190"/>
                <a:gd name="T2" fmla="*/ 1 w 154"/>
                <a:gd name="T3" fmla="*/ 2 h 190"/>
                <a:gd name="T4" fmla="*/ 2 w 154"/>
                <a:gd name="T5" fmla="*/ 2 h 190"/>
                <a:gd name="T6" fmla="*/ 1 w 154"/>
                <a:gd name="T7" fmla="*/ 1 h 190"/>
                <a:gd name="T8" fmla="*/ 3 w 154"/>
                <a:gd name="T9" fmla="*/ 0 h 190"/>
                <a:gd name="T10" fmla="*/ 3 w 154"/>
                <a:gd name="T11" fmla="*/ 2 h 190"/>
                <a:gd name="T12" fmla="*/ 3 w 154"/>
                <a:gd name="T13" fmla="*/ 2 h 190"/>
                <a:gd name="T14" fmla="*/ 3 w 154"/>
                <a:gd name="T15" fmla="*/ 4 h 190"/>
                <a:gd name="T16" fmla="*/ 2 w 154"/>
                <a:gd name="T17" fmla="*/ 5 h 190"/>
                <a:gd name="T18" fmla="*/ 0 w 154"/>
                <a:gd name="T19" fmla="*/ 4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190"/>
                <a:gd name="T32" fmla="*/ 154 w 154"/>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190">
                  <a:moveTo>
                    <a:pt x="0" y="154"/>
                  </a:moveTo>
                  <a:lnTo>
                    <a:pt x="35" y="83"/>
                  </a:lnTo>
                  <a:lnTo>
                    <a:pt x="74" y="82"/>
                  </a:lnTo>
                  <a:lnTo>
                    <a:pt x="33" y="24"/>
                  </a:lnTo>
                  <a:lnTo>
                    <a:pt x="123" y="0"/>
                  </a:lnTo>
                  <a:lnTo>
                    <a:pt x="134" y="90"/>
                  </a:lnTo>
                  <a:lnTo>
                    <a:pt x="154" y="98"/>
                  </a:lnTo>
                  <a:lnTo>
                    <a:pt x="114" y="158"/>
                  </a:lnTo>
                  <a:lnTo>
                    <a:pt x="87" y="190"/>
                  </a:lnTo>
                  <a:lnTo>
                    <a:pt x="0" y="154"/>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14" name="Freeform 295">
              <a:extLst>
                <a:ext uri="{FF2B5EF4-FFF2-40B4-BE49-F238E27FC236}">
                  <a16:creationId xmlns:a16="http://schemas.microsoft.com/office/drawing/2014/main" id="{289C20F5-3406-40B6-9781-B76C8006D1CE}"/>
                </a:ext>
              </a:extLst>
            </p:cNvPr>
            <p:cNvSpPr>
              <a:spLocks/>
            </p:cNvSpPr>
            <p:nvPr/>
          </p:nvSpPr>
          <p:spPr bwMode="auto">
            <a:xfrm>
              <a:off x="6879106" y="3143912"/>
              <a:ext cx="85921" cy="114034"/>
            </a:xfrm>
            <a:custGeom>
              <a:avLst/>
              <a:gdLst>
                <a:gd name="T0" fmla="*/ 0 w 181"/>
                <a:gd name="T1" fmla="*/ 2 h 301"/>
                <a:gd name="T2" fmla="*/ 1 w 181"/>
                <a:gd name="T3" fmla="*/ 3 h 301"/>
                <a:gd name="T4" fmla="*/ 1 w 181"/>
                <a:gd name="T5" fmla="*/ 4 h 301"/>
                <a:gd name="T6" fmla="*/ 1 w 181"/>
                <a:gd name="T7" fmla="*/ 6 h 301"/>
                <a:gd name="T8" fmla="*/ 2 w 181"/>
                <a:gd name="T9" fmla="*/ 7 h 301"/>
                <a:gd name="T10" fmla="*/ 4 w 181"/>
                <a:gd name="T11" fmla="*/ 7 h 301"/>
                <a:gd name="T12" fmla="*/ 3 w 181"/>
                <a:gd name="T13" fmla="*/ 4 h 301"/>
                <a:gd name="T14" fmla="*/ 4 w 181"/>
                <a:gd name="T15" fmla="*/ 3 h 301"/>
                <a:gd name="T16" fmla="*/ 1 w 181"/>
                <a:gd name="T17" fmla="*/ 0 h 301"/>
                <a:gd name="T18" fmla="*/ 1 w 181"/>
                <a:gd name="T19" fmla="*/ 1 h 301"/>
                <a:gd name="T20" fmla="*/ 1 w 181"/>
                <a:gd name="T21" fmla="*/ 1 h 301"/>
                <a:gd name="T22" fmla="*/ 0 w 181"/>
                <a:gd name="T23" fmla="*/ 2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1"/>
                <a:gd name="T37" fmla="*/ 0 h 301"/>
                <a:gd name="T38" fmla="*/ 181 w 181"/>
                <a:gd name="T39" fmla="*/ 301 h 3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1" h="301">
                  <a:moveTo>
                    <a:pt x="0" y="100"/>
                  </a:moveTo>
                  <a:lnTo>
                    <a:pt x="30" y="140"/>
                  </a:lnTo>
                  <a:lnTo>
                    <a:pt x="59" y="171"/>
                  </a:lnTo>
                  <a:lnTo>
                    <a:pt x="52" y="255"/>
                  </a:lnTo>
                  <a:lnTo>
                    <a:pt x="75" y="301"/>
                  </a:lnTo>
                  <a:lnTo>
                    <a:pt x="181" y="284"/>
                  </a:lnTo>
                  <a:lnTo>
                    <a:pt x="119" y="190"/>
                  </a:lnTo>
                  <a:lnTo>
                    <a:pt x="163" y="111"/>
                  </a:lnTo>
                  <a:lnTo>
                    <a:pt x="53" y="0"/>
                  </a:lnTo>
                  <a:lnTo>
                    <a:pt x="20" y="32"/>
                  </a:lnTo>
                  <a:lnTo>
                    <a:pt x="34" y="61"/>
                  </a:lnTo>
                  <a:lnTo>
                    <a:pt x="0" y="10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15" name="Freeform 296">
              <a:extLst>
                <a:ext uri="{FF2B5EF4-FFF2-40B4-BE49-F238E27FC236}">
                  <a16:creationId xmlns:a16="http://schemas.microsoft.com/office/drawing/2014/main" id="{52BE5593-16ED-4C8C-BEC4-AE2E1233F28B}"/>
                </a:ext>
              </a:extLst>
            </p:cNvPr>
            <p:cNvSpPr>
              <a:spLocks/>
            </p:cNvSpPr>
            <p:nvPr/>
          </p:nvSpPr>
          <p:spPr bwMode="auto">
            <a:xfrm>
              <a:off x="6638190" y="2947667"/>
              <a:ext cx="48857" cy="30498"/>
            </a:xfrm>
            <a:custGeom>
              <a:avLst/>
              <a:gdLst>
                <a:gd name="T0" fmla="*/ 0 w 99"/>
                <a:gd name="T1" fmla="*/ 1 h 82"/>
                <a:gd name="T2" fmla="*/ 2 w 99"/>
                <a:gd name="T3" fmla="*/ 1 h 82"/>
                <a:gd name="T4" fmla="*/ 1 w 99"/>
                <a:gd name="T5" fmla="*/ 0 h 82"/>
                <a:gd name="T6" fmla="*/ 2 w 99"/>
                <a:gd name="T7" fmla="*/ 0 h 82"/>
                <a:gd name="T8" fmla="*/ 2 w 99"/>
                <a:gd name="T9" fmla="*/ 2 h 82"/>
                <a:gd name="T10" fmla="*/ 0 w 99"/>
                <a:gd name="T11" fmla="*/ 1 h 82"/>
                <a:gd name="T12" fmla="*/ 0 60000 65536"/>
                <a:gd name="T13" fmla="*/ 0 60000 65536"/>
                <a:gd name="T14" fmla="*/ 0 60000 65536"/>
                <a:gd name="T15" fmla="*/ 0 60000 65536"/>
                <a:gd name="T16" fmla="*/ 0 60000 65536"/>
                <a:gd name="T17" fmla="*/ 0 60000 65536"/>
                <a:gd name="T18" fmla="*/ 0 w 99"/>
                <a:gd name="T19" fmla="*/ 0 h 82"/>
                <a:gd name="T20" fmla="*/ 99 w 99"/>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99" h="82">
                  <a:moveTo>
                    <a:pt x="0" y="63"/>
                  </a:moveTo>
                  <a:lnTo>
                    <a:pt x="74" y="60"/>
                  </a:lnTo>
                  <a:lnTo>
                    <a:pt x="37" y="6"/>
                  </a:lnTo>
                  <a:lnTo>
                    <a:pt x="99" y="0"/>
                  </a:lnTo>
                  <a:lnTo>
                    <a:pt x="99" y="82"/>
                  </a:lnTo>
                  <a:lnTo>
                    <a:pt x="0" y="63"/>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16" name="Freeform 297">
              <a:extLst>
                <a:ext uri="{FF2B5EF4-FFF2-40B4-BE49-F238E27FC236}">
                  <a16:creationId xmlns:a16="http://schemas.microsoft.com/office/drawing/2014/main" id="{939CBEB5-264B-4ED2-8647-9BDC952F595D}"/>
                </a:ext>
              </a:extLst>
            </p:cNvPr>
            <p:cNvSpPr>
              <a:spLocks/>
            </p:cNvSpPr>
            <p:nvPr/>
          </p:nvSpPr>
          <p:spPr bwMode="auto">
            <a:xfrm>
              <a:off x="6363579" y="3015292"/>
              <a:ext cx="111192" cy="50388"/>
            </a:xfrm>
            <a:custGeom>
              <a:avLst/>
              <a:gdLst>
                <a:gd name="T0" fmla="*/ 0 w 231"/>
                <a:gd name="T1" fmla="*/ 1 h 133"/>
                <a:gd name="T2" fmla="*/ 1 w 231"/>
                <a:gd name="T3" fmla="*/ 0 h 133"/>
                <a:gd name="T4" fmla="*/ 4 w 231"/>
                <a:gd name="T5" fmla="*/ 0 h 133"/>
                <a:gd name="T6" fmla="*/ 5 w 231"/>
                <a:gd name="T7" fmla="*/ 1 h 133"/>
                <a:gd name="T8" fmla="*/ 4 w 231"/>
                <a:gd name="T9" fmla="*/ 1 h 133"/>
                <a:gd name="T10" fmla="*/ 2 w 231"/>
                <a:gd name="T11" fmla="*/ 3 h 133"/>
                <a:gd name="T12" fmla="*/ 1 w 231"/>
                <a:gd name="T13" fmla="*/ 3 h 133"/>
                <a:gd name="T14" fmla="*/ 0 w 231"/>
                <a:gd name="T15" fmla="*/ 1 h 133"/>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33"/>
                <a:gd name="T26" fmla="*/ 231 w 231"/>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33">
                  <a:moveTo>
                    <a:pt x="0" y="68"/>
                  </a:moveTo>
                  <a:lnTo>
                    <a:pt x="40" y="8"/>
                  </a:lnTo>
                  <a:lnTo>
                    <a:pt x="163" y="0"/>
                  </a:lnTo>
                  <a:lnTo>
                    <a:pt x="231" y="42"/>
                  </a:lnTo>
                  <a:lnTo>
                    <a:pt x="176" y="52"/>
                  </a:lnTo>
                  <a:lnTo>
                    <a:pt x="79" y="133"/>
                  </a:lnTo>
                  <a:lnTo>
                    <a:pt x="62" y="112"/>
                  </a:lnTo>
                  <a:lnTo>
                    <a:pt x="0" y="68"/>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17" name="Freeform 298">
              <a:extLst>
                <a:ext uri="{FF2B5EF4-FFF2-40B4-BE49-F238E27FC236}">
                  <a16:creationId xmlns:a16="http://schemas.microsoft.com/office/drawing/2014/main" id="{F7AE0A03-D5C8-4847-ACF4-67D41D9F34F0}"/>
                </a:ext>
              </a:extLst>
            </p:cNvPr>
            <p:cNvSpPr>
              <a:spLocks/>
            </p:cNvSpPr>
            <p:nvPr/>
          </p:nvSpPr>
          <p:spPr bwMode="auto">
            <a:xfrm>
              <a:off x="7551310" y="1970419"/>
              <a:ext cx="202167" cy="86189"/>
            </a:xfrm>
            <a:custGeom>
              <a:avLst/>
              <a:gdLst>
                <a:gd name="T0" fmla="*/ 0 w 420"/>
                <a:gd name="T1" fmla="*/ 2 h 223"/>
                <a:gd name="T2" fmla="*/ 1 w 420"/>
                <a:gd name="T3" fmla="*/ 2 h 223"/>
                <a:gd name="T4" fmla="*/ 0 w 420"/>
                <a:gd name="T5" fmla="*/ 1 h 223"/>
                <a:gd name="T6" fmla="*/ 1 w 420"/>
                <a:gd name="T7" fmla="*/ 1 h 223"/>
                <a:gd name="T8" fmla="*/ 1 w 420"/>
                <a:gd name="T9" fmla="*/ 1 h 223"/>
                <a:gd name="T10" fmla="*/ 2 w 420"/>
                <a:gd name="T11" fmla="*/ 1 h 223"/>
                <a:gd name="T12" fmla="*/ 1 w 420"/>
                <a:gd name="T13" fmla="*/ 0 h 223"/>
                <a:gd name="T14" fmla="*/ 3 w 420"/>
                <a:gd name="T15" fmla="*/ 1 h 223"/>
                <a:gd name="T16" fmla="*/ 3 w 420"/>
                <a:gd name="T17" fmla="*/ 2 h 223"/>
                <a:gd name="T18" fmla="*/ 4 w 420"/>
                <a:gd name="T19" fmla="*/ 1 h 223"/>
                <a:gd name="T20" fmla="*/ 5 w 420"/>
                <a:gd name="T21" fmla="*/ 1 h 223"/>
                <a:gd name="T22" fmla="*/ 5 w 420"/>
                <a:gd name="T23" fmla="*/ 1 h 223"/>
                <a:gd name="T24" fmla="*/ 6 w 420"/>
                <a:gd name="T25" fmla="*/ 1 h 223"/>
                <a:gd name="T26" fmla="*/ 5 w 420"/>
                <a:gd name="T27" fmla="*/ 1 h 223"/>
                <a:gd name="T28" fmla="*/ 7 w 420"/>
                <a:gd name="T29" fmla="*/ 1 h 223"/>
                <a:gd name="T30" fmla="*/ 7 w 420"/>
                <a:gd name="T31" fmla="*/ 0 h 223"/>
                <a:gd name="T32" fmla="*/ 8 w 420"/>
                <a:gd name="T33" fmla="*/ 1 h 223"/>
                <a:gd name="T34" fmla="*/ 9 w 420"/>
                <a:gd name="T35" fmla="*/ 0 h 223"/>
                <a:gd name="T36" fmla="*/ 8 w 420"/>
                <a:gd name="T37" fmla="*/ 1 h 223"/>
                <a:gd name="T38" fmla="*/ 10 w 420"/>
                <a:gd name="T39" fmla="*/ 3 h 223"/>
                <a:gd name="T40" fmla="*/ 9 w 420"/>
                <a:gd name="T41" fmla="*/ 4 h 223"/>
                <a:gd name="T42" fmla="*/ 5 w 420"/>
                <a:gd name="T43" fmla="*/ 6 h 223"/>
                <a:gd name="T44" fmla="*/ 2 w 420"/>
                <a:gd name="T45" fmla="*/ 5 h 223"/>
                <a:gd name="T46" fmla="*/ 3 w 420"/>
                <a:gd name="T47" fmla="*/ 3 h 223"/>
                <a:gd name="T48" fmla="*/ 1 w 420"/>
                <a:gd name="T49" fmla="*/ 3 h 223"/>
                <a:gd name="T50" fmla="*/ 3 w 420"/>
                <a:gd name="T51" fmla="*/ 3 h 223"/>
                <a:gd name="T52" fmla="*/ 2 w 420"/>
                <a:gd name="T53" fmla="*/ 2 h 223"/>
                <a:gd name="T54" fmla="*/ 3 w 420"/>
                <a:gd name="T55" fmla="*/ 2 h 223"/>
                <a:gd name="T56" fmla="*/ 0 w 420"/>
                <a:gd name="T57" fmla="*/ 2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0"/>
                <a:gd name="T88" fmla="*/ 0 h 223"/>
                <a:gd name="T89" fmla="*/ 420 w 420"/>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0" h="223">
                  <a:moveTo>
                    <a:pt x="0" y="79"/>
                  </a:moveTo>
                  <a:lnTo>
                    <a:pt x="29" y="69"/>
                  </a:lnTo>
                  <a:lnTo>
                    <a:pt x="12" y="50"/>
                  </a:lnTo>
                  <a:lnTo>
                    <a:pt x="47" y="62"/>
                  </a:lnTo>
                  <a:lnTo>
                    <a:pt x="31" y="24"/>
                  </a:lnTo>
                  <a:lnTo>
                    <a:pt x="73" y="46"/>
                  </a:lnTo>
                  <a:lnTo>
                    <a:pt x="52" y="2"/>
                  </a:lnTo>
                  <a:lnTo>
                    <a:pt x="116" y="36"/>
                  </a:lnTo>
                  <a:lnTo>
                    <a:pt x="124" y="94"/>
                  </a:lnTo>
                  <a:lnTo>
                    <a:pt x="159" y="31"/>
                  </a:lnTo>
                  <a:lnTo>
                    <a:pt x="193" y="54"/>
                  </a:lnTo>
                  <a:lnTo>
                    <a:pt x="220" y="23"/>
                  </a:lnTo>
                  <a:lnTo>
                    <a:pt x="245" y="63"/>
                  </a:lnTo>
                  <a:lnTo>
                    <a:pt x="238" y="24"/>
                  </a:lnTo>
                  <a:lnTo>
                    <a:pt x="305" y="24"/>
                  </a:lnTo>
                  <a:lnTo>
                    <a:pt x="316" y="0"/>
                  </a:lnTo>
                  <a:lnTo>
                    <a:pt x="346" y="23"/>
                  </a:lnTo>
                  <a:lnTo>
                    <a:pt x="383" y="14"/>
                  </a:lnTo>
                  <a:lnTo>
                    <a:pt x="356" y="31"/>
                  </a:lnTo>
                  <a:lnTo>
                    <a:pt x="420" y="102"/>
                  </a:lnTo>
                  <a:lnTo>
                    <a:pt x="364" y="165"/>
                  </a:lnTo>
                  <a:lnTo>
                    <a:pt x="209" y="223"/>
                  </a:lnTo>
                  <a:lnTo>
                    <a:pt x="70" y="196"/>
                  </a:lnTo>
                  <a:lnTo>
                    <a:pt x="107" y="139"/>
                  </a:lnTo>
                  <a:lnTo>
                    <a:pt x="23" y="119"/>
                  </a:lnTo>
                  <a:lnTo>
                    <a:pt x="104" y="113"/>
                  </a:lnTo>
                  <a:lnTo>
                    <a:pt x="73" y="97"/>
                  </a:lnTo>
                  <a:lnTo>
                    <a:pt x="105" y="79"/>
                  </a:lnTo>
                  <a:lnTo>
                    <a:pt x="0" y="79"/>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18" name="Freeform 299">
              <a:extLst>
                <a:ext uri="{FF2B5EF4-FFF2-40B4-BE49-F238E27FC236}">
                  <a16:creationId xmlns:a16="http://schemas.microsoft.com/office/drawing/2014/main" id="{99765CE2-4FED-40CF-B1F9-8D463DAFD4B2}"/>
                </a:ext>
              </a:extLst>
            </p:cNvPr>
            <p:cNvSpPr>
              <a:spLocks/>
            </p:cNvSpPr>
            <p:nvPr/>
          </p:nvSpPr>
          <p:spPr bwMode="auto">
            <a:xfrm>
              <a:off x="5856479" y="2719599"/>
              <a:ext cx="552589" cy="320888"/>
            </a:xfrm>
            <a:custGeom>
              <a:avLst/>
              <a:gdLst>
                <a:gd name="T0" fmla="*/ 0 w 1151"/>
                <a:gd name="T1" fmla="*/ 0 h 847"/>
                <a:gd name="T2" fmla="*/ 1 w 1151"/>
                <a:gd name="T3" fmla="*/ 3 h 847"/>
                <a:gd name="T4" fmla="*/ 3 w 1151"/>
                <a:gd name="T5" fmla="*/ 5 h 847"/>
                <a:gd name="T6" fmla="*/ 3 w 1151"/>
                <a:gd name="T7" fmla="*/ 5 h 847"/>
                <a:gd name="T8" fmla="*/ 2 w 1151"/>
                <a:gd name="T9" fmla="*/ 6 h 847"/>
                <a:gd name="T10" fmla="*/ 3 w 1151"/>
                <a:gd name="T11" fmla="*/ 7 h 847"/>
                <a:gd name="T12" fmla="*/ 4 w 1151"/>
                <a:gd name="T13" fmla="*/ 8 h 847"/>
                <a:gd name="T14" fmla="*/ 4 w 1151"/>
                <a:gd name="T15" fmla="*/ 9 h 847"/>
                <a:gd name="T16" fmla="*/ 6 w 1151"/>
                <a:gd name="T17" fmla="*/ 11 h 847"/>
                <a:gd name="T18" fmla="*/ 7 w 1151"/>
                <a:gd name="T19" fmla="*/ 10 h 847"/>
                <a:gd name="T20" fmla="*/ 2 w 1151"/>
                <a:gd name="T21" fmla="*/ 3 h 847"/>
                <a:gd name="T22" fmla="*/ 2 w 1151"/>
                <a:gd name="T23" fmla="*/ 1 h 847"/>
                <a:gd name="T24" fmla="*/ 3 w 1151"/>
                <a:gd name="T25" fmla="*/ 1 h 847"/>
                <a:gd name="T26" fmla="*/ 5 w 1151"/>
                <a:gd name="T27" fmla="*/ 5 h 847"/>
                <a:gd name="T28" fmla="*/ 7 w 1151"/>
                <a:gd name="T29" fmla="*/ 7 h 847"/>
                <a:gd name="T30" fmla="*/ 7 w 1151"/>
                <a:gd name="T31" fmla="*/ 8 h 847"/>
                <a:gd name="T32" fmla="*/ 10 w 1151"/>
                <a:gd name="T33" fmla="*/ 11 h 847"/>
                <a:gd name="T34" fmla="*/ 11 w 1151"/>
                <a:gd name="T35" fmla="*/ 13 h 847"/>
                <a:gd name="T36" fmla="*/ 10 w 1151"/>
                <a:gd name="T37" fmla="*/ 14 h 847"/>
                <a:gd name="T38" fmla="*/ 11 w 1151"/>
                <a:gd name="T39" fmla="*/ 15 h 847"/>
                <a:gd name="T40" fmla="*/ 17 w 1151"/>
                <a:gd name="T41" fmla="*/ 18 h 847"/>
                <a:gd name="T42" fmla="*/ 20 w 1151"/>
                <a:gd name="T43" fmla="*/ 18 h 847"/>
                <a:gd name="T44" fmla="*/ 22 w 1151"/>
                <a:gd name="T45" fmla="*/ 20 h 847"/>
                <a:gd name="T46" fmla="*/ 23 w 1151"/>
                <a:gd name="T47" fmla="*/ 18 h 847"/>
                <a:gd name="T48" fmla="*/ 23 w 1151"/>
                <a:gd name="T49" fmla="*/ 18 h 847"/>
                <a:gd name="T50" fmla="*/ 23 w 1151"/>
                <a:gd name="T51" fmla="*/ 17 h 847"/>
                <a:gd name="T52" fmla="*/ 25 w 1151"/>
                <a:gd name="T53" fmla="*/ 16 h 847"/>
                <a:gd name="T54" fmla="*/ 25 w 1151"/>
                <a:gd name="T55" fmla="*/ 16 h 847"/>
                <a:gd name="T56" fmla="*/ 25 w 1151"/>
                <a:gd name="T57" fmla="*/ 15 h 847"/>
                <a:gd name="T58" fmla="*/ 26 w 1151"/>
                <a:gd name="T59" fmla="*/ 16 h 847"/>
                <a:gd name="T60" fmla="*/ 27 w 1151"/>
                <a:gd name="T61" fmla="*/ 13 h 847"/>
                <a:gd name="T62" fmla="*/ 25 w 1151"/>
                <a:gd name="T63" fmla="*/ 12 h 847"/>
                <a:gd name="T64" fmla="*/ 24 w 1151"/>
                <a:gd name="T65" fmla="*/ 13 h 847"/>
                <a:gd name="T66" fmla="*/ 23 w 1151"/>
                <a:gd name="T67" fmla="*/ 16 h 847"/>
                <a:gd name="T68" fmla="*/ 20 w 1151"/>
                <a:gd name="T69" fmla="*/ 16 h 847"/>
                <a:gd name="T70" fmla="*/ 19 w 1151"/>
                <a:gd name="T71" fmla="*/ 15 h 847"/>
                <a:gd name="T72" fmla="*/ 17 w 1151"/>
                <a:gd name="T73" fmla="*/ 12 h 847"/>
                <a:gd name="T74" fmla="*/ 17 w 1151"/>
                <a:gd name="T75" fmla="*/ 9 h 847"/>
                <a:gd name="T76" fmla="*/ 18 w 1151"/>
                <a:gd name="T77" fmla="*/ 8 h 847"/>
                <a:gd name="T78" fmla="*/ 16 w 1151"/>
                <a:gd name="T79" fmla="*/ 7 h 847"/>
                <a:gd name="T80" fmla="*/ 14 w 1151"/>
                <a:gd name="T81" fmla="*/ 3 h 847"/>
                <a:gd name="T82" fmla="*/ 12 w 1151"/>
                <a:gd name="T83" fmla="*/ 4 h 847"/>
                <a:gd name="T84" fmla="*/ 9 w 1151"/>
                <a:gd name="T85" fmla="*/ 1 h 847"/>
                <a:gd name="T86" fmla="*/ 5 w 1151"/>
                <a:gd name="T87" fmla="*/ 2 h 847"/>
                <a:gd name="T88" fmla="*/ 2 w 1151"/>
                <a:gd name="T89" fmla="*/ 0 h 847"/>
                <a:gd name="T90" fmla="*/ 0 w 1151"/>
                <a:gd name="T91" fmla="*/ 0 h 8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1"/>
                <a:gd name="T139" fmla="*/ 0 h 847"/>
                <a:gd name="T140" fmla="*/ 1151 w 1151"/>
                <a:gd name="T141" fmla="*/ 847 h 8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1" h="847">
                  <a:moveTo>
                    <a:pt x="0" y="9"/>
                  </a:moveTo>
                  <a:lnTo>
                    <a:pt x="55" y="141"/>
                  </a:lnTo>
                  <a:lnTo>
                    <a:pt x="118" y="202"/>
                  </a:lnTo>
                  <a:lnTo>
                    <a:pt x="112" y="238"/>
                  </a:lnTo>
                  <a:lnTo>
                    <a:pt x="80" y="246"/>
                  </a:lnTo>
                  <a:lnTo>
                    <a:pt x="152" y="275"/>
                  </a:lnTo>
                  <a:lnTo>
                    <a:pt x="191" y="334"/>
                  </a:lnTo>
                  <a:lnTo>
                    <a:pt x="190" y="384"/>
                  </a:lnTo>
                  <a:lnTo>
                    <a:pt x="272" y="468"/>
                  </a:lnTo>
                  <a:lnTo>
                    <a:pt x="289" y="438"/>
                  </a:lnTo>
                  <a:lnTo>
                    <a:pt x="97" y="120"/>
                  </a:lnTo>
                  <a:lnTo>
                    <a:pt x="85" y="35"/>
                  </a:lnTo>
                  <a:lnTo>
                    <a:pt x="128" y="58"/>
                  </a:lnTo>
                  <a:lnTo>
                    <a:pt x="196" y="196"/>
                  </a:lnTo>
                  <a:lnTo>
                    <a:pt x="299" y="300"/>
                  </a:lnTo>
                  <a:lnTo>
                    <a:pt x="297" y="339"/>
                  </a:lnTo>
                  <a:lnTo>
                    <a:pt x="439" y="483"/>
                  </a:lnTo>
                  <a:lnTo>
                    <a:pt x="456" y="542"/>
                  </a:lnTo>
                  <a:lnTo>
                    <a:pt x="439" y="583"/>
                  </a:lnTo>
                  <a:lnTo>
                    <a:pt x="473" y="638"/>
                  </a:lnTo>
                  <a:lnTo>
                    <a:pt x="746" y="785"/>
                  </a:lnTo>
                  <a:lnTo>
                    <a:pt x="863" y="775"/>
                  </a:lnTo>
                  <a:lnTo>
                    <a:pt x="941" y="847"/>
                  </a:lnTo>
                  <a:lnTo>
                    <a:pt x="976" y="776"/>
                  </a:lnTo>
                  <a:lnTo>
                    <a:pt x="1015" y="775"/>
                  </a:lnTo>
                  <a:lnTo>
                    <a:pt x="974" y="717"/>
                  </a:lnTo>
                  <a:lnTo>
                    <a:pt x="1064" y="693"/>
                  </a:lnTo>
                  <a:lnTo>
                    <a:pt x="1095" y="668"/>
                  </a:lnTo>
                  <a:lnTo>
                    <a:pt x="1103" y="653"/>
                  </a:lnTo>
                  <a:lnTo>
                    <a:pt x="1112" y="684"/>
                  </a:lnTo>
                  <a:lnTo>
                    <a:pt x="1151" y="544"/>
                  </a:lnTo>
                  <a:lnTo>
                    <a:pt x="1101" y="522"/>
                  </a:lnTo>
                  <a:lnTo>
                    <a:pt x="1016" y="544"/>
                  </a:lnTo>
                  <a:lnTo>
                    <a:pt x="971" y="668"/>
                  </a:lnTo>
                  <a:lnTo>
                    <a:pt x="857" y="678"/>
                  </a:lnTo>
                  <a:lnTo>
                    <a:pt x="814" y="649"/>
                  </a:lnTo>
                  <a:lnTo>
                    <a:pt x="738" y="498"/>
                  </a:lnTo>
                  <a:lnTo>
                    <a:pt x="737" y="384"/>
                  </a:lnTo>
                  <a:lnTo>
                    <a:pt x="762" y="327"/>
                  </a:lnTo>
                  <a:lnTo>
                    <a:pt x="687" y="300"/>
                  </a:lnTo>
                  <a:lnTo>
                    <a:pt x="588" y="139"/>
                  </a:lnTo>
                  <a:lnTo>
                    <a:pt x="509" y="174"/>
                  </a:lnTo>
                  <a:lnTo>
                    <a:pt x="407" y="43"/>
                  </a:lnTo>
                  <a:lnTo>
                    <a:pt x="233" y="70"/>
                  </a:lnTo>
                  <a:lnTo>
                    <a:pt x="87" y="0"/>
                  </a:lnTo>
                  <a:lnTo>
                    <a:pt x="0" y="9"/>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19" name="Freeform 300">
              <a:extLst>
                <a:ext uri="{FF2B5EF4-FFF2-40B4-BE49-F238E27FC236}">
                  <a16:creationId xmlns:a16="http://schemas.microsoft.com/office/drawing/2014/main" id="{CB98D5E4-AB20-4872-B5AB-C6498BEE7E85}"/>
                </a:ext>
              </a:extLst>
            </p:cNvPr>
            <p:cNvSpPr>
              <a:spLocks/>
            </p:cNvSpPr>
            <p:nvPr/>
          </p:nvSpPr>
          <p:spPr bwMode="auto">
            <a:xfrm>
              <a:off x="6400643" y="3031203"/>
              <a:ext cx="74128" cy="70277"/>
            </a:xfrm>
            <a:custGeom>
              <a:avLst/>
              <a:gdLst>
                <a:gd name="T0" fmla="*/ 0 w 152"/>
                <a:gd name="T1" fmla="*/ 2 h 184"/>
                <a:gd name="T2" fmla="*/ 1 w 152"/>
                <a:gd name="T3" fmla="*/ 4 h 184"/>
                <a:gd name="T4" fmla="*/ 3 w 152"/>
                <a:gd name="T5" fmla="*/ 4 h 184"/>
                <a:gd name="T6" fmla="*/ 4 w 152"/>
                <a:gd name="T7" fmla="*/ 0 h 184"/>
                <a:gd name="T8" fmla="*/ 2 w 152"/>
                <a:gd name="T9" fmla="*/ 0 h 184"/>
                <a:gd name="T10" fmla="*/ 0 w 152"/>
                <a:gd name="T11" fmla="*/ 2 h 184"/>
                <a:gd name="T12" fmla="*/ 0 60000 65536"/>
                <a:gd name="T13" fmla="*/ 0 60000 65536"/>
                <a:gd name="T14" fmla="*/ 0 60000 65536"/>
                <a:gd name="T15" fmla="*/ 0 60000 65536"/>
                <a:gd name="T16" fmla="*/ 0 60000 65536"/>
                <a:gd name="T17" fmla="*/ 0 60000 65536"/>
                <a:gd name="T18" fmla="*/ 0 w 152"/>
                <a:gd name="T19" fmla="*/ 0 h 184"/>
                <a:gd name="T20" fmla="*/ 152 w 152"/>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52" h="184">
                  <a:moveTo>
                    <a:pt x="0" y="91"/>
                  </a:moveTo>
                  <a:lnTo>
                    <a:pt x="61" y="180"/>
                  </a:lnTo>
                  <a:lnTo>
                    <a:pt x="140" y="184"/>
                  </a:lnTo>
                  <a:lnTo>
                    <a:pt x="152" y="0"/>
                  </a:lnTo>
                  <a:lnTo>
                    <a:pt x="97" y="10"/>
                  </a:lnTo>
                  <a:lnTo>
                    <a:pt x="0" y="91"/>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20" name="Freeform 301">
              <a:extLst>
                <a:ext uri="{FF2B5EF4-FFF2-40B4-BE49-F238E27FC236}">
                  <a16:creationId xmlns:a16="http://schemas.microsoft.com/office/drawing/2014/main" id="{6D4EFA6B-7FD7-433E-88BC-D89B1A32CCCE}"/>
                </a:ext>
              </a:extLst>
            </p:cNvPr>
            <p:cNvSpPr>
              <a:spLocks/>
            </p:cNvSpPr>
            <p:nvPr/>
          </p:nvSpPr>
          <p:spPr bwMode="auto">
            <a:xfrm>
              <a:off x="6478141" y="3121370"/>
              <a:ext cx="104453" cy="42432"/>
            </a:xfrm>
            <a:custGeom>
              <a:avLst/>
              <a:gdLst>
                <a:gd name="T0" fmla="*/ 0 w 215"/>
                <a:gd name="T1" fmla="*/ 1 h 111"/>
                <a:gd name="T2" fmla="*/ 0 w 215"/>
                <a:gd name="T3" fmla="*/ 0 h 111"/>
                <a:gd name="T4" fmla="*/ 1 w 215"/>
                <a:gd name="T5" fmla="*/ 1 h 111"/>
                <a:gd name="T6" fmla="*/ 3 w 215"/>
                <a:gd name="T7" fmla="*/ 0 h 111"/>
                <a:gd name="T8" fmla="*/ 5 w 215"/>
                <a:gd name="T9" fmla="*/ 1 h 111"/>
                <a:gd name="T10" fmla="*/ 5 w 215"/>
                <a:gd name="T11" fmla="*/ 3 h 111"/>
                <a:gd name="T12" fmla="*/ 5 w 215"/>
                <a:gd name="T13" fmla="*/ 1 h 111"/>
                <a:gd name="T14" fmla="*/ 3 w 215"/>
                <a:gd name="T15" fmla="*/ 1 h 111"/>
                <a:gd name="T16" fmla="*/ 3 w 215"/>
                <a:gd name="T17" fmla="*/ 1 h 111"/>
                <a:gd name="T18" fmla="*/ 3 w 215"/>
                <a:gd name="T19" fmla="*/ 2 h 111"/>
                <a:gd name="T20" fmla="*/ 2 w 215"/>
                <a:gd name="T21" fmla="*/ 3 h 111"/>
                <a:gd name="T22" fmla="*/ 0 w 215"/>
                <a:gd name="T23" fmla="*/ 1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5"/>
                <a:gd name="T37" fmla="*/ 0 h 111"/>
                <a:gd name="T38" fmla="*/ 215 w 215"/>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5" h="111">
                  <a:moveTo>
                    <a:pt x="0" y="60"/>
                  </a:moveTo>
                  <a:lnTo>
                    <a:pt x="18" y="0"/>
                  </a:lnTo>
                  <a:lnTo>
                    <a:pt x="65" y="37"/>
                  </a:lnTo>
                  <a:lnTo>
                    <a:pt x="146" y="2"/>
                  </a:lnTo>
                  <a:lnTo>
                    <a:pt x="215" y="45"/>
                  </a:lnTo>
                  <a:lnTo>
                    <a:pt x="200" y="108"/>
                  </a:lnTo>
                  <a:lnTo>
                    <a:pt x="193" y="54"/>
                  </a:lnTo>
                  <a:lnTo>
                    <a:pt x="146" y="35"/>
                  </a:lnTo>
                  <a:lnTo>
                    <a:pt x="103" y="66"/>
                  </a:lnTo>
                  <a:lnTo>
                    <a:pt x="115" y="98"/>
                  </a:lnTo>
                  <a:lnTo>
                    <a:pt x="96" y="111"/>
                  </a:lnTo>
                  <a:lnTo>
                    <a:pt x="0" y="60"/>
                  </a:lnTo>
                  <a:close/>
                </a:path>
              </a:pathLst>
            </a:custGeom>
            <a:solidFill>
              <a:schemeClr val="accent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21" name="Freeform 302">
              <a:extLst>
                <a:ext uri="{FF2B5EF4-FFF2-40B4-BE49-F238E27FC236}">
                  <a16:creationId xmlns:a16="http://schemas.microsoft.com/office/drawing/2014/main" id="{48C1FE34-B589-4930-B753-F8BD9757F5ED}"/>
                </a:ext>
              </a:extLst>
            </p:cNvPr>
            <p:cNvSpPr>
              <a:spLocks/>
            </p:cNvSpPr>
            <p:nvPr/>
          </p:nvSpPr>
          <p:spPr bwMode="auto">
            <a:xfrm>
              <a:off x="6855519" y="3606679"/>
              <a:ext cx="149940" cy="141880"/>
            </a:xfrm>
            <a:custGeom>
              <a:avLst/>
              <a:gdLst>
                <a:gd name="T0" fmla="*/ 0 w 311"/>
                <a:gd name="T1" fmla="*/ 3 h 377"/>
                <a:gd name="T2" fmla="*/ 1 w 311"/>
                <a:gd name="T3" fmla="*/ 1 h 377"/>
                <a:gd name="T4" fmla="*/ 3 w 311"/>
                <a:gd name="T5" fmla="*/ 0 h 377"/>
                <a:gd name="T6" fmla="*/ 4 w 311"/>
                <a:gd name="T7" fmla="*/ 1 h 377"/>
                <a:gd name="T8" fmla="*/ 4 w 311"/>
                <a:gd name="T9" fmla="*/ 3 h 377"/>
                <a:gd name="T10" fmla="*/ 6 w 311"/>
                <a:gd name="T11" fmla="*/ 3 h 377"/>
                <a:gd name="T12" fmla="*/ 6 w 311"/>
                <a:gd name="T13" fmla="*/ 5 h 377"/>
                <a:gd name="T14" fmla="*/ 7 w 311"/>
                <a:gd name="T15" fmla="*/ 5 h 377"/>
                <a:gd name="T16" fmla="*/ 7 w 311"/>
                <a:gd name="T17" fmla="*/ 7 h 377"/>
                <a:gd name="T18" fmla="*/ 6 w 311"/>
                <a:gd name="T19" fmla="*/ 9 h 377"/>
                <a:gd name="T20" fmla="*/ 4 w 311"/>
                <a:gd name="T21" fmla="*/ 9 h 377"/>
                <a:gd name="T22" fmla="*/ 4 w 311"/>
                <a:gd name="T23" fmla="*/ 7 h 377"/>
                <a:gd name="T24" fmla="*/ 0 w 311"/>
                <a:gd name="T25" fmla="*/ 3 h 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1"/>
                <a:gd name="T40" fmla="*/ 0 h 377"/>
                <a:gd name="T41" fmla="*/ 311 w 311"/>
                <a:gd name="T42" fmla="*/ 377 h 3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1" h="377">
                  <a:moveTo>
                    <a:pt x="0" y="141"/>
                  </a:moveTo>
                  <a:lnTo>
                    <a:pt x="21" y="23"/>
                  </a:lnTo>
                  <a:lnTo>
                    <a:pt x="134" y="0"/>
                  </a:lnTo>
                  <a:lnTo>
                    <a:pt x="169" y="39"/>
                  </a:lnTo>
                  <a:lnTo>
                    <a:pt x="177" y="130"/>
                  </a:lnTo>
                  <a:lnTo>
                    <a:pt x="260" y="143"/>
                  </a:lnTo>
                  <a:lnTo>
                    <a:pt x="270" y="205"/>
                  </a:lnTo>
                  <a:lnTo>
                    <a:pt x="311" y="218"/>
                  </a:lnTo>
                  <a:lnTo>
                    <a:pt x="305" y="295"/>
                  </a:lnTo>
                  <a:lnTo>
                    <a:pt x="263" y="377"/>
                  </a:lnTo>
                  <a:lnTo>
                    <a:pt x="159" y="371"/>
                  </a:lnTo>
                  <a:lnTo>
                    <a:pt x="180" y="281"/>
                  </a:lnTo>
                  <a:lnTo>
                    <a:pt x="0" y="141"/>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22" name="Freeform 303">
              <a:extLst>
                <a:ext uri="{FF2B5EF4-FFF2-40B4-BE49-F238E27FC236}">
                  <a16:creationId xmlns:a16="http://schemas.microsoft.com/office/drawing/2014/main" id="{40D55B0E-E8A9-4754-8432-4D308963973B}"/>
                </a:ext>
              </a:extLst>
            </p:cNvPr>
            <p:cNvSpPr>
              <a:spLocks/>
            </p:cNvSpPr>
            <p:nvPr/>
          </p:nvSpPr>
          <p:spPr bwMode="auto">
            <a:xfrm>
              <a:off x="6511835" y="3284466"/>
              <a:ext cx="227438" cy="303650"/>
            </a:xfrm>
            <a:custGeom>
              <a:avLst/>
              <a:gdLst>
                <a:gd name="T0" fmla="*/ 0 w 476"/>
                <a:gd name="T1" fmla="*/ 4 h 803"/>
                <a:gd name="T2" fmla="*/ 0 w 476"/>
                <a:gd name="T3" fmla="*/ 6 h 803"/>
                <a:gd name="T4" fmla="*/ 2 w 476"/>
                <a:gd name="T5" fmla="*/ 9 h 803"/>
                <a:gd name="T6" fmla="*/ 4 w 476"/>
                <a:gd name="T7" fmla="*/ 15 h 803"/>
                <a:gd name="T8" fmla="*/ 9 w 476"/>
                <a:gd name="T9" fmla="*/ 19 h 803"/>
                <a:gd name="T10" fmla="*/ 10 w 476"/>
                <a:gd name="T11" fmla="*/ 18 h 803"/>
                <a:gd name="T12" fmla="*/ 11 w 476"/>
                <a:gd name="T13" fmla="*/ 17 h 803"/>
                <a:gd name="T14" fmla="*/ 10 w 476"/>
                <a:gd name="T15" fmla="*/ 16 h 803"/>
                <a:gd name="T16" fmla="*/ 10 w 476"/>
                <a:gd name="T17" fmla="*/ 16 h 803"/>
                <a:gd name="T18" fmla="*/ 11 w 476"/>
                <a:gd name="T19" fmla="*/ 13 h 803"/>
                <a:gd name="T20" fmla="*/ 10 w 476"/>
                <a:gd name="T21" fmla="*/ 11 h 803"/>
                <a:gd name="T22" fmla="*/ 9 w 476"/>
                <a:gd name="T23" fmla="*/ 11 h 803"/>
                <a:gd name="T24" fmla="*/ 9 w 476"/>
                <a:gd name="T25" fmla="*/ 9 h 803"/>
                <a:gd name="T26" fmla="*/ 9 w 476"/>
                <a:gd name="T27" fmla="*/ 10 h 803"/>
                <a:gd name="T28" fmla="*/ 7 w 476"/>
                <a:gd name="T29" fmla="*/ 9 h 803"/>
                <a:gd name="T30" fmla="*/ 7 w 476"/>
                <a:gd name="T31" fmla="*/ 8 h 803"/>
                <a:gd name="T32" fmla="*/ 8 w 476"/>
                <a:gd name="T33" fmla="*/ 5 h 803"/>
                <a:gd name="T34" fmla="*/ 10 w 476"/>
                <a:gd name="T35" fmla="*/ 4 h 803"/>
                <a:gd name="T36" fmla="*/ 9 w 476"/>
                <a:gd name="T37" fmla="*/ 4 h 803"/>
                <a:gd name="T38" fmla="*/ 10 w 476"/>
                <a:gd name="T39" fmla="*/ 3 h 803"/>
                <a:gd name="T40" fmla="*/ 7 w 476"/>
                <a:gd name="T41" fmla="*/ 2 h 803"/>
                <a:gd name="T42" fmla="*/ 5 w 476"/>
                <a:gd name="T43" fmla="*/ 0 h 803"/>
                <a:gd name="T44" fmla="*/ 5 w 476"/>
                <a:gd name="T45" fmla="*/ 2 h 803"/>
                <a:gd name="T46" fmla="*/ 3 w 476"/>
                <a:gd name="T47" fmla="*/ 3 h 803"/>
                <a:gd name="T48" fmla="*/ 2 w 476"/>
                <a:gd name="T49" fmla="*/ 5 h 803"/>
                <a:gd name="T50" fmla="*/ 1 w 476"/>
                <a:gd name="T51" fmla="*/ 5 h 803"/>
                <a:gd name="T52" fmla="*/ 1 w 476"/>
                <a:gd name="T53" fmla="*/ 3 h 803"/>
                <a:gd name="T54" fmla="*/ 0 w 476"/>
                <a:gd name="T55" fmla="*/ 4 h 8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6"/>
                <a:gd name="T85" fmla="*/ 0 h 803"/>
                <a:gd name="T86" fmla="*/ 476 w 476"/>
                <a:gd name="T87" fmla="*/ 803 h 8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6" h="803">
                  <a:moveTo>
                    <a:pt x="0" y="188"/>
                  </a:moveTo>
                  <a:lnTo>
                    <a:pt x="8" y="254"/>
                  </a:lnTo>
                  <a:lnTo>
                    <a:pt x="93" y="364"/>
                  </a:lnTo>
                  <a:lnTo>
                    <a:pt x="188" y="627"/>
                  </a:lnTo>
                  <a:lnTo>
                    <a:pt x="408" y="803"/>
                  </a:lnTo>
                  <a:lnTo>
                    <a:pt x="446" y="771"/>
                  </a:lnTo>
                  <a:lnTo>
                    <a:pt x="468" y="714"/>
                  </a:lnTo>
                  <a:lnTo>
                    <a:pt x="435" y="696"/>
                  </a:lnTo>
                  <a:lnTo>
                    <a:pt x="455" y="681"/>
                  </a:lnTo>
                  <a:lnTo>
                    <a:pt x="476" y="542"/>
                  </a:lnTo>
                  <a:lnTo>
                    <a:pt x="444" y="480"/>
                  </a:lnTo>
                  <a:lnTo>
                    <a:pt x="412" y="480"/>
                  </a:lnTo>
                  <a:lnTo>
                    <a:pt x="412" y="405"/>
                  </a:lnTo>
                  <a:lnTo>
                    <a:pt x="369" y="438"/>
                  </a:lnTo>
                  <a:lnTo>
                    <a:pt x="318" y="410"/>
                  </a:lnTo>
                  <a:lnTo>
                    <a:pt x="287" y="327"/>
                  </a:lnTo>
                  <a:lnTo>
                    <a:pt x="338" y="226"/>
                  </a:lnTo>
                  <a:lnTo>
                    <a:pt x="435" y="178"/>
                  </a:lnTo>
                  <a:lnTo>
                    <a:pt x="407" y="161"/>
                  </a:lnTo>
                  <a:lnTo>
                    <a:pt x="423" y="111"/>
                  </a:lnTo>
                  <a:lnTo>
                    <a:pt x="313" y="101"/>
                  </a:lnTo>
                  <a:lnTo>
                    <a:pt x="231" y="0"/>
                  </a:lnTo>
                  <a:lnTo>
                    <a:pt x="213" y="75"/>
                  </a:lnTo>
                  <a:lnTo>
                    <a:pt x="126" y="132"/>
                  </a:lnTo>
                  <a:lnTo>
                    <a:pt x="81" y="211"/>
                  </a:lnTo>
                  <a:lnTo>
                    <a:pt x="31" y="199"/>
                  </a:lnTo>
                  <a:lnTo>
                    <a:pt x="37" y="151"/>
                  </a:lnTo>
                  <a:lnTo>
                    <a:pt x="0" y="188"/>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23" name="Freeform 304">
              <a:extLst>
                <a:ext uri="{FF2B5EF4-FFF2-40B4-BE49-F238E27FC236}">
                  <a16:creationId xmlns:a16="http://schemas.microsoft.com/office/drawing/2014/main" id="{0D620680-3610-4415-931D-F3940DD83A9B}"/>
                </a:ext>
              </a:extLst>
            </p:cNvPr>
            <p:cNvSpPr>
              <a:spLocks/>
            </p:cNvSpPr>
            <p:nvPr/>
          </p:nvSpPr>
          <p:spPr bwMode="auto">
            <a:xfrm>
              <a:off x="6936386" y="3186344"/>
              <a:ext cx="77497" cy="64973"/>
            </a:xfrm>
            <a:custGeom>
              <a:avLst/>
              <a:gdLst>
                <a:gd name="T0" fmla="*/ 0 w 159"/>
                <a:gd name="T1" fmla="*/ 2 h 173"/>
                <a:gd name="T2" fmla="*/ 1 w 159"/>
                <a:gd name="T3" fmla="*/ 0 h 173"/>
                <a:gd name="T4" fmla="*/ 4 w 159"/>
                <a:gd name="T5" fmla="*/ 0 h 173"/>
                <a:gd name="T6" fmla="*/ 3 w 159"/>
                <a:gd name="T7" fmla="*/ 4 h 173"/>
                <a:gd name="T8" fmla="*/ 1 w 159"/>
                <a:gd name="T9" fmla="*/ 4 h 173"/>
                <a:gd name="T10" fmla="*/ 0 w 159"/>
                <a:gd name="T11" fmla="*/ 2 h 173"/>
                <a:gd name="T12" fmla="*/ 0 60000 65536"/>
                <a:gd name="T13" fmla="*/ 0 60000 65536"/>
                <a:gd name="T14" fmla="*/ 0 60000 65536"/>
                <a:gd name="T15" fmla="*/ 0 60000 65536"/>
                <a:gd name="T16" fmla="*/ 0 60000 65536"/>
                <a:gd name="T17" fmla="*/ 0 60000 65536"/>
                <a:gd name="T18" fmla="*/ 0 w 159"/>
                <a:gd name="T19" fmla="*/ 0 h 173"/>
                <a:gd name="T20" fmla="*/ 159 w 159"/>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59" h="173">
                  <a:moveTo>
                    <a:pt x="0" y="79"/>
                  </a:moveTo>
                  <a:lnTo>
                    <a:pt x="44" y="0"/>
                  </a:lnTo>
                  <a:lnTo>
                    <a:pt x="159" y="12"/>
                  </a:lnTo>
                  <a:lnTo>
                    <a:pt x="146" y="161"/>
                  </a:lnTo>
                  <a:lnTo>
                    <a:pt x="62" y="173"/>
                  </a:lnTo>
                  <a:lnTo>
                    <a:pt x="0" y="79"/>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24" name="Freeform 305">
              <a:extLst>
                <a:ext uri="{FF2B5EF4-FFF2-40B4-BE49-F238E27FC236}">
                  <a16:creationId xmlns:a16="http://schemas.microsoft.com/office/drawing/2014/main" id="{595EE020-FB6B-4C9A-AFEF-BD5FFB15CBC7}"/>
                </a:ext>
              </a:extLst>
            </p:cNvPr>
            <p:cNvSpPr>
              <a:spLocks/>
            </p:cNvSpPr>
            <p:nvPr/>
          </p:nvSpPr>
          <p:spPr bwMode="auto">
            <a:xfrm>
              <a:off x="6865627" y="3104133"/>
              <a:ext cx="18532" cy="11934"/>
            </a:xfrm>
            <a:custGeom>
              <a:avLst/>
              <a:gdLst>
                <a:gd name="T0" fmla="*/ 0 w 39"/>
                <a:gd name="T1" fmla="*/ 1 h 32"/>
                <a:gd name="T2" fmla="*/ 1 w 39"/>
                <a:gd name="T3" fmla="*/ 1 h 32"/>
                <a:gd name="T4" fmla="*/ 1 w 39"/>
                <a:gd name="T5" fmla="*/ 0 h 32"/>
                <a:gd name="T6" fmla="*/ 0 w 39"/>
                <a:gd name="T7" fmla="*/ 1 h 32"/>
                <a:gd name="T8" fmla="*/ 0 60000 65536"/>
                <a:gd name="T9" fmla="*/ 0 60000 65536"/>
                <a:gd name="T10" fmla="*/ 0 60000 65536"/>
                <a:gd name="T11" fmla="*/ 0 60000 65536"/>
                <a:gd name="T12" fmla="*/ 0 w 39"/>
                <a:gd name="T13" fmla="*/ 0 h 32"/>
                <a:gd name="T14" fmla="*/ 39 w 39"/>
                <a:gd name="T15" fmla="*/ 32 h 32"/>
              </a:gdLst>
              <a:ahLst/>
              <a:cxnLst>
                <a:cxn ang="T8">
                  <a:pos x="T0" y="T1"/>
                </a:cxn>
                <a:cxn ang="T9">
                  <a:pos x="T2" y="T3"/>
                </a:cxn>
                <a:cxn ang="T10">
                  <a:pos x="T4" y="T5"/>
                </a:cxn>
                <a:cxn ang="T11">
                  <a:pos x="T6" y="T7"/>
                </a:cxn>
              </a:cxnLst>
              <a:rect l="T12" t="T13" r="T14" b="T15"/>
              <a:pathLst>
                <a:path w="39" h="32">
                  <a:moveTo>
                    <a:pt x="0" y="32"/>
                  </a:moveTo>
                  <a:lnTo>
                    <a:pt x="36" y="26"/>
                  </a:lnTo>
                  <a:lnTo>
                    <a:pt x="39" y="0"/>
                  </a:lnTo>
                  <a:lnTo>
                    <a:pt x="0" y="32"/>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25" name="Freeform 306">
              <a:extLst>
                <a:ext uri="{FF2B5EF4-FFF2-40B4-BE49-F238E27FC236}">
                  <a16:creationId xmlns:a16="http://schemas.microsoft.com/office/drawing/2014/main" id="{1C8BCF66-0833-4C68-ACBB-8CE2B88ECEB4}"/>
                </a:ext>
              </a:extLst>
            </p:cNvPr>
            <p:cNvSpPr>
              <a:spLocks/>
            </p:cNvSpPr>
            <p:nvPr/>
          </p:nvSpPr>
          <p:spPr bwMode="auto">
            <a:xfrm>
              <a:off x="4921456" y="1829864"/>
              <a:ext cx="545850" cy="434922"/>
            </a:xfrm>
            <a:custGeom>
              <a:avLst/>
              <a:gdLst>
                <a:gd name="T0" fmla="*/ 2 w 1139"/>
                <a:gd name="T1" fmla="*/ 11 h 1152"/>
                <a:gd name="T2" fmla="*/ 2 w 1139"/>
                <a:gd name="T3" fmla="*/ 12 h 1152"/>
                <a:gd name="T4" fmla="*/ 5 w 1139"/>
                <a:gd name="T5" fmla="*/ 13 h 1152"/>
                <a:gd name="T6" fmla="*/ 6 w 1139"/>
                <a:gd name="T7" fmla="*/ 12 h 1152"/>
                <a:gd name="T8" fmla="*/ 3 w 1139"/>
                <a:gd name="T9" fmla="*/ 15 h 1152"/>
                <a:gd name="T10" fmla="*/ 3 w 1139"/>
                <a:gd name="T11" fmla="*/ 17 h 1152"/>
                <a:gd name="T12" fmla="*/ 3 w 1139"/>
                <a:gd name="T13" fmla="*/ 18 h 1152"/>
                <a:gd name="T14" fmla="*/ 3 w 1139"/>
                <a:gd name="T15" fmla="*/ 19 h 1152"/>
                <a:gd name="T16" fmla="*/ 4 w 1139"/>
                <a:gd name="T17" fmla="*/ 20 h 1152"/>
                <a:gd name="T18" fmla="*/ 5 w 1139"/>
                <a:gd name="T19" fmla="*/ 19 h 1152"/>
                <a:gd name="T20" fmla="*/ 5 w 1139"/>
                <a:gd name="T21" fmla="*/ 21 h 1152"/>
                <a:gd name="T22" fmla="*/ 8 w 1139"/>
                <a:gd name="T23" fmla="*/ 21 h 1152"/>
                <a:gd name="T24" fmla="*/ 9 w 1139"/>
                <a:gd name="T25" fmla="*/ 21 h 1152"/>
                <a:gd name="T26" fmla="*/ 8 w 1139"/>
                <a:gd name="T27" fmla="*/ 24 h 1152"/>
                <a:gd name="T28" fmla="*/ 7 w 1139"/>
                <a:gd name="T29" fmla="*/ 25 h 1152"/>
                <a:gd name="T30" fmla="*/ 4 w 1139"/>
                <a:gd name="T31" fmla="*/ 26 h 1152"/>
                <a:gd name="T32" fmla="*/ 7 w 1139"/>
                <a:gd name="T33" fmla="*/ 26 h 1152"/>
                <a:gd name="T34" fmla="*/ 8 w 1139"/>
                <a:gd name="T35" fmla="*/ 24 h 1152"/>
                <a:gd name="T36" fmla="*/ 12 w 1139"/>
                <a:gd name="T37" fmla="*/ 22 h 1152"/>
                <a:gd name="T38" fmla="*/ 12 w 1139"/>
                <a:gd name="T39" fmla="*/ 20 h 1152"/>
                <a:gd name="T40" fmla="*/ 16 w 1139"/>
                <a:gd name="T41" fmla="*/ 16 h 1152"/>
                <a:gd name="T42" fmla="*/ 16 w 1139"/>
                <a:gd name="T43" fmla="*/ 17 h 1152"/>
                <a:gd name="T44" fmla="*/ 17 w 1139"/>
                <a:gd name="T45" fmla="*/ 18 h 1152"/>
                <a:gd name="T46" fmla="*/ 14 w 1139"/>
                <a:gd name="T47" fmla="*/ 19 h 1152"/>
                <a:gd name="T48" fmla="*/ 14 w 1139"/>
                <a:gd name="T49" fmla="*/ 20 h 1152"/>
                <a:gd name="T50" fmla="*/ 17 w 1139"/>
                <a:gd name="T51" fmla="*/ 18 h 1152"/>
                <a:gd name="T52" fmla="*/ 18 w 1139"/>
                <a:gd name="T53" fmla="*/ 17 h 1152"/>
                <a:gd name="T54" fmla="*/ 19 w 1139"/>
                <a:gd name="T55" fmla="*/ 17 h 1152"/>
                <a:gd name="T56" fmla="*/ 21 w 1139"/>
                <a:gd name="T57" fmla="*/ 19 h 1152"/>
                <a:gd name="T58" fmla="*/ 25 w 1139"/>
                <a:gd name="T59" fmla="*/ 19 h 1152"/>
                <a:gd name="T60" fmla="*/ 25 w 1139"/>
                <a:gd name="T61" fmla="*/ 20 h 1152"/>
                <a:gd name="T62" fmla="*/ 26 w 1139"/>
                <a:gd name="T63" fmla="*/ 20 h 1152"/>
                <a:gd name="T64" fmla="*/ 24 w 1139"/>
                <a:gd name="T65" fmla="*/ 19 h 1152"/>
                <a:gd name="T66" fmla="*/ 14 w 1139"/>
                <a:gd name="T67" fmla="*/ 2 h 1152"/>
                <a:gd name="T68" fmla="*/ 11 w 1139"/>
                <a:gd name="T69" fmla="*/ 1 h 1152"/>
                <a:gd name="T70" fmla="*/ 10 w 1139"/>
                <a:gd name="T71" fmla="*/ 1 h 1152"/>
                <a:gd name="T72" fmla="*/ 10 w 1139"/>
                <a:gd name="T73" fmla="*/ 0 h 1152"/>
                <a:gd name="T74" fmla="*/ 7 w 1139"/>
                <a:gd name="T75" fmla="*/ 1 h 1152"/>
                <a:gd name="T76" fmla="*/ 7 w 1139"/>
                <a:gd name="T77" fmla="*/ 1 h 1152"/>
                <a:gd name="T78" fmla="*/ 6 w 1139"/>
                <a:gd name="T79" fmla="*/ 3 h 1152"/>
                <a:gd name="T80" fmla="*/ 4 w 1139"/>
                <a:gd name="T81" fmla="*/ 4 h 1152"/>
                <a:gd name="T82" fmla="*/ 2 w 1139"/>
                <a:gd name="T83" fmla="*/ 5 h 1152"/>
                <a:gd name="T84" fmla="*/ 4 w 1139"/>
                <a:gd name="T85" fmla="*/ 8 h 1152"/>
                <a:gd name="T86" fmla="*/ 5 w 1139"/>
                <a:gd name="T87" fmla="*/ 9 h 1152"/>
                <a:gd name="T88" fmla="*/ 6 w 1139"/>
                <a:gd name="T89" fmla="*/ 9 h 1152"/>
                <a:gd name="T90" fmla="*/ 4 w 1139"/>
                <a:gd name="T91" fmla="*/ 9 h 1152"/>
                <a:gd name="T92" fmla="*/ 3 w 1139"/>
                <a:gd name="T93" fmla="*/ 9 h 11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9"/>
                <a:gd name="T142" fmla="*/ 0 h 1152"/>
                <a:gd name="T143" fmla="*/ 1139 w 1139"/>
                <a:gd name="T144" fmla="*/ 1152 h 11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9" h="1152">
                  <a:moveTo>
                    <a:pt x="0" y="441"/>
                  </a:moveTo>
                  <a:lnTo>
                    <a:pt x="74" y="463"/>
                  </a:lnTo>
                  <a:lnTo>
                    <a:pt x="45" y="472"/>
                  </a:lnTo>
                  <a:lnTo>
                    <a:pt x="75" y="514"/>
                  </a:lnTo>
                  <a:lnTo>
                    <a:pt x="190" y="510"/>
                  </a:lnTo>
                  <a:lnTo>
                    <a:pt x="205" y="538"/>
                  </a:lnTo>
                  <a:lnTo>
                    <a:pt x="278" y="503"/>
                  </a:lnTo>
                  <a:lnTo>
                    <a:pt x="253" y="517"/>
                  </a:lnTo>
                  <a:lnTo>
                    <a:pt x="267" y="587"/>
                  </a:lnTo>
                  <a:lnTo>
                    <a:pt x="111" y="655"/>
                  </a:lnTo>
                  <a:lnTo>
                    <a:pt x="72" y="729"/>
                  </a:lnTo>
                  <a:lnTo>
                    <a:pt x="107" y="718"/>
                  </a:lnTo>
                  <a:lnTo>
                    <a:pt x="79" y="737"/>
                  </a:lnTo>
                  <a:lnTo>
                    <a:pt x="107" y="761"/>
                  </a:lnTo>
                  <a:lnTo>
                    <a:pt x="165" y="771"/>
                  </a:lnTo>
                  <a:lnTo>
                    <a:pt x="134" y="809"/>
                  </a:lnTo>
                  <a:lnTo>
                    <a:pt x="159" y="847"/>
                  </a:lnTo>
                  <a:lnTo>
                    <a:pt x="190" y="852"/>
                  </a:lnTo>
                  <a:lnTo>
                    <a:pt x="250" y="771"/>
                  </a:lnTo>
                  <a:lnTo>
                    <a:pt x="213" y="809"/>
                  </a:lnTo>
                  <a:lnTo>
                    <a:pt x="244" y="887"/>
                  </a:lnTo>
                  <a:lnTo>
                    <a:pt x="228" y="917"/>
                  </a:lnTo>
                  <a:lnTo>
                    <a:pt x="298" y="872"/>
                  </a:lnTo>
                  <a:lnTo>
                    <a:pt x="346" y="928"/>
                  </a:lnTo>
                  <a:lnTo>
                    <a:pt x="363" y="895"/>
                  </a:lnTo>
                  <a:lnTo>
                    <a:pt x="378" y="917"/>
                  </a:lnTo>
                  <a:lnTo>
                    <a:pt x="431" y="889"/>
                  </a:lnTo>
                  <a:lnTo>
                    <a:pt x="360" y="1032"/>
                  </a:lnTo>
                  <a:lnTo>
                    <a:pt x="299" y="1060"/>
                  </a:lnTo>
                  <a:lnTo>
                    <a:pt x="298" y="1093"/>
                  </a:lnTo>
                  <a:lnTo>
                    <a:pt x="228" y="1094"/>
                  </a:lnTo>
                  <a:lnTo>
                    <a:pt x="176" y="1152"/>
                  </a:lnTo>
                  <a:lnTo>
                    <a:pt x="244" y="1109"/>
                  </a:lnTo>
                  <a:lnTo>
                    <a:pt x="317" y="1110"/>
                  </a:lnTo>
                  <a:lnTo>
                    <a:pt x="360" y="1075"/>
                  </a:lnTo>
                  <a:lnTo>
                    <a:pt x="339" y="1047"/>
                  </a:lnTo>
                  <a:lnTo>
                    <a:pt x="386" y="1051"/>
                  </a:lnTo>
                  <a:lnTo>
                    <a:pt x="528" y="943"/>
                  </a:lnTo>
                  <a:lnTo>
                    <a:pt x="559" y="904"/>
                  </a:lnTo>
                  <a:lnTo>
                    <a:pt x="532" y="871"/>
                  </a:lnTo>
                  <a:lnTo>
                    <a:pt x="660" y="740"/>
                  </a:lnTo>
                  <a:lnTo>
                    <a:pt x="676" y="675"/>
                  </a:lnTo>
                  <a:lnTo>
                    <a:pt x="661" y="740"/>
                  </a:lnTo>
                  <a:lnTo>
                    <a:pt x="715" y="728"/>
                  </a:lnTo>
                  <a:lnTo>
                    <a:pt x="684" y="755"/>
                  </a:lnTo>
                  <a:lnTo>
                    <a:pt x="727" y="767"/>
                  </a:lnTo>
                  <a:lnTo>
                    <a:pt x="635" y="776"/>
                  </a:lnTo>
                  <a:lnTo>
                    <a:pt x="615" y="841"/>
                  </a:lnTo>
                  <a:lnTo>
                    <a:pt x="650" y="837"/>
                  </a:lnTo>
                  <a:lnTo>
                    <a:pt x="618" y="882"/>
                  </a:lnTo>
                  <a:lnTo>
                    <a:pt x="740" y="825"/>
                  </a:lnTo>
                  <a:lnTo>
                    <a:pt x="760" y="790"/>
                  </a:lnTo>
                  <a:lnTo>
                    <a:pt x="739" y="774"/>
                  </a:lnTo>
                  <a:lnTo>
                    <a:pt x="767" y="743"/>
                  </a:lnTo>
                  <a:lnTo>
                    <a:pt x="763" y="767"/>
                  </a:lnTo>
                  <a:lnTo>
                    <a:pt x="823" y="753"/>
                  </a:lnTo>
                  <a:lnTo>
                    <a:pt x="813" y="779"/>
                  </a:lnTo>
                  <a:lnTo>
                    <a:pt x="911" y="825"/>
                  </a:lnTo>
                  <a:lnTo>
                    <a:pt x="1059" y="847"/>
                  </a:lnTo>
                  <a:lnTo>
                    <a:pt x="1083" y="821"/>
                  </a:lnTo>
                  <a:lnTo>
                    <a:pt x="1105" y="835"/>
                  </a:lnTo>
                  <a:lnTo>
                    <a:pt x="1076" y="860"/>
                  </a:lnTo>
                  <a:lnTo>
                    <a:pt x="1120" y="887"/>
                  </a:lnTo>
                  <a:lnTo>
                    <a:pt x="1139" y="866"/>
                  </a:lnTo>
                  <a:lnTo>
                    <a:pt x="1104" y="809"/>
                  </a:lnTo>
                  <a:lnTo>
                    <a:pt x="1032" y="809"/>
                  </a:lnTo>
                  <a:lnTo>
                    <a:pt x="1032" y="132"/>
                  </a:lnTo>
                  <a:lnTo>
                    <a:pt x="621" y="77"/>
                  </a:lnTo>
                  <a:lnTo>
                    <a:pt x="607" y="43"/>
                  </a:lnTo>
                  <a:lnTo>
                    <a:pt x="495" y="22"/>
                  </a:lnTo>
                  <a:lnTo>
                    <a:pt x="481" y="50"/>
                  </a:lnTo>
                  <a:lnTo>
                    <a:pt x="449" y="42"/>
                  </a:lnTo>
                  <a:lnTo>
                    <a:pt x="480" y="17"/>
                  </a:lnTo>
                  <a:lnTo>
                    <a:pt x="433" y="0"/>
                  </a:lnTo>
                  <a:lnTo>
                    <a:pt x="388" y="43"/>
                  </a:lnTo>
                  <a:lnTo>
                    <a:pt x="314" y="50"/>
                  </a:lnTo>
                  <a:lnTo>
                    <a:pt x="307" y="89"/>
                  </a:lnTo>
                  <a:lnTo>
                    <a:pt x="301" y="65"/>
                  </a:lnTo>
                  <a:lnTo>
                    <a:pt x="233" y="88"/>
                  </a:lnTo>
                  <a:lnTo>
                    <a:pt x="244" y="119"/>
                  </a:lnTo>
                  <a:lnTo>
                    <a:pt x="213" y="109"/>
                  </a:lnTo>
                  <a:lnTo>
                    <a:pt x="168" y="176"/>
                  </a:lnTo>
                  <a:lnTo>
                    <a:pt x="72" y="197"/>
                  </a:lnTo>
                  <a:lnTo>
                    <a:pt x="75" y="229"/>
                  </a:lnTo>
                  <a:lnTo>
                    <a:pt x="48" y="235"/>
                  </a:lnTo>
                  <a:lnTo>
                    <a:pt x="165" y="331"/>
                  </a:lnTo>
                  <a:lnTo>
                    <a:pt x="328" y="377"/>
                  </a:lnTo>
                  <a:lnTo>
                    <a:pt x="228" y="364"/>
                  </a:lnTo>
                  <a:lnTo>
                    <a:pt x="233" y="391"/>
                  </a:lnTo>
                  <a:lnTo>
                    <a:pt x="273" y="392"/>
                  </a:lnTo>
                  <a:lnTo>
                    <a:pt x="239" y="411"/>
                  </a:lnTo>
                  <a:lnTo>
                    <a:pt x="165" y="407"/>
                  </a:lnTo>
                  <a:lnTo>
                    <a:pt x="165" y="368"/>
                  </a:lnTo>
                  <a:lnTo>
                    <a:pt x="129" y="372"/>
                  </a:lnTo>
                  <a:lnTo>
                    <a:pt x="0" y="441"/>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26" name="Freeform 307">
              <a:extLst>
                <a:ext uri="{FF2B5EF4-FFF2-40B4-BE49-F238E27FC236}">
                  <a16:creationId xmlns:a16="http://schemas.microsoft.com/office/drawing/2014/main" id="{8BF1E11C-C7B0-4A92-A454-2EBAE9CD6780}"/>
                </a:ext>
              </a:extLst>
            </p:cNvPr>
            <p:cNvSpPr>
              <a:spLocks/>
            </p:cNvSpPr>
            <p:nvPr/>
          </p:nvSpPr>
          <p:spPr bwMode="auto">
            <a:xfrm>
              <a:off x="5143840" y="2945015"/>
              <a:ext cx="21901" cy="22542"/>
            </a:xfrm>
            <a:custGeom>
              <a:avLst/>
              <a:gdLst>
                <a:gd name="T0" fmla="*/ 0 w 45"/>
                <a:gd name="T1" fmla="*/ 1 h 62"/>
                <a:gd name="T2" fmla="*/ 0 w 45"/>
                <a:gd name="T3" fmla="*/ 0 h 62"/>
                <a:gd name="T4" fmla="*/ 1 w 45"/>
                <a:gd name="T5" fmla="*/ 1 h 62"/>
                <a:gd name="T6" fmla="*/ 0 w 45"/>
                <a:gd name="T7" fmla="*/ 1 h 62"/>
                <a:gd name="T8" fmla="*/ 0 w 45"/>
                <a:gd name="T9" fmla="*/ 1 h 62"/>
                <a:gd name="T10" fmla="*/ 0 60000 65536"/>
                <a:gd name="T11" fmla="*/ 0 60000 65536"/>
                <a:gd name="T12" fmla="*/ 0 60000 65536"/>
                <a:gd name="T13" fmla="*/ 0 60000 65536"/>
                <a:gd name="T14" fmla="*/ 0 60000 65536"/>
                <a:gd name="T15" fmla="*/ 0 w 45"/>
                <a:gd name="T16" fmla="*/ 0 h 62"/>
                <a:gd name="T17" fmla="*/ 45 w 45"/>
                <a:gd name="T18" fmla="*/ 62 h 62"/>
              </a:gdLst>
              <a:ahLst/>
              <a:cxnLst>
                <a:cxn ang="T10">
                  <a:pos x="T0" y="T1"/>
                </a:cxn>
                <a:cxn ang="T11">
                  <a:pos x="T2" y="T3"/>
                </a:cxn>
                <a:cxn ang="T12">
                  <a:pos x="T4" y="T5"/>
                </a:cxn>
                <a:cxn ang="T13">
                  <a:pos x="T6" y="T7"/>
                </a:cxn>
                <a:cxn ang="T14">
                  <a:pos x="T8" y="T9"/>
                </a:cxn>
              </a:cxnLst>
              <a:rect l="T15" t="T16" r="T17" b="T18"/>
              <a:pathLst>
                <a:path w="45" h="62">
                  <a:moveTo>
                    <a:pt x="0" y="23"/>
                  </a:moveTo>
                  <a:lnTo>
                    <a:pt x="4" y="0"/>
                  </a:lnTo>
                  <a:lnTo>
                    <a:pt x="45" y="38"/>
                  </a:lnTo>
                  <a:lnTo>
                    <a:pt x="14" y="62"/>
                  </a:lnTo>
                  <a:lnTo>
                    <a:pt x="0" y="23"/>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27" name="Freeform 308">
              <a:extLst>
                <a:ext uri="{FF2B5EF4-FFF2-40B4-BE49-F238E27FC236}">
                  <a16:creationId xmlns:a16="http://schemas.microsoft.com/office/drawing/2014/main" id="{BBCCC9D1-DAB5-4E37-9E69-C175D82AA7B9}"/>
                </a:ext>
              </a:extLst>
            </p:cNvPr>
            <p:cNvSpPr>
              <a:spLocks/>
            </p:cNvSpPr>
            <p:nvPr/>
          </p:nvSpPr>
          <p:spPr bwMode="auto">
            <a:xfrm>
              <a:off x="5164056" y="2195835"/>
              <a:ext cx="47172" cy="25193"/>
            </a:xfrm>
            <a:custGeom>
              <a:avLst/>
              <a:gdLst>
                <a:gd name="T0" fmla="*/ 0 w 100"/>
                <a:gd name="T1" fmla="*/ 1 h 69"/>
                <a:gd name="T2" fmla="*/ 1 w 100"/>
                <a:gd name="T3" fmla="*/ 1 h 69"/>
                <a:gd name="T4" fmla="*/ 2 w 100"/>
                <a:gd name="T5" fmla="*/ 0 h 69"/>
                <a:gd name="T6" fmla="*/ 1 w 100"/>
                <a:gd name="T7" fmla="*/ 0 h 69"/>
                <a:gd name="T8" fmla="*/ 1 w 100"/>
                <a:gd name="T9" fmla="*/ 1 h 69"/>
                <a:gd name="T10" fmla="*/ 0 w 100"/>
                <a:gd name="T11" fmla="*/ 1 h 69"/>
                <a:gd name="T12" fmla="*/ 0 60000 65536"/>
                <a:gd name="T13" fmla="*/ 0 60000 65536"/>
                <a:gd name="T14" fmla="*/ 0 60000 65536"/>
                <a:gd name="T15" fmla="*/ 0 60000 65536"/>
                <a:gd name="T16" fmla="*/ 0 60000 65536"/>
                <a:gd name="T17" fmla="*/ 0 60000 65536"/>
                <a:gd name="T18" fmla="*/ 0 w 100"/>
                <a:gd name="T19" fmla="*/ 0 h 69"/>
                <a:gd name="T20" fmla="*/ 100 w 10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100" h="69">
                  <a:moveTo>
                    <a:pt x="0" y="28"/>
                  </a:moveTo>
                  <a:lnTo>
                    <a:pt x="28" y="69"/>
                  </a:lnTo>
                  <a:lnTo>
                    <a:pt x="100" y="11"/>
                  </a:lnTo>
                  <a:lnTo>
                    <a:pt x="32" y="0"/>
                  </a:lnTo>
                  <a:lnTo>
                    <a:pt x="41" y="27"/>
                  </a:lnTo>
                  <a:lnTo>
                    <a:pt x="0" y="28"/>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28" name="Freeform 309">
              <a:extLst>
                <a:ext uri="{FF2B5EF4-FFF2-40B4-BE49-F238E27FC236}">
                  <a16:creationId xmlns:a16="http://schemas.microsoft.com/office/drawing/2014/main" id="{E55B0FF5-39FD-47B0-99FE-A29B0F897192}"/>
                </a:ext>
              </a:extLst>
            </p:cNvPr>
            <p:cNvSpPr>
              <a:spLocks/>
            </p:cNvSpPr>
            <p:nvPr/>
          </p:nvSpPr>
          <p:spPr bwMode="auto">
            <a:xfrm>
              <a:off x="5470677" y="2148100"/>
              <a:ext cx="146571" cy="119338"/>
            </a:xfrm>
            <a:custGeom>
              <a:avLst/>
              <a:gdLst>
                <a:gd name="T0" fmla="*/ 0 w 306"/>
                <a:gd name="T1" fmla="*/ 1 h 315"/>
                <a:gd name="T2" fmla="*/ 0 w 306"/>
                <a:gd name="T3" fmla="*/ 2 h 315"/>
                <a:gd name="T4" fmla="*/ 1 w 306"/>
                <a:gd name="T5" fmla="*/ 2 h 315"/>
                <a:gd name="T6" fmla="*/ 2 w 306"/>
                <a:gd name="T7" fmla="*/ 2 h 315"/>
                <a:gd name="T8" fmla="*/ 1 w 306"/>
                <a:gd name="T9" fmla="*/ 1 h 315"/>
                <a:gd name="T10" fmla="*/ 2 w 306"/>
                <a:gd name="T11" fmla="*/ 1 h 315"/>
                <a:gd name="T12" fmla="*/ 3 w 306"/>
                <a:gd name="T13" fmla="*/ 2 h 315"/>
                <a:gd name="T14" fmla="*/ 2 w 306"/>
                <a:gd name="T15" fmla="*/ 1 h 315"/>
                <a:gd name="T16" fmla="*/ 3 w 306"/>
                <a:gd name="T17" fmla="*/ 2 h 315"/>
                <a:gd name="T18" fmla="*/ 4 w 306"/>
                <a:gd name="T19" fmla="*/ 3 h 315"/>
                <a:gd name="T20" fmla="*/ 4 w 306"/>
                <a:gd name="T21" fmla="*/ 4 h 315"/>
                <a:gd name="T22" fmla="*/ 6 w 306"/>
                <a:gd name="T23" fmla="*/ 5 h 315"/>
                <a:gd name="T24" fmla="*/ 5 w 306"/>
                <a:gd name="T25" fmla="*/ 6 h 315"/>
                <a:gd name="T26" fmla="*/ 6 w 306"/>
                <a:gd name="T27" fmla="*/ 5 h 315"/>
                <a:gd name="T28" fmla="*/ 6 w 306"/>
                <a:gd name="T29" fmla="*/ 7 h 315"/>
                <a:gd name="T30" fmla="*/ 7 w 306"/>
                <a:gd name="T31" fmla="*/ 7 h 315"/>
                <a:gd name="T32" fmla="*/ 7 w 306"/>
                <a:gd name="T33" fmla="*/ 6 h 315"/>
                <a:gd name="T34" fmla="*/ 5 w 306"/>
                <a:gd name="T35" fmla="*/ 5 h 315"/>
                <a:gd name="T36" fmla="*/ 2 w 306"/>
                <a:gd name="T37" fmla="*/ 0 h 315"/>
                <a:gd name="T38" fmla="*/ 1 w 306"/>
                <a:gd name="T39" fmla="*/ 1 h 315"/>
                <a:gd name="T40" fmla="*/ 0 w 306"/>
                <a:gd name="T41" fmla="*/ 1 h 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6"/>
                <a:gd name="T64" fmla="*/ 0 h 315"/>
                <a:gd name="T65" fmla="*/ 306 w 306"/>
                <a:gd name="T66" fmla="*/ 315 h 3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6" h="315">
                  <a:moveTo>
                    <a:pt x="0" y="30"/>
                  </a:moveTo>
                  <a:lnTo>
                    <a:pt x="15" y="77"/>
                  </a:lnTo>
                  <a:lnTo>
                    <a:pt x="56" y="98"/>
                  </a:lnTo>
                  <a:lnTo>
                    <a:pt x="77" y="83"/>
                  </a:lnTo>
                  <a:lnTo>
                    <a:pt x="38" y="58"/>
                  </a:lnTo>
                  <a:lnTo>
                    <a:pt x="77" y="58"/>
                  </a:lnTo>
                  <a:lnTo>
                    <a:pt x="107" y="99"/>
                  </a:lnTo>
                  <a:lnTo>
                    <a:pt x="96" y="27"/>
                  </a:lnTo>
                  <a:lnTo>
                    <a:pt x="120" y="90"/>
                  </a:lnTo>
                  <a:lnTo>
                    <a:pt x="186" y="125"/>
                  </a:lnTo>
                  <a:lnTo>
                    <a:pt x="174" y="169"/>
                  </a:lnTo>
                  <a:lnTo>
                    <a:pt x="249" y="225"/>
                  </a:lnTo>
                  <a:lnTo>
                    <a:pt x="227" y="269"/>
                  </a:lnTo>
                  <a:lnTo>
                    <a:pt x="265" y="233"/>
                  </a:lnTo>
                  <a:lnTo>
                    <a:pt x="275" y="315"/>
                  </a:lnTo>
                  <a:lnTo>
                    <a:pt x="303" y="302"/>
                  </a:lnTo>
                  <a:lnTo>
                    <a:pt x="306" y="240"/>
                  </a:lnTo>
                  <a:lnTo>
                    <a:pt x="235" y="205"/>
                  </a:lnTo>
                  <a:lnTo>
                    <a:pt x="98" y="0"/>
                  </a:lnTo>
                  <a:lnTo>
                    <a:pt x="23" y="58"/>
                  </a:lnTo>
                  <a:lnTo>
                    <a:pt x="0" y="3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29" name="Freeform 310">
              <a:extLst>
                <a:ext uri="{FF2B5EF4-FFF2-40B4-BE49-F238E27FC236}">
                  <a16:creationId xmlns:a16="http://schemas.microsoft.com/office/drawing/2014/main" id="{8D85BECB-0C73-407C-841C-FA642F9AAD71}"/>
                </a:ext>
              </a:extLst>
            </p:cNvPr>
            <p:cNvSpPr>
              <a:spLocks/>
            </p:cNvSpPr>
            <p:nvPr/>
          </p:nvSpPr>
          <p:spPr bwMode="auto">
            <a:xfrm>
              <a:off x="5502686" y="2186554"/>
              <a:ext cx="23586" cy="18563"/>
            </a:xfrm>
            <a:custGeom>
              <a:avLst/>
              <a:gdLst>
                <a:gd name="T0" fmla="*/ 0 w 50"/>
                <a:gd name="T1" fmla="*/ 0 h 51"/>
                <a:gd name="T2" fmla="*/ 0 w 50"/>
                <a:gd name="T3" fmla="*/ 1 h 51"/>
                <a:gd name="T4" fmla="*/ 0 w 50"/>
                <a:gd name="T5" fmla="*/ 1 h 51"/>
                <a:gd name="T6" fmla="*/ 1 w 50"/>
                <a:gd name="T7" fmla="*/ 1 h 51"/>
                <a:gd name="T8" fmla="*/ 1 w 50"/>
                <a:gd name="T9" fmla="*/ 1 h 51"/>
                <a:gd name="T10" fmla="*/ 1 w 50"/>
                <a:gd name="T11" fmla="*/ 0 h 51"/>
                <a:gd name="T12" fmla="*/ 0 w 50"/>
                <a:gd name="T13" fmla="*/ 0 h 51"/>
                <a:gd name="T14" fmla="*/ 0 60000 65536"/>
                <a:gd name="T15" fmla="*/ 0 60000 65536"/>
                <a:gd name="T16" fmla="*/ 0 60000 65536"/>
                <a:gd name="T17" fmla="*/ 0 60000 65536"/>
                <a:gd name="T18" fmla="*/ 0 60000 65536"/>
                <a:gd name="T19" fmla="*/ 0 60000 65536"/>
                <a:gd name="T20" fmla="*/ 0 60000 65536"/>
                <a:gd name="T21" fmla="*/ 0 w 50"/>
                <a:gd name="T22" fmla="*/ 0 h 51"/>
                <a:gd name="T23" fmla="*/ 50 w 5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1">
                  <a:moveTo>
                    <a:pt x="0" y="0"/>
                  </a:moveTo>
                  <a:lnTo>
                    <a:pt x="13" y="51"/>
                  </a:lnTo>
                  <a:lnTo>
                    <a:pt x="18" y="24"/>
                  </a:lnTo>
                  <a:lnTo>
                    <a:pt x="50" y="46"/>
                  </a:lnTo>
                  <a:lnTo>
                    <a:pt x="21" y="24"/>
                  </a:lnTo>
                  <a:lnTo>
                    <a:pt x="49" y="8"/>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30" name="Freeform 311">
              <a:extLst>
                <a:ext uri="{FF2B5EF4-FFF2-40B4-BE49-F238E27FC236}">
                  <a16:creationId xmlns:a16="http://schemas.microsoft.com/office/drawing/2014/main" id="{5D3C509F-4BA5-49E4-90DE-D12EB4457690}"/>
                </a:ext>
              </a:extLst>
            </p:cNvPr>
            <p:cNvSpPr>
              <a:spLocks/>
            </p:cNvSpPr>
            <p:nvPr/>
          </p:nvSpPr>
          <p:spPr bwMode="auto">
            <a:xfrm>
              <a:off x="5512795" y="2202465"/>
              <a:ext cx="15163" cy="30498"/>
            </a:xfrm>
            <a:custGeom>
              <a:avLst/>
              <a:gdLst>
                <a:gd name="T0" fmla="*/ 0 w 29"/>
                <a:gd name="T1" fmla="*/ 0 h 80"/>
                <a:gd name="T2" fmla="*/ 1 w 29"/>
                <a:gd name="T3" fmla="*/ 0 h 80"/>
                <a:gd name="T4" fmla="*/ 1 w 29"/>
                <a:gd name="T5" fmla="*/ 2 h 80"/>
                <a:gd name="T6" fmla="*/ 0 w 29"/>
                <a:gd name="T7" fmla="*/ 0 h 80"/>
                <a:gd name="T8" fmla="*/ 0 60000 65536"/>
                <a:gd name="T9" fmla="*/ 0 60000 65536"/>
                <a:gd name="T10" fmla="*/ 0 60000 65536"/>
                <a:gd name="T11" fmla="*/ 0 60000 65536"/>
                <a:gd name="T12" fmla="*/ 0 w 29"/>
                <a:gd name="T13" fmla="*/ 0 h 80"/>
                <a:gd name="T14" fmla="*/ 29 w 29"/>
                <a:gd name="T15" fmla="*/ 80 h 80"/>
              </a:gdLst>
              <a:ahLst/>
              <a:cxnLst>
                <a:cxn ang="T8">
                  <a:pos x="T0" y="T1"/>
                </a:cxn>
                <a:cxn ang="T9">
                  <a:pos x="T2" y="T3"/>
                </a:cxn>
                <a:cxn ang="T10">
                  <a:pos x="T4" y="T5"/>
                </a:cxn>
                <a:cxn ang="T11">
                  <a:pos x="T6" y="T7"/>
                </a:cxn>
              </a:cxnLst>
              <a:rect l="T12" t="T13" r="T14" b="T15"/>
              <a:pathLst>
                <a:path w="29" h="80">
                  <a:moveTo>
                    <a:pt x="0" y="0"/>
                  </a:moveTo>
                  <a:lnTo>
                    <a:pt x="28" y="15"/>
                  </a:lnTo>
                  <a:lnTo>
                    <a:pt x="29" y="80"/>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31" name="Freeform 312">
              <a:extLst>
                <a:ext uri="{FF2B5EF4-FFF2-40B4-BE49-F238E27FC236}">
                  <a16:creationId xmlns:a16="http://schemas.microsoft.com/office/drawing/2014/main" id="{1EB6C805-CBF4-4A2C-BE63-C4E9DFE3B4A7}"/>
                </a:ext>
              </a:extLst>
            </p:cNvPr>
            <p:cNvSpPr>
              <a:spLocks/>
            </p:cNvSpPr>
            <p:nvPr/>
          </p:nvSpPr>
          <p:spPr bwMode="auto">
            <a:xfrm>
              <a:off x="5529641" y="2187879"/>
              <a:ext cx="18532" cy="17238"/>
            </a:xfrm>
            <a:custGeom>
              <a:avLst/>
              <a:gdLst>
                <a:gd name="T0" fmla="*/ 0 w 39"/>
                <a:gd name="T1" fmla="*/ 0 h 47"/>
                <a:gd name="T2" fmla="*/ 0 w 39"/>
                <a:gd name="T3" fmla="*/ 1 h 47"/>
                <a:gd name="T4" fmla="*/ 1 w 39"/>
                <a:gd name="T5" fmla="*/ 1 h 47"/>
                <a:gd name="T6" fmla="*/ 1 w 39"/>
                <a:gd name="T7" fmla="*/ 0 h 47"/>
                <a:gd name="T8" fmla="*/ 1 w 39"/>
                <a:gd name="T9" fmla="*/ 1 h 47"/>
                <a:gd name="T10" fmla="*/ 1 w 39"/>
                <a:gd name="T11" fmla="*/ 0 h 47"/>
                <a:gd name="T12" fmla="*/ 0 w 39"/>
                <a:gd name="T13" fmla="*/ 0 h 47"/>
                <a:gd name="T14" fmla="*/ 0 60000 65536"/>
                <a:gd name="T15" fmla="*/ 0 60000 65536"/>
                <a:gd name="T16" fmla="*/ 0 60000 65536"/>
                <a:gd name="T17" fmla="*/ 0 60000 65536"/>
                <a:gd name="T18" fmla="*/ 0 60000 65536"/>
                <a:gd name="T19" fmla="*/ 0 60000 65536"/>
                <a:gd name="T20" fmla="*/ 0 60000 65536"/>
                <a:gd name="T21" fmla="*/ 0 w 39"/>
                <a:gd name="T22" fmla="*/ 0 h 47"/>
                <a:gd name="T23" fmla="*/ 39 w 39"/>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7">
                  <a:moveTo>
                    <a:pt x="0" y="0"/>
                  </a:moveTo>
                  <a:lnTo>
                    <a:pt x="7" y="47"/>
                  </a:lnTo>
                  <a:lnTo>
                    <a:pt x="32" y="47"/>
                  </a:lnTo>
                  <a:lnTo>
                    <a:pt x="22" y="4"/>
                  </a:lnTo>
                  <a:lnTo>
                    <a:pt x="39" y="35"/>
                  </a:lnTo>
                  <a:lnTo>
                    <a:pt x="24" y="0"/>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32" name="Freeform 313">
              <a:extLst>
                <a:ext uri="{FF2B5EF4-FFF2-40B4-BE49-F238E27FC236}">
                  <a16:creationId xmlns:a16="http://schemas.microsoft.com/office/drawing/2014/main" id="{9B65536B-E9A3-4C9F-825C-5136A94214AB}"/>
                </a:ext>
              </a:extLst>
            </p:cNvPr>
            <p:cNvSpPr>
              <a:spLocks/>
            </p:cNvSpPr>
            <p:nvPr/>
          </p:nvSpPr>
          <p:spPr bwMode="auto">
            <a:xfrm>
              <a:off x="5544805" y="2213074"/>
              <a:ext cx="16847" cy="14586"/>
            </a:xfrm>
            <a:custGeom>
              <a:avLst/>
              <a:gdLst>
                <a:gd name="T0" fmla="*/ 0 w 34"/>
                <a:gd name="T1" fmla="*/ 0 h 35"/>
                <a:gd name="T2" fmla="*/ 1 w 34"/>
                <a:gd name="T3" fmla="*/ 1 h 35"/>
                <a:gd name="T4" fmla="*/ 1 w 34"/>
                <a:gd name="T5" fmla="*/ 0 h 35"/>
                <a:gd name="T6" fmla="*/ 0 w 34"/>
                <a:gd name="T7" fmla="*/ 0 h 35"/>
                <a:gd name="T8" fmla="*/ 0 60000 65536"/>
                <a:gd name="T9" fmla="*/ 0 60000 65536"/>
                <a:gd name="T10" fmla="*/ 0 60000 65536"/>
                <a:gd name="T11" fmla="*/ 0 60000 65536"/>
                <a:gd name="T12" fmla="*/ 0 w 34"/>
                <a:gd name="T13" fmla="*/ 0 h 35"/>
                <a:gd name="T14" fmla="*/ 34 w 34"/>
                <a:gd name="T15" fmla="*/ 35 h 35"/>
              </a:gdLst>
              <a:ahLst/>
              <a:cxnLst>
                <a:cxn ang="T8">
                  <a:pos x="T0" y="T1"/>
                </a:cxn>
                <a:cxn ang="T9">
                  <a:pos x="T2" y="T3"/>
                </a:cxn>
                <a:cxn ang="T10">
                  <a:pos x="T4" y="T5"/>
                </a:cxn>
                <a:cxn ang="T11">
                  <a:pos x="T6" y="T7"/>
                </a:cxn>
              </a:cxnLst>
              <a:rect l="T12" t="T13" r="T14" b="T15"/>
              <a:pathLst>
                <a:path w="34" h="35">
                  <a:moveTo>
                    <a:pt x="0" y="0"/>
                  </a:moveTo>
                  <a:lnTo>
                    <a:pt x="31" y="35"/>
                  </a:lnTo>
                  <a:lnTo>
                    <a:pt x="34" y="5"/>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33" name="Freeform 314">
              <a:extLst>
                <a:ext uri="{FF2B5EF4-FFF2-40B4-BE49-F238E27FC236}">
                  <a16:creationId xmlns:a16="http://schemas.microsoft.com/office/drawing/2014/main" id="{69DCE2A3-E545-4895-8866-3135102A6ED0}"/>
                </a:ext>
              </a:extLst>
            </p:cNvPr>
            <p:cNvSpPr>
              <a:spLocks/>
            </p:cNvSpPr>
            <p:nvPr/>
          </p:nvSpPr>
          <p:spPr bwMode="auto">
            <a:xfrm>
              <a:off x="5549859" y="2231637"/>
              <a:ext cx="25271" cy="30498"/>
            </a:xfrm>
            <a:custGeom>
              <a:avLst/>
              <a:gdLst>
                <a:gd name="T0" fmla="*/ 0 w 53"/>
                <a:gd name="T1" fmla="*/ 0 h 81"/>
                <a:gd name="T2" fmla="*/ 1 w 53"/>
                <a:gd name="T3" fmla="*/ 1 h 81"/>
                <a:gd name="T4" fmla="*/ 1 w 53"/>
                <a:gd name="T5" fmla="*/ 2 h 81"/>
                <a:gd name="T6" fmla="*/ 0 w 53"/>
                <a:gd name="T7" fmla="*/ 0 h 81"/>
                <a:gd name="T8" fmla="*/ 0 60000 65536"/>
                <a:gd name="T9" fmla="*/ 0 60000 65536"/>
                <a:gd name="T10" fmla="*/ 0 60000 65536"/>
                <a:gd name="T11" fmla="*/ 0 60000 65536"/>
                <a:gd name="T12" fmla="*/ 0 w 53"/>
                <a:gd name="T13" fmla="*/ 0 h 81"/>
                <a:gd name="T14" fmla="*/ 53 w 53"/>
                <a:gd name="T15" fmla="*/ 81 h 81"/>
              </a:gdLst>
              <a:ahLst/>
              <a:cxnLst>
                <a:cxn ang="T8">
                  <a:pos x="T0" y="T1"/>
                </a:cxn>
                <a:cxn ang="T9">
                  <a:pos x="T2" y="T3"/>
                </a:cxn>
                <a:cxn ang="T10">
                  <a:pos x="T4" y="T5"/>
                </a:cxn>
                <a:cxn ang="T11">
                  <a:pos x="T6" y="T7"/>
                </a:cxn>
              </a:cxnLst>
              <a:rect l="T12" t="T13" r="T14" b="T15"/>
              <a:pathLst>
                <a:path w="53" h="81">
                  <a:moveTo>
                    <a:pt x="0" y="0"/>
                  </a:moveTo>
                  <a:lnTo>
                    <a:pt x="42" y="30"/>
                  </a:lnTo>
                  <a:lnTo>
                    <a:pt x="53" y="81"/>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34" name="Freeform 315">
              <a:extLst>
                <a:ext uri="{FF2B5EF4-FFF2-40B4-BE49-F238E27FC236}">
                  <a16:creationId xmlns:a16="http://schemas.microsoft.com/office/drawing/2014/main" id="{8E4701CC-38DF-467E-8DC4-12D5510ACBD7}"/>
                </a:ext>
              </a:extLst>
            </p:cNvPr>
            <p:cNvSpPr>
              <a:spLocks/>
            </p:cNvSpPr>
            <p:nvPr/>
          </p:nvSpPr>
          <p:spPr bwMode="auto">
            <a:xfrm>
              <a:off x="5590292" y="2239593"/>
              <a:ext cx="11793" cy="19890"/>
            </a:xfrm>
            <a:custGeom>
              <a:avLst/>
              <a:gdLst>
                <a:gd name="T0" fmla="*/ 0 w 26"/>
                <a:gd name="T1" fmla="*/ 1 h 49"/>
                <a:gd name="T2" fmla="*/ 0 w 26"/>
                <a:gd name="T3" fmla="*/ 0 h 49"/>
                <a:gd name="T4" fmla="*/ 1 w 26"/>
                <a:gd name="T5" fmla="*/ 2 h 49"/>
                <a:gd name="T6" fmla="*/ 0 w 26"/>
                <a:gd name="T7" fmla="*/ 1 h 49"/>
                <a:gd name="T8" fmla="*/ 0 60000 65536"/>
                <a:gd name="T9" fmla="*/ 0 60000 65536"/>
                <a:gd name="T10" fmla="*/ 0 60000 65536"/>
                <a:gd name="T11" fmla="*/ 0 60000 65536"/>
                <a:gd name="T12" fmla="*/ 0 w 26"/>
                <a:gd name="T13" fmla="*/ 0 h 49"/>
                <a:gd name="T14" fmla="*/ 26 w 26"/>
                <a:gd name="T15" fmla="*/ 49 h 49"/>
              </a:gdLst>
              <a:ahLst/>
              <a:cxnLst>
                <a:cxn ang="T8">
                  <a:pos x="T0" y="T1"/>
                </a:cxn>
                <a:cxn ang="T9">
                  <a:pos x="T2" y="T3"/>
                </a:cxn>
                <a:cxn ang="T10">
                  <a:pos x="T4" y="T5"/>
                </a:cxn>
                <a:cxn ang="T11">
                  <a:pos x="T6" y="T7"/>
                </a:cxn>
              </a:cxnLst>
              <a:rect l="T12" t="T13" r="T14" b="T15"/>
              <a:pathLst>
                <a:path w="26" h="49">
                  <a:moveTo>
                    <a:pt x="0" y="29"/>
                  </a:moveTo>
                  <a:lnTo>
                    <a:pt x="10" y="0"/>
                  </a:lnTo>
                  <a:lnTo>
                    <a:pt x="26" y="49"/>
                  </a:lnTo>
                  <a:lnTo>
                    <a:pt x="0" y="29"/>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35" name="Freeform 316">
              <a:extLst>
                <a:ext uri="{FF2B5EF4-FFF2-40B4-BE49-F238E27FC236}">
                  <a16:creationId xmlns:a16="http://schemas.microsoft.com/office/drawing/2014/main" id="{49BFB073-1490-49F0-B8A3-B4CED1711447}"/>
                </a:ext>
              </a:extLst>
            </p:cNvPr>
            <p:cNvSpPr>
              <a:spLocks/>
            </p:cNvSpPr>
            <p:nvPr/>
          </p:nvSpPr>
          <p:spPr bwMode="auto">
            <a:xfrm>
              <a:off x="5716645" y="2386777"/>
              <a:ext cx="1058006" cy="466746"/>
            </a:xfrm>
            <a:custGeom>
              <a:avLst/>
              <a:gdLst>
                <a:gd name="T0" fmla="*/ 1 w 2200"/>
                <a:gd name="T1" fmla="*/ 4 h 1238"/>
                <a:gd name="T2" fmla="*/ 1 w 2200"/>
                <a:gd name="T3" fmla="*/ 4 h 1238"/>
                <a:gd name="T4" fmla="*/ 2 w 2200"/>
                <a:gd name="T5" fmla="*/ 14 h 1238"/>
                <a:gd name="T6" fmla="*/ 2 w 2200"/>
                <a:gd name="T7" fmla="*/ 15 h 1238"/>
                <a:gd name="T8" fmla="*/ 5 w 2200"/>
                <a:gd name="T9" fmla="*/ 19 h 1238"/>
                <a:gd name="T10" fmla="*/ 9 w 2200"/>
                <a:gd name="T11" fmla="*/ 20 h 1238"/>
                <a:gd name="T12" fmla="*/ 16 w 2200"/>
                <a:gd name="T13" fmla="*/ 21 h 1238"/>
                <a:gd name="T14" fmla="*/ 21 w 2200"/>
                <a:gd name="T15" fmla="*/ 23 h 1238"/>
                <a:gd name="T16" fmla="*/ 25 w 2200"/>
                <a:gd name="T17" fmla="*/ 28 h 1238"/>
                <a:gd name="T18" fmla="*/ 26 w 2200"/>
                <a:gd name="T19" fmla="*/ 24 h 1238"/>
                <a:gd name="T20" fmla="*/ 29 w 2200"/>
                <a:gd name="T21" fmla="*/ 23 h 1238"/>
                <a:gd name="T22" fmla="*/ 31 w 2200"/>
                <a:gd name="T23" fmla="*/ 23 h 1238"/>
                <a:gd name="T24" fmla="*/ 32 w 2200"/>
                <a:gd name="T25" fmla="*/ 23 h 1238"/>
                <a:gd name="T26" fmla="*/ 33 w 2200"/>
                <a:gd name="T27" fmla="*/ 23 h 1238"/>
                <a:gd name="T28" fmla="*/ 37 w 2200"/>
                <a:gd name="T29" fmla="*/ 24 h 1238"/>
                <a:gd name="T30" fmla="*/ 39 w 2200"/>
                <a:gd name="T31" fmla="*/ 28 h 1238"/>
                <a:gd name="T32" fmla="*/ 39 w 2200"/>
                <a:gd name="T33" fmla="*/ 27 h 1238"/>
                <a:gd name="T34" fmla="*/ 39 w 2200"/>
                <a:gd name="T35" fmla="*/ 20 h 1238"/>
                <a:gd name="T36" fmla="*/ 43 w 2200"/>
                <a:gd name="T37" fmla="*/ 16 h 1238"/>
                <a:gd name="T38" fmla="*/ 43 w 2200"/>
                <a:gd name="T39" fmla="*/ 15 h 1238"/>
                <a:gd name="T40" fmla="*/ 42 w 2200"/>
                <a:gd name="T41" fmla="*/ 13 h 1238"/>
                <a:gd name="T42" fmla="*/ 43 w 2200"/>
                <a:gd name="T43" fmla="*/ 13 h 1238"/>
                <a:gd name="T44" fmla="*/ 43 w 2200"/>
                <a:gd name="T45" fmla="*/ 15 h 1238"/>
                <a:gd name="T46" fmla="*/ 44 w 2200"/>
                <a:gd name="T47" fmla="*/ 12 h 1238"/>
                <a:gd name="T48" fmla="*/ 45 w 2200"/>
                <a:gd name="T49" fmla="*/ 11 h 1238"/>
                <a:gd name="T50" fmla="*/ 48 w 2200"/>
                <a:gd name="T51" fmla="*/ 9 h 1238"/>
                <a:gd name="T52" fmla="*/ 51 w 2200"/>
                <a:gd name="T53" fmla="*/ 6 h 1238"/>
                <a:gd name="T54" fmla="*/ 51 w 2200"/>
                <a:gd name="T55" fmla="*/ 5 h 1238"/>
                <a:gd name="T56" fmla="*/ 49 w 2200"/>
                <a:gd name="T57" fmla="*/ 3 h 1238"/>
                <a:gd name="T58" fmla="*/ 43 w 2200"/>
                <a:gd name="T59" fmla="*/ 6 h 1238"/>
                <a:gd name="T60" fmla="*/ 41 w 2200"/>
                <a:gd name="T61" fmla="*/ 8 h 1238"/>
                <a:gd name="T62" fmla="*/ 38 w 2200"/>
                <a:gd name="T63" fmla="*/ 10 h 1238"/>
                <a:gd name="T64" fmla="*/ 37 w 2200"/>
                <a:gd name="T65" fmla="*/ 9 h 1238"/>
                <a:gd name="T66" fmla="*/ 37 w 2200"/>
                <a:gd name="T67" fmla="*/ 9 h 1238"/>
                <a:gd name="T68" fmla="*/ 37 w 2200"/>
                <a:gd name="T69" fmla="*/ 7 h 1238"/>
                <a:gd name="T70" fmla="*/ 37 w 2200"/>
                <a:gd name="T71" fmla="*/ 5 h 1238"/>
                <a:gd name="T72" fmla="*/ 34 w 2200"/>
                <a:gd name="T73" fmla="*/ 6 h 1238"/>
                <a:gd name="T74" fmla="*/ 33 w 2200"/>
                <a:gd name="T75" fmla="*/ 10 h 1238"/>
                <a:gd name="T76" fmla="*/ 33 w 2200"/>
                <a:gd name="T77" fmla="*/ 5 h 1238"/>
                <a:gd name="T78" fmla="*/ 34 w 2200"/>
                <a:gd name="T79" fmla="*/ 5 h 1238"/>
                <a:gd name="T80" fmla="*/ 36 w 2200"/>
                <a:gd name="T81" fmla="*/ 4 h 1238"/>
                <a:gd name="T82" fmla="*/ 32 w 2200"/>
                <a:gd name="T83" fmla="*/ 3 h 1238"/>
                <a:gd name="T84" fmla="*/ 31 w 2200"/>
                <a:gd name="T85" fmla="*/ 4 h 1238"/>
                <a:gd name="T86" fmla="*/ 31 w 2200"/>
                <a:gd name="T87" fmla="*/ 2 h 1238"/>
                <a:gd name="T88" fmla="*/ 26 w 2200"/>
                <a:gd name="T89" fmla="*/ 0 h 1238"/>
                <a:gd name="T90" fmla="*/ 2 w 2200"/>
                <a:gd name="T91" fmla="*/ 1 h 1238"/>
                <a:gd name="T92" fmla="*/ 2 w 2200"/>
                <a:gd name="T93" fmla="*/ 3 h 1238"/>
                <a:gd name="T94" fmla="*/ 0 w 2200"/>
                <a:gd name="T95" fmla="*/ 2 h 1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0"/>
                <a:gd name="T145" fmla="*/ 0 h 1238"/>
                <a:gd name="T146" fmla="*/ 2200 w 2200"/>
                <a:gd name="T147" fmla="*/ 1238 h 12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0" h="1238">
                  <a:moveTo>
                    <a:pt x="0" y="69"/>
                  </a:moveTo>
                  <a:lnTo>
                    <a:pt x="26" y="169"/>
                  </a:lnTo>
                  <a:lnTo>
                    <a:pt x="56" y="180"/>
                  </a:lnTo>
                  <a:lnTo>
                    <a:pt x="32" y="187"/>
                  </a:lnTo>
                  <a:lnTo>
                    <a:pt x="12" y="491"/>
                  </a:lnTo>
                  <a:lnTo>
                    <a:pt x="70" y="612"/>
                  </a:lnTo>
                  <a:lnTo>
                    <a:pt x="104" y="612"/>
                  </a:lnTo>
                  <a:lnTo>
                    <a:pt x="89" y="656"/>
                  </a:lnTo>
                  <a:lnTo>
                    <a:pt x="160" y="786"/>
                  </a:lnTo>
                  <a:lnTo>
                    <a:pt x="231" y="816"/>
                  </a:lnTo>
                  <a:lnTo>
                    <a:pt x="291" y="890"/>
                  </a:lnTo>
                  <a:lnTo>
                    <a:pt x="378" y="881"/>
                  </a:lnTo>
                  <a:lnTo>
                    <a:pt x="524" y="951"/>
                  </a:lnTo>
                  <a:lnTo>
                    <a:pt x="698" y="924"/>
                  </a:lnTo>
                  <a:lnTo>
                    <a:pt x="800" y="1055"/>
                  </a:lnTo>
                  <a:lnTo>
                    <a:pt x="879" y="1020"/>
                  </a:lnTo>
                  <a:lnTo>
                    <a:pt x="978" y="1181"/>
                  </a:lnTo>
                  <a:lnTo>
                    <a:pt x="1053" y="1208"/>
                  </a:lnTo>
                  <a:lnTo>
                    <a:pt x="1046" y="1119"/>
                  </a:lnTo>
                  <a:lnTo>
                    <a:pt x="1126" y="1065"/>
                  </a:lnTo>
                  <a:lnTo>
                    <a:pt x="1133" y="1022"/>
                  </a:lnTo>
                  <a:lnTo>
                    <a:pt x="1244" y="1020"/>
                  </a:lnTo>
                  <a:lnTo>
                    <a:pt x="1346" y="1055"/>
                  </a:lnTo>
                  <a:lnTo>
                    <a:pt x="1347" y="1001"/>
                  </a:lnTo>
                  <a:lnTo>
                    <a:pt x="1307" y="995"/>
                  </a:lnTo>
                  <a:lnTo>
                    <a:pt x="1389" y="993"/>
                  </a:lnTo>
                  <a:lnTo>
                    <a:pt x="1394" y="969"/>
                  </a:lnTo>
                  <a:lnTo>
                    <a:pt x="1401" y="997"/>
                  </a:lnTo>
                  <a:lnTo>
                    <a:pt x="1557" y="1008"/>
                  </a:lnTo>
                  <a:lnTo>
                    <a:pt x="1597" y="1053"/>
                  </a:lnTo>
                  <a:lnTo>
                    <a:pt x="1603" y="1134"/>
                  </a:lnTo>
                  <a:lnTo>
                    <a:pt x="1654" y="1238"/>
                  </a:lnTo>
                  <a:lnTo>
                    <a:pt x="1684" y="1235"/>
                  </a:lnTo>
                  <a:lnTo>
                    <a:pt x="1699" y="1156"/>
                  </a:lnTo>
                  <a:lnTo>
                    <a:pt x="1644" y="969"/>
                  </a:lnTo>
                  <a:lnTo>
                    <a:pt x="1676" y="889"/>
                  </a:lnTo>
                  <a:lnTo>
                    <a:pt x="1870" y="736"/>
                  </a:lnTo>
                  <a:lnTo>
                    <a:pt x="1833" y="720"/>
                  </a:lnTo>
                  <a:lnTo>
                    <a:pt x="1867" y="713"/>
                  </a:lnTo>
                  <a:lnTo>
                    <a:pt x="1840" y="662"/>
                  </a:lnTo>
                  <a:lnTo>
                    <a:pt x="1846" y="617"/>
                  </a:lnTo>
                  <a:lnTo>
                    <a:pt x="1805" y="585"/>
                  </a:lnTo>
                  <a:lnTo>
                    <a:pt x="1846" y="608"/>
                  </a:lnTo>
                  <a:lnTo>
                    <a:pt x="1835" y="554"/>
                  </a:lnTo>
                  <a:lnTo>
                    <a:pt x="1862" y="536"/>
                  </a:lnTo>
                  <a:lnTo>
                    <a:pt x="1867" y="656"/>
                  </a:lnTo>
                  <a:lnTo>
                    <a:pt x="1895" y="586"/>
                  </a:lnTo>
                  <a:lnTo>
                    <a:pt x="1878" y="529"/>
                  </a:lnTo>
                  <a:lnTo>
                    <a:pt x="1896" y="562"/>
                  </a:lnTo>
                  <a:lnTo>
                    <a:pt x="1937" y="464"/>
                  </a:lnTo>
                  <a:lnTo>
                    <a:pt x="2092" y="420"/>
                  </a:lnTo>
                  <a:lnTo>
                    <a:pt x="2051" y="394"/>
                  </a:lnTo>
                  <a:lnTo>
                    <a:pt x="2081" y="320"/>
                  </a:lnTo>
                  <a:lnTo>
                    <a:pt x="2195" y="264"/>
                  </a:lnTo>
                  <a:lnTo>
                    <a:pt x="2200" y="233"/>
                  </a:lnTo>
                  <a:lnTo>
                    <a:pt x="2171" y="209"/>
                  </a:lnTo>
                  <a:lnTo>
                    <a:pt x="2171" y="136"/>
                  </a:lnTo>
                  <a:lnTo>
                    <a:pt x="2109" y="114"/>
                  </a:lnTo>
                  <a:lnTo>
                    <a:pt x="2061" y="230"/>
                  </a:lnTo>
                  <a:lnTo>
                    <a:pt x="1867" y="274"/>
                  </a:lnTo>
                  <a:lnTo>
                    <a:pt x="1851" y="324"/>
                  </a:lnTo>
                  <a:lnTo>
                    <a:pt x="1740" y="345"/>
                  </a:lnTo>
                  <a:lnTo>
                    <a:pt x="1747" y="363"/>
                  </a:lnTo>
                  <a:lnTo>
                    <a:pt x="1637" y="431"/>
                  </a:lnTo>
                  <a:lnTo>
                    <a:pt x="1586" y="429"/>
                  </a:lnTo>
                  <a:lnTo>
                    <a:pt x="1584" y="410"/>
                  </a:lnTo>
                  <a:lnTo>
                    <a:pt x="1592" y="387"/>
                  </a:lnTo>
                  <a:lnTo>
                    <a:pt x="1604" y="372"/>
                  </a:lnTo>
                  <a:lnTo>
                    <a:pt x="1611" y="351"/>
                  </a:lnTo>
                  <a:lnTo>
                    <a:pt x="1592" y="297"/>
                  </a:lnTo>
                  <a:lnTo>
                    <a:pt x="1554" y="318"/>
                  </a:lnTo>
                  <a:lnTo>
                    <a:pt x="1569" y="230"/>
                  </a:lnTo>
                  <a:lnTo>
                    <a:pt x="1509" y="209"/>
                  </a:lnTo>
                  <a:lnTo>
                    <a:pt x="1465" y="264"/>
                  </a:lnTo>
                  <a:lnTo>
                    <a:pt x="1448" y="413"/>
                  </a:lnTo>
                  <a:lnTo>
                    <a:pt x="1413" y="417"/>
                  </a:lnTo>
                  <a:lnTo>
                    <a:pt x="1402" y="347"/>
                  </a:lnTo>
                  <a:lnTo>
                    <a:pt x="1434" y="234"/>
                  </a:lnTo>
                  <a:lnTo>
                    <a:pt x="1403" y="252"/>
                  </a:lnTo>
                  <a:lnTo>
                    <a:pt x="1451" y="196"/>
                  </a:lnTo>
                  <a:lnTo>
                    <a:pt x="1552" y="194"/>
                  </a:lnTo>
                  <a:lnTo>
                    <a:pt x="1536" y="164"/>
                  </a:lnTo>
                  <a:lnTo>
                    <a:pt x="1529" y="164"/>
                  </a:lnTo>
                  <a:lnTo>
                    <a:pt x="1381" y="146"/>
                  </a:lnTo>
                  <a:lnTo>
                    <a:pt x="1403" y="110"/>
                  </a:lnTo>
                  <a:lnTo>
                    <a:pt x="1315" y="159"/>
                  </a:lnTo>
                  <a:lnTo>
                    <a:pt x="1243" y="159"/>
                  </a:lnTo>
                  <a:lnTo>
                    <a:pt x="1330" y="82"/>
                  </a:lnTo>
                  <a:lnTo>
                    <a:pt x="1147" y="40"/>
                  </a:lnTo>
                  <a:lnTo>
                    <a:pt x="1127" y="0"/>
                  </a:lnTo>
                  <a:lnTo>
                    <a:pt x="1126" y="26"/>
                  </a:lnTo>
                  <a:lnTo>
                    <a:pt x="72" y="26"/>
                  </a:lnTo>
                  <a:lnTo>
                    <a:pt x="90" y="73"/>
                  </a:lnTo>
                  <a:lnTo>
                    <a:pt x="70" y="114"/>
                  </a:lnTo>
                  <a:lnTo>
                    <a:pt x="74" y="72"/>
                  </a:lnTo>
                  <a:lnTo>
                    <a:pt x="0" y="69"/>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36" name="Freeform 317">
              <a:extLst>
                <a:ext uri="{FF2B5EF4-FFF2-40B4-BE49-F238E27FC236}">
                  <a16:creationId xmlns:a16="http://schemas.microsoft.com/office/drawing/2014/main" id="{7EF91370-3DFD-46F4-992F-0130BF3D0C6A}"/>
                </a:ext>
              </a:extLst>
            </p:cNvPr>
            <p:cNvSpPr>
              <a:spLocks/>
            </p:cNvSpPr>
            <p:nvPr/>
          </p:nvSpPr>
          <p:spPr bwMode="auto">
            <a:xfrm>
              <a:off x="6931332" y="3797621"/>
              <a:ext cx="94345" cy="90167"/>
            </a:xfrm>
            <a:custGeom>
              <a:avLst/>
              <a:gdLst>
                <a:gd name="T0" fmla="*/ 0 w 199"/>
                <a:gd name="T1" fmla="*/ 5 h 238"/>
                <a:gd name="T2" fmla="*/ 1 w 199"/>
                <a:gd name="T3" fmla="*/ 0 h 238"/>
                <a:gd name="T4" fmla="*/ 1 w 199"/>
                <a:gd name="T5" fmla="*/ 0 h 238"/>
                <a:gd name="T6" fmla="*/ 4 w 199"/>
                <a:gd name="T7" fmla="*/ 2 h 238"/>
                <a:gd name="T8" fmla="*/ 5 w 199"/>
                <a:gd name="T9" fmla="*/ 3 h 238"/>
                <a:gd name="T10" fmla="*/ 4 w 199"/>
                <a:gd name="T11" fmla="*/ 4 h 238"/>
                <a:gd name="T12" fmla="*/ 3 w 199"/>
                <a:gd name="T13" fmla="*/ 5 h 238"/>
                <a:gd name="T14" fmla="*/ 0 w 199"/>
                <a:gd name="T15" fmla="*/ 5 h 238"/>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238"/>
                <a:gd name="T26" fmla="*/ 199 w 199"/>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238">
                  <a:moveTo>
                    <a:pt x="0" y="192"/>
                  </a:moveTo>
                  <a:lnTo>
                    <a:pt x="31" y="8"/>
                  </a:lnTo>
                  <a:lnTo>
                    <a:pt x="62" y="0"/>
                  </a:lnTo>
                  <a:lnTo>
                    <a:pt x="174" y="94"/>
                  </a:lnTo>
                  <a:lnTo>
                    <a:pt x="199" y="131"/>
                  </a:lnTo>
                  <a:lnTo>
                    <a:pt x="189" y="178"/>
                  </a:lnTo>
                  <a:lnTo>
                    <a:pt x="136" y="238"/>
                  </a:lnTo>
                  <a:lnTo>
                    <a:pt x="0" y="192"/>
                  </a:lnTo>
                  <a:close/>
                </a:path>
              </a:pathLst>
            </a:custGeom>
            <a:solidFill>
              <a:schemeClr val="accent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37" name="Freeform 318">
              <a:extLst>
                <a:ext uri="{FF2B5EF4-FFF2-40B4-BE49-F238E27FC236}">
                  <a16:creationId xmlns:a16="http://schemas.microsoft.com/office/drawing/2014/main" id="{4517B07D-964B-40E1-8384-D04B324877E0}"/>
                </a:ext>
              </a:extLst>
            </p:cNvPr>
            <p:cNvSpPr>
              <a:spLocks/>
            </p:cNvSpPr>
            <p:nvPr/>
          </p:nvSpPr>
          <p:spPr bwMode="auto">
            <a:xfrm>
              <a:off x="6660091" y="3077613"/>
              <a:ext cx="245970" cy="190942"/>
            </a:xfrm>
            <a:custGeom>
              <a:avLst/>
              <a:gdLst>
                <a:gd name="T0" fmla="*/ 0 w 510"/>
                <a:gd name="T1" fmla="*/ 3 h 507"/>
                <a:gd name="T2" fmla="*/ 1 w 510"/>
                <a:gd name="T3" fmla="*/ 5 h 507"/>
                <a:gd name="T4" fmla="*/ 3 w 510"/>
                <a:gd name="T5" fmla="*/ 5 h 507"/>
                <a:gd name="T6" fmla="*/ 3 w 510"/>
                <a:gd name="T7" fmla="*/ 6 h 507"/>
                <a:gd name="T8" fmla="*/ 5 w 510"/>
                <a:gd name="T9" fmla="*/ 6 h 507"/>
                <a:gd name="T10" fmla="*/ 5 w 510"/>
                <a:gd name="T11" fmla="*/ 10 h 507"/>
                <a:gd name="T12" fmla="*/ 6 w 510"/>
                <a:gd name="T13" fmla="*/ 11 h 507"/>
                <a:gd name="T14" fmla="*/ 7 w 510"/>
                <a:gd name="T15" fmla="*/ 12 h 507"/>
                <a:gd name="T16" fmla="*/ 9 w 510"/>
                <a:gd name="T17" fmla="*/ 10 h 507"/>
                <a:gd name="T18" fmla="*/ 8 w 510"/>
                <a:gd name="T19" fmla="*/ 10 h 507"/>
                <a:gd name="T20" fmla="*/ 8 w 510"/>
                <a:gd name="T21" fmla="*/ 8 h 507"/>
                <a:gd name="T22" fmla="*/ 9 w 510"/>
                <a:gd name="T23" fmla="*/ 9 h 507"/>
                <a:gd name="T24" fmla="*/ 11 w 510"/>
                <a:gd name="T25" fmla="*/ 7 h 507"/>
                <a:gd name="T26" fmla="*/ 11 w 510"/>
                <a:gd name="T27" fmla="*/ 6 h 507"/>
                <a:gd name="T28" fmla="*/ 11 w 510"/>
                <a:gd name="T29" fmla="*/ 5 h 507"/>
                <a:gd name="T30" fmla="*/ 11 w 510"/>
                <a:gd name="T31" fmla="*/ 5 h 507"/>
                <a:gd name="T32" fmla="*/ 12 w 510"/>
                <a:gd name="T33" fmla="*/ 4 h 507"/>
                <a:gd name="T34" fmla="*/ 11 w 510"/>
                <a:gd name="T35" fmla="*/ 4 h 507"/>
                <a:gd name="T36" fmla="*/ 11 w 510"/>
                <a:gd name="T37" fmla="*/ 3 h 507"/>
                <a:gd name="T38" fmla="*/ 9 w 510"/>
                <a:gd name="T39" fmla="*/ 2 h 507"/>
                <a:gd name="T40" fmla="*/ 10 w 510"/>
                <a:gd name="T41" fmla="*/ 2 h 507"/>
                <a:gd name="T42" fmla="*/ 5 w 510"/>
                <a:gd name="T43" fmla="*/ 2 h 507"/>
                <a:gd name="T44" fmla="*/ 3 w 510"/>
                <a:gd name="T45" fmla="*/ 0 h 507"/>
                <a:gd name="T46" fmla="*/ 3 w 510"/>
                <a:gd name="T47" fmla="*/ 1 h 507"/>
                <a:gd name="T48" fmla="*/ 1 w 510"/>
                <a:gd name="T49" fmla="*/ 1 h 507"/>
                <a:gd name="T50" fmla="*/ 2 w 510"/>
                <a:gd name="T51" fmla="*/ 3 h 507"/>
                <a:gd name="T52" fmla="*/ 1 w 510"/>
                <a:gd name="T53" fmla="*/ 3 h 507"/>
                <a:gd name="T54" fmla="*/ 1 w 510"/>
                <a:gd name="T55" fmla="*/ 2 h 507"/>
                <a:gd name="T56" fmla="*/ 2 w 510"/>
                <a:gd name="T57" fmla="*/ 1 h 507"/>
                <a:gd name="T58" fmla="*/ 0 w 510"/>
                <a:gd name="T59" fmla="*/ 3 h 5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0"/>
                <a:gd name="T91" fmla="*/ 0 h 507"/>
                <a:gd name="T92" fmla="*/ 510 w 510"/>
                <a:gd name="T93" fmla="*/ 507 h 5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0" h="507">
                  <a:moveTo>
                    <a:pt x="0" y="138"/>
                  </a:moveTo>
                  <a:lnTo>
                    <a:pt x="48" y="226"/>
                  </a:lnTo>
                  <a:lnTo>
                    <a:pt x="122" y="237"/>
                  </a:lnTo>
                  <a:lnTo>
                    <a:pt x="146" y="275"/>
                  </a:lnTo>
                  <a:lnTo>
                    <a:pt x="220" y="269"/>
                  </a:lnTo>
                  <a:lnTo>
                    <a:pt x="208" y="422"/>
                  </a:lnTo>
                  <a:lnTo>
                    <a:pt x="243" y="486"/>
                  </a:lnTo>
                  <a:lnTo>
                    <a:pt x="284" y="507"/>
                  </a:lnTo>
                  <a:lnTo>
                    <a:pt x="379" y="448"/>
                  </a:lnTo>
                  <a:lnTo>
                    <a:pt x="341" y="437"/>
                  </a:lnTo>
                  <a:lnTo>
                    <a:pt x="325" y="352"/>
                  </a:lnTo>
                  <a:lnTo>
                    <a:pt x="387" y="368"/>
                  </a:lnTo>
                  <a:lnTo>
                    <a:pt x="487" y="315"/>
                  </a:lnTo>
                  <a:lnTo>
                    <a:pt x="457" y="275"/>
                  </a:lnTo>
                  <a:lnTo>
                    <a:pt x="491" y="236"/>
                  </a:lnTo>
                  <a:lnTo>
                    <a:pt x="477" y="207"/>
                  </a:lnTo>
                  <a:lnTo>
                    <a:pt x="510" y="175"/>
                  </a:lnTo>
                  <a:lnTo>
                    <a:pt x="467" y="168"/>
                  </a:lnTo>
                  <a:lnTo>
                    <a:pt x="467" y="127"/>
                  </a:lnTo>
                  <a:lnTo>
                    <a:pt x="391" y="84"/>
                  </a:lnTo>
                  <a:lnTo>
                    <a:pt x="426" y="72"/>
                  </a:lnTo>
                  <a:lnTo>
                    <a:pt x="200" y="81"/>
                  </a:lnTo>
                  <a:lnTo>
                    <a:pt x="127" y="0"/>
                  </a:lnTo>
                  <a:lnTo>
                    <a:pt x="133" y="37"/>
                  </a:lnTo>
                  <a:lnTo>
                    <a:pt x="66" y="68"/>
                  </a:lnTo>
                  <a:lnTo>
                    <a:pt x="86" y="127"/>
                  </a:lnTo>
                  <a:lnTo>
                    <a:pt x="63" y="150"/>
                  </a:lnTo>
                  <a:lnTo>
                    <a:pt x="48" y="96"/>
                  </a:lnTo>
                  <a:lnTo>
                    <a:pt x="73" y="22"/>
                  </a:lnTo>
                  <a:lnTo>
                    <a:pt x="0" y="138"/>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38" name="Freeform 320">
              <a:extLst>
                <a:ext uri="{FF2B5EF4-FFF2-40B4-BE49-F238E27FC236}">
                  <a16:creationId xmlns:a16="http://schemas.microsoft.com/office/drawing/2014/main" id="{111342FB-65B9-4F9B-943E-CA67DA2AECEF}"/>
                </a:ext>
              </a:extLst>
            </p:cNvPr>
            <p:cNvSpPr>
              <a:spLocks/>
            </p:cNvSpPr>
            <p:nvPr/>
          </p:nvSpPr>
          <p:spPr bwMode="auto">
            <a:xfrm>
              <a:off x="2360678" y="2609542"/>
              <a:ext cx="259447" cy="169726"/>
            </a:xfrm>
            <a:custGeom>
              <a:avLst/>
              <a:gdLst>
                <a:gd name="T0" fmla="*/ 0 w 542"/>
                <a:gd name="T1" fmla="*/ 5 h 449"/>
                <a:gd name="T2" fmla="*/ 0 w 542"/>
                <a:gd name="T3" fmla="*/ 8 h 449"/>
                <a:gd name="T4" fmla="*/ 1 w 542"/>
                <a:gd name="T5" fmla="*/ 9 h 449"/>
                <a:gd name="T6" fmla="*/ 0 w 542"/>
                <a:gd name="T7" fmla="*/ 10 h 449"/>
                <a:gd name="T8" fmla="*/ 2 w 542"/>
                <a:gd name="T9" fmla="*/ 10 h 449"/>
                <a:gd name="T10" fmla="*/ 5 w 542"/>
                <a:gd name="T11" fmla="*/ 10 h 449"/>
                <a:gd name="T12" fmla="*/ 5 w 542"/>
                <a:gd name="T13" fmla="*/ 8 h 449"/>
                <a:gd name="T14" fmla="*/ 8 w 542"/>
                <a:gd name="T15" fmla="*/ 8 h 449"/>
                <a:gd name="T16" fmla="*/ 8 w 542"/>
                <a:gd name="T17" fmla="*/ 6 h 449"/>
                <a:gd name="T18" fmla="*/ 9 w 542"/>
                <a:gd name="T19" fmla="*/ 6 h 449"/>
                <a:gd name="T20" fmla="*/ 8 w 542"/>
                <a:gd name="T21" fmla="*/ 5 h 449"/>
                <a:gd name="T22" fmla="*/ 9 w 542"/>
                <a:gd name="T23" fmla="*/ 5 h 449"/>
                <a:gd name="T24" fmla="*/ 10 w 542"/>
                <a:gd name="T25" fmla="*/ 4 h 449"/>
                <a:gd name="T26" fmla="*/ 9 w 542"/>
                <a:gd name="T27" fmla="*/ 3 h 449"/>
                <a:gd name="T28" fmla="*/ 12 w 542"/>
                <a:gd name="T29" fmla="*/ 2 h 449"/>
                <a:gd name="T30" fmla="*/ 13 w 542"/>
                <a:gd name="T31" fmla="*/ 1 h 449"/>
                <a:gd name="T32" fmla="*/ 11 w 542"/>
                <a:gd name="T33" fmla="*/ 1 h 449"/>
                <a:gd name="T34" fmla="*/ 10 w 542"/>
                <a:gd name="T35" fmla="*/ 2 h 449"/>
                <a:gd name="T36" fmla="*/ 9 w 542"/>
                <a:gd name="T37" fmla="*/ 0 h 449"/>
                <a:gd name="T38" fmla="*/ 8 w 542"/>
                <a:gd name="T39" fmla="*/ 1 h 449"/>
                <a:gd name="T40" fmla="*/ 4 w 542"/>
                <a:gd name="T41" fmla="*/ 1 h 449"/>
                <a:gd name="T42" fmla="*/ 2 w 542"/>
                <a:gd name="T43" fmla="*/ 4 h 449"/>
                <a:gd name="T44" fmla="*/ 1 w 542"/>
                <a:gd name="T45" fmla="*/ 3 h 449"/>
                <a:gd name="T46" fmla="*/ 0 w 542"/>
                <a:gd name="T47" fmla="*/ 5 h 4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2"/>
                <a:gd name="T73" fmla="*/ 0 h 449"/>
                <a:gd name="T74" fmla="*/ 542 w 542"/>
                <a:gd name="T75" fmla="*/ 449 h 4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2" h="449">
                  <a:moveTo>
                    <a:pt x="0" y="214"/>
                  </a:moveTo>
                  <a:lnTo>
                    <a:pt x="6" y="333"/>
                  </a:lnTo>
                  <a:lnTo>
                    <a:pt x="42" y="368"/>
                  </a:lnTo>
                  <a:lnTo>
                    <a:pt x="14" y="426"/>
                  </a:lnTo>
                  <a:lnTo>
                    <a:pt x="73" y="449"/>
                  </a:lnTo>
                  <a:lnTo>
                    <a:pt x="212" y="426"/>
                  </a:lnTo>
                  <a:lnTo>
                    <a:pt x="239" y="361"/>
                  </a:lnTo>
                  <a:lnTo>
                    <a:pt x="333" y="325"/>
                  </a:lnTo>
                  <a:lnTo>
                    <a:pt x="340" y="269"/>
                  </a:lnTo>
                  <a:lnTo>
                    <a:pt x="375" y="254"/>
                  </a:lnTo>
                  <a:lnTo>
                    <a:pt x="361" y="226"/>
                  </a:lnTo>
                  <a:lnTo>
                    <a:pt x="393" y="222"/>
                  </a:lnTo>
                  <a:lnTo>
                    <a:pt x="418" y="168"/>
                  </a:lnTo>
                  <a:lnTo>
                    <a:pt x="408" y="112"/>
                  </a:lnTo>
                  <a:lnTo>
                    <a:pt x="538" y="72"/>
                  </a:lnTo>
                  <a:lnTo>
                    <a:pt x="542" y="61"/>
                  </a:lnTo>
                  <a:lnTo>
                    <a:pt x="492" y="50"/>
                  </a:lnTo>
                  <a:lnTo>
                    <a:pt x="423" y="88"/>
                  </a:lnTo>
                  <a:lnTo>
                    <a:pt x="392" y="0"/>
                  </a:lnTo>
                  <a:lnTo>
                    <a:pt x="335" y="66"/>
                  </a:lnTo>
                  <a:lnTo>
                    <a:pt x="169" y="61"/>
                  </a:lnTo>
                  <a:lnTo>
                    <a:pt x="82" y="165"/>
                  </a:lnTo>
                  <a:lnTo>
                    <a:pt x="25" y="131"/>
                  </a:lnTo>
                  <a:lnTo>
                    <a:pt x="0" y="214"/>
                  </a:lnTo>
                  <a:close/>
                </a:path>
              </a:pathLst>
            </a:custGeom>
            <a:solidFill>
              <a:schemeClr val="accent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39" name="Freeform 321">
              <a:extLst>
                <a:ext uri="{FF2B5EF4-FFF2-40B4-BE49-F238E27FC236}">
                  <a16:creationId xmlns:a16="http://schemas.microsoft.com/office/drawing/2014/main" id="{6909A01C-C3F1-44C5-A47B-00B154B376F6}"/>
                </a:ext>
              </a:extLst>
            </p:cNvPr>
            <p:cNvSpPr>
              <a:spLocks/>
            </p:cNvSpPr>
            <p:nvPr/>
          </p:nvSpPr>
          <p:spPr bwMode="auto">
            <a:xfrm>
              <a:off x="1602551" y="2528657"/>
              <a:ext cx="33694" cy="57018"/>
            </a:xfrm>
            <a:custGeom>
              <a:avLst/>
              <a:gdLst>
                <a:gd name="T0" fmla="*/ 0 w 71"/>
                <a:gd name="T1" fmla="*/ 3 h 151"/>
                <a:gd name="T2" fmla="*/ 0 w 71"/>
                <a:gd name="T3" fmla="*/ 1 h 151"/>
                <a:gd name="T4" fmla="*/ 1 w 71"/>
                <a:gd name="T5" fmla="*/ 0 h 151"/>
                <a:gd name="T6" fmla="*/ 2 w 71"/>
                <a:gd name="T7" fmla="*/ 2 h 151"/>
                <a:gd name="T8" fmla="*/ 1 w 71"/>
                <a:gd name="T9" fmla="*/ 3 h 151"/>
                <a:gd name="T10" fmla="*/ 0 w 71"/>
                <a:gd name="T11" fmla="*/ 3 h 151"/>
                <a:gd name="T12" fmla="*/ 0 60000 65536"/>
                <a:gd name="T13" fmla="*/ 0 60000 65536"/>
                <a:gd name="T14" fmla="*/ 0 60000 65536"/>
                <a:gd name="T15" fmla="*/ 0 60000 65536"/>
                <a:gd name="T16" fmla="*/ 0 60000 65536"/>
                <a:gd name="T17" fmla="*/ 0 60000 65536"/>
                <a:gd name="T18" fmla="*/ 0 w 71"/>
                <a:gd name="T19" fmla="*/ 0 h 151"/>
                <a:gd name="T20" fmla="*/ 71 w 71"/>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1" h="151">
                  <a:moveTo>
                    <a:pt x="0" y="114"/>
                  </a:moveTo>
                  <a:lnTo>
                    <a:pt x="1" y="37"/>
                  </a:lnTo>
                  <a:lnTo>
                    <a:pt x="33" y="0"/>
                  </a:lnTo>
                  <a:lnTo>
                    <a:pt x="71" y="88"/>
                  </a:lnTo>
                  <a:lnTo>
                    <a:pt x="35" y="151"/>
                  </a:lnTo>
                  <a:lnTo>
                    <a:pt x="0" y="114"/>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40" name="Freeform 322">
              <a:extLst>
                <a:ext uri="{FF2B5EF4-FFF2-40B4-BE49-F238E27FC236}">
                  <a16:creationId xmlns:a16="http://schemas.microsoft.com/office/drawing/2014/main" id="{2927E0B2-003D-4A94-8647-9DC7B1C291B5}"/>
                </a:ext>
              </a:extLst>
            </p:cNvPr>
            <p:cNvSpPr>
              <a:spLocks/>
            </p:cNvSpPr>
            <p:nvPr/>
          </p:nvSpPr>
          <p:spPr bwMode="auto">
            <a:xfrm>
              <a:off x="1090396" y="2638714"/>
              <a:ext cx="374009" cy="323539"/>
            </a:xfrm>
            <a:custGeom>
              <a:avLst/>
              <a:gdLst>
                <a:gd name="T0" fmla="*/ 0 w 776"/>
                <a:gd name="T1" fmla="*/ 11 h 857"/>
                <a:gd name="T2" fmla="*/ 0 w 776"/>
                <a:gd name="T3" fmla="*/ 11 h 857"/>
                <a:gd name="T4" fmla="*/ 3 w 776"/>
                <a:gd name="T5" fmla="*/ 13 h 857"/>
                <a:gd name="T6" fmla="*/ 11 w 776"/>
                <a:gd name="T7" fmla="*/ 19 h 857"/>
                <a:gd name="T8" fmla="*/ 11 w 776"/>
                <a:gd name="T9" fmla="*/ 20 h 857"/>
                <a:gd name="T10" fmla="*/ 11 w 776"/>
                <a:gd name="T11" fmla="*/ 20 h 857"/>
                <a:gd name="T12" fmla="*/ 13 w 776"/>
                <a:gd name="T13" fmla="*/ 19 h 857"/>
                <a:gd name="T14" fmla="*/ 18 w 776"/>
                <a:gd name="T15" fmla="*/ 15 h 857"/>
                <a:gd name="T16" fmla="*/ 16 w 776"/>
                <a:gd name="T17" fmla="*/ 12 h 857"/>
                <a:gd name="T18" fmla="*/ 16 w 776"/>
                <a:gd name="T19" fmla="*/ 8 h 857"/>
                <a:gd name="T20" fmla="*/ 16 w 776"/>
                <a:gd name="T21" fmla="*/ 6 h 857"/>
                <a:gd name="T22" fmla="*/ 14 w 776"/>
                <a:gd name="T23" fmla="*/ 3 h 857"/>
                <a:gd name="T24" fmla="*/ 15 w 776"/>
                <a:gd name="T25" fmla="*/ 3 h 857"/>
                <a:gd name="T26" fmla="*/ 15 w 776"/>
                <a:gd name="T27" fmla="*/ 0 h 857"/>
                <a:gd name="T28" fmla="*/ 9 w 776"/>
                <a:gd name="T29" fmla="*/ 1 h 857"/>
                <a:gd name="T30" fmla="*/ 6 w 776"/>
                <a:gd name="T31" fmla="*/ 2 h 857"/>
                <a:gd name="T32" fmla="*/ 7 w 776"/>
                <a:gd name="T33" fmla="*/ 5 h 857"/>
                <a:gd name="T34" fmla="*/ 5 w 776"/>
                <a:gd name="T35" fmla="*/ 6 h 857"/>
                <a:gd name="T36" fmla="*/ 4 w 776"/>
                <a:gd name="T37" fmla="*/ 6 h 857"/>
                <a:gd name="T38" fmla="*/ 5 w 776"/>
                <a:gd name="T39" fmla="*/ 7 h 857"/>
                <a:gd name="T40" fmla="*/ 1 w 776"/>
                <a:gd name="T41" fmla="*/ 9 h 857"/>
                <a:gd name="T42" fmla="*/ 0 w 776"/>
                <a:gd name="T43" fmla="*/ 11 h 8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6"/>
                <a:gd name="T67" fmla="*/ 0 h 857"/>
                <a:gd name="T68" fmla="*/ 776 w 776"/>
                <a:gd name="T69" fmla="*/ 857 h 8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6" h="857">
                  <a:moveTo>
                    <a:pt x="0" y="458"/>
                  </a:moveTo>
                  <a:lnTo>
                    <a:pt x="5" y="475"/>
                  </a:lnTo>
                  <a:lnTo>
                    <a:pt x="150" y="582"/>
                  </a:lnTo>
                  <a:lnTo>
                    <a:pt x="454" y="818"/>
                  </a:lnTo>
                  <a:lnTo>
                    <a:pt x="456" y="857"/>
                  </a:lnTo>
                  <a:lnTo>
                    <a:pt x="488" y="853"/>
                  </a:lnTo>
                  <a:lnTo>
                    <a:pt x="547" y="836"/>
                  </a:lnTo>
                  <a:lnTo>
                    <a:pt x="776" y="651"/>
                  </a:lnTo>
                  <a:lnTo>
                    <a:pt x="687" y="527"/>
                  </a:lnTo>
                  <a:lnTo>
                    <a:pt x="688" y="330"/>
                  </a:lnTo>
                  <a:lnTo>
                    <a:pt x="679" y="241"/>
                  </a:lnTo>
                  <a:lnTo>
                    <a:pt x="612" y="151"/>
                  </a:lnTo>
                  <a:lnTo>
                    <a:pt x="647" y="120"/>
                  </a:lnTo>
                  <a:lnTo>
                    <a:pt x="659" y="0"/>
                  </a:lnTo>
                  <a:lnTo>
                    <a:pt x="391" y="20"/>
                  </a:lnTo>
                  <a:lnTo>
                    <a:pt x="246" y="92"/>
                  </a:lnTo>
                  <a:lnTo>
                    <a:pt x="284" y="238"/>
                  </a:lnTo>
                  <a:lnTo>
                    <a:pt x="224" y="241"/>
                  </a:lnTo>
                  <a:lnTo>
                    <a:pt x="189" y="258"/>
                  </a:lnTo>
                  <a:lnTo>
                    <a:pt x="196" y="296"/>
                  </a:lnTo>
                  <a:lnTo>
                    <a:pt x="21" y="383"/>
                  </a:lnTo>
                  <a:lnTo>
                    <a:pt x="0" y="458"/>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41" name="Freeform 323">
              <a:extLst>
                <a:ext uri="{FF2B5EF4-FFF2-40B4-BE49-F238E27FC236}">
                  <a16:creationId xmlns:a16="http://schemas.microsoft.com/office/drawing/2014/main" id="{A62CF4C2-2AD6-4FF7-BA71-F997956BBEE7}"/>
                </a:ext>
              </a:extLst>
            </p:cNvPr>
            <p:cNvSpPr>
              <a:spLocks/>
            </p:cNvSpPr>
            <p:nvPr/>
          </p:nvSpPr>
          <p:spPr bwMode="auto">
            <a:xfrm>
              <a:off x="3324339" y="3462149"/>
              <a:ext cx="739594" cy="507851"/>
            </a:xfrm>
            <a:custGeom>
              <a:avLst/>
              <a:gdLst>
                <a:gd name="T0" fmla="*/ 1 w 1543"/>
                <a:gd name="T1" fmla="*/ 17 h 1343"/>
                <a:gd name="T2" fmla="*/ 1 w 1543"/>
                <a:gd name="T3" fmla="*/ 16 h 1343"/>
                <a:gd name="T4" fmla="*/ 1 w 1543"/>
                <a:gd name="T5" fmla="*/ 12 h 1343"/>
                <a:gd name="T6" fmla="*/ 3 w 1543"/>
                <a:gd name="T7" fmla="*/ 10 h 1343"/>
                <a:gd name="T8" fmla="*/ 8 w 1543"/>
                <a:gd name="T9" fmla="*/ 8 h 1343"/>
                <a:gd name="T10" fmla="*/ 9 w 1543"/>
                <a:gd name="T11" fmla="*/ 6 h 1343"/>
                <a:gd name="T12" fmla="*/ 9 w 1543"/>
                <a:gd name="T13" fmla="*/ 6 h 1343"/>
                <a:gd name="T14" fmla="*/ 10 w 1543"/>
                <a:gd name="T15" fmla="*/ 5 h 1343"/>
                <a:gd name="T16" fmla="*/ 13 w 1543"/>
                <a:gd name="T17" fmla="*/ 4 h 1343"/>
                <a:gd name="T18" fmla="*/ 14 w 1543"/>
                <a:gd name="T19" fmla="*/ 4 h 1343"/>
                <a:gd name="T20" fmla="*/ 14 w 1543"/>
                <a:gd name="T21" fmla="*/ 4 h 1343"/>
                <a:gd name="T22" fmla="*/ 17 w 1543"/>
                <a:gd name="T23" fmla="*/ 1 h 1343"/>
                <a:gd name="T24" fmla="*/ 20 w 1543"/>
                <a:gd name="T25" fmla="*/ 2 h 1343"/>
                <a:gd name="T26" fmla="*/ 24 w 1543"/>
                <a:gd name="T27" fmla="*/ 7 h 1343"/>
                <a:gd name="T28" fmla="*/ 25 w 1543"/>
                <a:gd name="T29" fmla="*/ 1 h 1343"/>
                <a:gd name="T30" fmla="*/ 27 w 1543"/>
                <a:gd name="T31" fmla="*/ 4 h 1343"/>
                <a:gd name="T32" fmla="*/ 29 w 1543"/>
                <a:gd name="T33" fmla="*/ 9 h 1343"/>
                <a:gd name="T34" fmla="*/ 32 w 1543"/>
                <a:gd name="T35" fmla="*/ 13 h 1343"/>
                <a:gd name="T36" fmla="*/ 33 w 1543"/>
                <a:gd name="T37" fmla="*/ 14 h 1343"/>
                <a:gd name="T38" fmla="*/ 36 w 1543"/>
                <a:gd name="T39" fmla="*/ 19 h 1343"/>
                <a:gd name="T40" fmla="*/ 34 w 1543"/>
                <a:gd name="T41" fmla="*/ 25 h 1343"/>
                <a:gd name="T42" fmla="*/ 30 w 1543"/>
                <a:gd name="T43" fmla="*/ 30 h 1343"/>
                <a:gd name="T44" fmla="*/ 29 w 1543"/>
                <a:gd name="T45" fmla="*/ 31 h 1343"/>
                <a:gd name="T46" fmla="*/ 27 w 1543"/>
                <a:gd name="T47" fmla="*/ 31 h 1343"/>
                <a:gd name="T48" fmla="*/ 24 w 1543"/>
                <a:gd name="T49" fmla="*/ 29 h 1343"/>
                <a:gd name="T50" fmla="*/ 22 w 1543"/>
                <a:gd name="T51" fmla="*/ 27 h 1343"/>
                <a:gd name="T52" fmla="*/ 22 w 1543"/>
                <a:gd name="T53" fmla="*/ 27 h 1343"/>
                <a:gd name="T54" fmla="*/ 22 w 1543"/>
                <a:gd name="T55" fmla="*/ 23 h 1343"/>
                <a:gd name="T56" fmla="*/ 19 w 1543"/>
                <a:gd name="T57" fmla="*/ 26 h 1343"/>
                <a:gd name="T58" fmla="*/ 16 w 1543"/>
                <a:gd name="T59" fmla="*/ 22 h 1343"/>
                <a:gd name="T60" fmla="*/ 9 w 1543"/>
                <a:gd name="T61" fmla="*/ 25 h 1343"/>
                <a:gd name="T62" fmla="*/ 4 w 1543"/>
                <a:gd name="T63" fmla="*/ 27 h 1343"/>
                <a:gd name="T64" fmla="*/ 2 w 1543"/>
                <a:gd name="T65" fmla="*/ 22 h 13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3"/>
                <a:gd name="T100" fmla="*/ 0 h 1343"/>
                <a:gd name="T101" fmla="*/ 1543 w 1543"/>
                <a:gd name="T102" fmla="*/ 1343 h 13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3" h="1343">
                  <a:moveTo>
                    <a:pt x="0" y="708"/>
                  </a:moveTo>
                  <a:lnTo>
                    <a:pt x="25" y="718"/>
                  </a:lnTo>
                  <a:lnTo>
                    <a:pt x="9" y="678"/>
                  </a:lnTo>
                  <a:lnTo>
                    <a:pt x="41" y="701"/>
                  </a:lnTo>
                  <a:lnTo>
                    <a:pt x="9" y="622"/>
                  </a:lnTo>
                  <a:lnTo>
                    <a:pt x="31" y="505"/>
                  </a:lnTo>
                  <a:lnTo>
                    <a:pt x="39" y="536"/>
                  </a:lnTo>
                  <a:lnTo>
                    <a:pt x="135" y="442"/>
                  </a:lnTo>
                  <a:lnTo>
                    <a:pt x="296" y="399"/>
                  </a:lnTo>
                  <a:lnTo>
                    <a:pt x="352" y="330"/>
                  </a:lnTo>
                  <a:lnTo>
                    <a:pt x="349" y="285"/>
                  </a:lnTo>
                  <a:lnTo>
                    <a:pt x="369" y="252"/>
                  </a:lnTo>
                  <a:lnTo>
                    <a:pt x="393" y="304"/>
                  </a:lnTo>
                  <a:lnTo>
                    <a:pt x="393" y="248"/>
                  </a:lnTo>
                  <a:lnTo>
                    <a:pt x="432" y="260"/>
                  </a:lnTo>
                  <a:lnTo>
                    <a:pt x="436" y="218"/>
                  </a:lnTo>
                  <a:lnTo>
                    <a:pt x="492" y="150"/>
                  </a:lnTo>
                  <a:lnTo>
                    <a:pt x="552" y="154"/>
                  </a:lnTo>
                  <a:lnTo>
                    <a:pt x="563" y="221"/>
                  </a:lnTo>
                  <a:lnTo>
                    <a:pt x="588" y="183"/>
                  </a:lnTo>
                  <a:lnTo>
                    <a:pt x="631" y="204"/>
                  </a:lnTo>
                  <a:lnTo>
                    <a:pt x="616" y="160"/>
                  </a:lnTo>
                  <a:lnTo>
                    <a:pt x="655" y="89"/>
                  </a:lnTo>
                  <a:lnTo>
                    <a:pt x="743" y="62"/>
                  </a:lnTo>
                  <a:lnTo>
                    <a:pt x="719" y="18"/>
                  </a:lnTo>
                  <a:lnTo>
                    <a:pt x="893" y="73"/>
                  </a:lnTo>
                  <a:lnTo>
                    <a:pt x="856" y="194"/>
                  </a:lnTo>
                  <a:lnTo>
                    <a:pt x="1030" y="318"/>
                  </a:lnTo>
                  <a:lnTo>
                    <a:pt x="1073" y="267"/>
                  </a:lnTo>
                  <a:lnTo>
                    <a:pt x="1095" y="61"/>
                  </a:lnTo>
                  <a:lnTo>
                    <a:pt x="1135" y="0"/>
                  </a:lnTo>
                  <a:lnTo>
                    <a:pt x="1173" y="158"/>
                  </a:lnTo>
                  <a:lnTo>
                    <a:pt x="1231" y="194"/>
                  </a:lnTo>
                  <a:lnTo>
                    <a:pt x="1270" y="375"/>
                  </a:lnTo>
                  <a:lnTo>
                    <a:pt x="1363" y="433"/>
                  </a:lnTo>
                  <a:lnTo>
                    <a:pt x="1400" y="536"/>
                  </a:lnTo>
                  <a:lnTo>
                    <a:pt x="1432" y="529"/>
                  </a:lnTo>
                  <a:lnTo>
                    <a:pt x="1441" y="584"/>
                  </a:lnTo>
                  <a:lnTo>
                    <a:pt x="1518" y="663"/>
                  </a:lnTo>
                  <a:lnTo>
                    <a:pt x="1543" y="802"/>
                  </a:lnTo>
                  <a:lnTo>
                    <a:pt x="1524" y="942"/>
                  </a:lnTo>
                  <a:lnTo>
                    <a:pt x="1459" y="1059"/>
                  </a:lnTo>
                  <a:lnTo>
                    <a:pt x="1408" y="1261"/>
                  </a:lnTo>
                  <a:lnTo>
                    <a:pt x="1323" y="1282"/>
                  </a:lnTo>
                  <a:lnTo>
                    <a:pt x="1267" y="1320"/>
                  </a:lnTo>
                  <a:lnTo>
                    <a:pt x="1272" y="1343"/>
                  </a:lnTo>
                  <a:lnTo>
                    <a:pt x="1216" y="1276"/>
                  </a:lnTo>
                  <a:lnTo>
                    <a:pt x="1158" y="1324"/>
                  </a:lnTo>
                  <a:lnTo>
                    <a:pt x="1085" y="1304"/>
                  </a:lnTo>
                  <a:lnTo>
                    <a:pt x="1024" y="1253"/>
                  </a:lnTo>
                  <a:lnTo>
                    <a:pt x="1001" y="1153"/>
                  </a:lnTo>
                  <a:lnTo>
                    <a:pt x="955" y="1165"/>
                  </a:lnTo>
                  <a:lnTo>
                    <a:pt x="955" y="1096"/>
                  </a:lnTo>
                  <a:lnTo>
                    <a:pt x="939" y="1140"/>
                  </a:lnTo>
                  <a:lnTo>
                    <a:pt x="907" y="1143"/>
                  </a:lnTo>
                  <a:lnTo>
                    <a:pt x="940" y="1011"/>
                  </a:lnTo>
                  <a:lnTo>
                    <a:pt x="875" y="1135"/>
                  </a:lnTo>
                  <a:lnTo>
                    <a:pt x="843" y="1109"/>
                  </a:lnTo>
                  <a:lnTo>
                    <a:pt x="809" y="1012"/>
                  </a:lnTo>
                  <a:lnTo>
                    <a:pt x="694" y="959"/>
                  </a:lnTo>
                  <a:lnTo>
                    <a:pt x="490" y="998"/>
                  </a:lnTo>
                  <a:lnTo>
                    <a:pt x="404" y="1071"/>
                  </a:lnTo>
                  <a:lnTo>
                    <a:pt x="263" y="1075"/>
                  </a:lnTo>
                  <a:lnTo>
                    <a:pt x="182" y="1139"/>
                  </a:lnTo>
                  <a:lnTo>
                    <a:pt x="76" y="1094"/>
                  </a:lnTo>
                  <a:lnTo>
                    <a:pt x="100" y="966"/>
                  </a:lnTo>
                  <a:lnTo>
                    <a:pt x="0" y="708"/>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42" name="Freeform 324">
              <a:extLst>
                <a:ext uri="{FF2B5EF4-FFF2-40B4-BE49-F238E27FC236}">
                  <a16:creationId xmlns:a16="http://schemas.microsoft.com/office/drawing/2014/main" id="{4F096E4D-B650-4073-9710-B647ACF73554}"/>
                </a:ext>
              </a:extLst>
            </p:cNvPr>
            <p:cNvSpPr>
              <a:spLocks/>
            </p:cNvSpPr>
            <p:nvPr/>
          </p:nvSpPr>
          <p:spPr bwMode="auto">
            <a:xfrm>
              <a:off x="3903883" y="3999171"/>
              <a:ext cx="65704" cy="57018"/>
            </a:xfrm>
            <a:custGeom>
              <a:avLst/>
              <a:gdLst>
                <a:gd name="T0" fmla="*/ 0 w 134"/>
                <a:gd name="T1" fmla="*/ 1 h 150"/>
                <a:gd name="T2" fmla="*/ 0 w 134"/>
                <a:gd name="T3" fmla="*/ 0 h 150"/>
                <a:gd name="T4" fmla="*/ 2 w 134"/>
                <a:gd name="T5" fmla="*/ 1 h 150"/>
                <a:gd name="T6" fmla="*/ 3 w 134"/>
                <a:gd name="T7" fmla="*/ 0 h 150"/>
                <a:gd name="T8" fmla="*/ 3 w 134"/>
                <a:gd name="T9" fmla="*/ 1 h 150"/>
                <a:gd name="T10" fmla="*/ 3 w 134"/>
                <a:gd name="T11" fmla="*/ 2 h 150"/>
                <a:gd name="T12" fmla="*/ 2 w 134"/>
                <a:gd name="T13" fmla="*/ 3 h 150"/>
                <a:gd name="T14" fmla="*/ 1 w 134"/>
                <a:gd name="T15" fmla="*/ 3 h 150"/>
                <a:gd name="T16" fmla="*/ 0 w 134"/>
                <a:gd name="T17" fmla="*/ 1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150"/>
                <a:gd name="T29" fmla="*/ 134 w 134"/>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150">
                  <a:moveTo>
                    <a:pt x="0" y="25"/>
                  </a:moveTo>
                  <a:lnTo>
                    <a:pt x="1" y="0"/>
                  </a:lnTo>
                  <a:lnTo>
                    <a:pt x="67" y="20"/>
                  </a:lnTo>
                  <a:lnTo>
                    <a:pt x="121" y="2"/>
                  </a:lnTo>
                  <a:lnTo>
                    <a:pt x="134" y="40"/>
                  </a:lnTo>
                  <a:lnTo>
                    <a:pt x="134" y="86"/>
                  </a:lnTo>
                  <a:lnTo>
                    <a:pt x="83" y="150"/>
                  </a:lnTo>
                  <a:lnTo>
                    <a:pt x="50" y="147"/>
                  </a:lnTo>
                  <a:lnTo>
                    <a:pt x="0" y="25"/>
                  </a:lnTo>
                  <a:close/>
                </a:path>
              </a:pathLst>
            </a:custGeom>
            <a:solidFill>
              <a:schemeClr val="accent6">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43" name="Freeform 325">
              <a:extLst>
                <a:ext uri="{FF2B5EF4-FFF2-40B4-BE49-F238E27FC236}">
                  <a16:creationId xmlns:a16="http://schemas.microsoft.com/office/drawing/2014/main" id="{759AB9FE-5A62-4DCE-A747-6C08B3A99113}"/>
                </a:ext>
              </a:extLst>
            </p:cNvPr>
            <p:cNvSpPr>
              <a:spLocks/>
            </p:cNvSpPr>
            <p:nvPr/>
          </p:nvSpPr>
          <p:spPr bwMode="auto">
            <a:xfrm>
              <a:off x="1422287" y="2400037"/>
              <a:ext cx="141517" cy="47735"/>
            </a:xfrm>
            <a:custGeom>
              <a:avLst/>
              <a:gdLst>
                <a:gd name="T0" fmla="*/ 0 w 296"/>
                <a:gd name="T1" fmla="*/ 2 h 128"/>
                <a:gd name="T2" fmla="*/ 0 w 296"/>
                <a:gd name="T3" fmla="*/ 2 h 128"/>
                <a:gd name="T4" fmla="*/ 0 w 296"/>
                <a:gd name="T5" fmla="*/ 2 h 128"/>
                <a:gd name="T6" fmla="*/ 1 w 296"/>
                <a:gd name="T7" fmla="*/ 2 h 128"/>
                <a:gd name="T8" fmla="*/ 2 w 296"/>
                <a:gd name="T9" fmla="*/ 2 h 128"/>
                <a:gd name="T10" fmla="*/ 4 w 296"/>
                <a:gd name="T11" fmla="*/ 3 h 128"/>
                <a:gd name="T12" fmla="*/ 6 w 296"/>
                <a:gd name="T13" fmla="*/ 2 h 128"/>
                <a:gd name="T14" fmla="*/ 7 w 296"/>
                <a:gd name="T15" fmla="*/ 1 h 128"/>
                <a:gd name="T16" fmla="*/ 6 w 296"/>
                <a:gd name="T17" fmla="*/ 0 h 128"/>
                <a:gd name="T18" fmla="*/ 4 w 296"/>
                <a:gd name="T19" fmla="*/ 0 h 128"/>
                <a:gd name="T20" fmla="*/ 3 w 296"/>
                <a:gd name="T21" fmla="*/ 2 h 128"/>
                <a:gd name="T22" fmla="*/ 0 w 296"/>
                <a:gd name="T23" fmla="*/ 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6"/>
                <a:gd name="T37" fmla="*/ 0 h 128"/>
                <a:gd name="T38" fmla="*/ 296 w 296"/>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6" h="128">
                  <a:moveTo>
                    <a:pt x="0" y="71"/>
                  </a:moveTo>
                  <a:lnTo>
                    <a:pt x="7" y="78"/>
                  </a:lnTo>
                  <a:lnTo>
                    <a:pt x="8" y="100"/>
                  </a:lnTo>
                  <a:lnTo>
                    <a:pt x="41" y="106"/>
                  </a:lnTo>
                  <a:lnTo>
                    <a:pt x="99" y="93"/>
                  </a:lnTo>
                  <a:lnTo>
                    <a:pt x="166" y="128"/>
                  </a:lnTo>
                  <a:lnTo>
                    <a:pt x="257" y="105"/>
                  </a:lnTo>
                  <a:lnTo>
                    <a:pt x="296" y="37"/>
                  </a:lnTo>
                  <a:lnTo>
                    <a:pt x="279" y="0"/>
                  </a:lnTo>
                  <a:lnTo>
                    <a:pt x="167" y="1"/>
                  </a:lnTo>
                  <a:lnTo>
                    <a:pt x="132" y="70"/>
                  </a:lnTo>
                  <a:lnTo>
                    <a:pt x="0" y="71"/>
                  </a:lnTo>
                  <a:close/>
                </a:path>
              </a:pathLst>
            </a:custGeom>
            <a:solidFill>
              <a:schemeClr val="accent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44" name="Freeform 326">
              <a:extLst>
                <a:ext uri="{FF2B5EF4-FFF2-40B4-BE49-F238E27FC236}">
                  <a16:creationId xmlns:a16="http://schemas.microsoft.com/office/drawing/2014/main" id="{A02F983E-F0A3-4F79-B30D-1D2358505EBA}"/>
                </a:ext>
              </a:extLst>
            </p:cNvPr>
            <p:cNvSpPr>
              <a:spLocks/>
            </p:cNvSpPr>
            <p:nvPr/>
          </p:nvSpPr>
          <p:spPr bwMode="auto">
            <a:xfrm>
              <a:off x="2861040" y="2830981"/>
              <a:ext cx="87606" cy="99448"/>
            </a:xfrm>
            <a:custGeom>
              <a:avLst/>
              <a:gdLst>
                <a:gd name="T0" fmla="*/ 0 w 179"/>
                <a:gd name="T1" fmla="*/ 2 h 262"/>
                <a:gd name="T2" fmla="*/ 1 w 179"/>
                <a:gd name="T3" fmla="*/ 3 h 262"/>
                <a:gd name="T4" fmla="*/ 1 w 179"/>
                <a:gd name="T5" fmla="*/ 5 h 262"/>
                <a:gd name="T6" fmla="*/ 2 w 179"/>
                <a:gd name="T7" fmla="*/ 5 h 262"/>
                <a:gd name="T8" fmla="*/ 3 w 179"/>
                <a:gd name="T9" fmla="*/ 4 h 262"/>
                <a:gd name="T10" fmla="*/ 3 w 179"/>
                <a:gd name="T11" fmla="*/ 4 h 262"/>
                <a:gd name="T12" fmla="*/ 4 w 179"/>
                <a:gd name="T13" fmla="*/ 6 h 262"/>
                <a:gd name="T14" fmla="*/ 4 w 179"/>
                <a:gd name="T15" fmla="*/ 5 h 262"/>
                <a:gd name="T16" fmla="*/ 4 w 179"/>
                <a:gd name="T17" fmla="*/ 3 h 262"/>
                <a:gd name="T18" fmla="*/ 3 w 179"/>
                <a:gd name="T19" fmla="*/ 4 h 262"/>
                <a:gd name="T20" fmla="*/ 3 w 179"/>
                <a:gd name="T21" fmla="*/ 3 h 262"/>
                <a:gd name="T22" fmla="*/ 4 w 179"/>
                <a:gd name="T23" fmla="*/ 1 h 262"/>
                <a:gd name="T24" fmla="*/ 2 w 179"/>
                <a:gd name="T25" fmla="*/ 1 h 262"/>
                <a:gd name="T26" fmla="*/ 1 w 179"/>
                <a:gd name="T27" fmla="*/ 0 h 262"/>
                <a:gd name="T28" fmla="*/ 0 w 179"/>
                <a:gd name="T29" fmla="*/ 1 h 262"/>
                <a:gd name="T30" fmla="*/ 1 w 179"/>
                <a:gd name="T31" fmla="*/ 1 h 262"/>
                <a:gd name="T32" fmla="*/ 0 w 179"/>
                <a:gd name="T33" fmla="*/ 2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9"/>
                <a:gd name="T52" fmla="*/ 0 h 262"/>
                <a:gd name="T53" fmla="*/ 179 w 179"/>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9" h="262">
                  <a:moveTo>
                    <a:pt x="0" y="78"/>
                  </a:moveTo>
                  <a:lnTo>
                    <a:pt x="23" y="105"/>
                  </a:lnTo>
                  <a:lnTo>
                    <a:pt x="37" y="227"/>
                  </a:lnTo>
                  <a:lnTo>
                    <a:pt x="86" y="220"/>
                  </a:lnTo>
                  <a:lnTo>
                    <a:pt x="109" y="168"/>
                  </a:lnTo>
                  <a:lnTo>
                    <a:pt x="144" y="178"/>
                  </a:lnTo>
                  <a:lnTo>
                    <a:pt x="165" y="262"/>
                  </a:lnTo>
                  <a:lnTo>
                    <a:pt x="179" y="214"/>
                  </a:lnTo>
                  <a:lnTo>
                    <a:pt x="162" y="130"/>
                  </a:lnTo>
                  <a:lnTo>
                    <a:pt x="144" y="164"/>
                  </a:lnTo>
                  <a:lnTo>
                    <a:pt x="119" y="120"/>
                  </a:lnTo>
                  <a:lnTo>
                    <a:pt x="164" y="67"/>
                  </a:lnTo>
                  <a:lnTo>
                    <a:pt x="79" y="59"/>
                  </a:lnTo>
                  <a:lnTo>
                    <a:pt x="21" y="0"/>
                  </a:lnTo>
                  <a:lnTo>
                    <a:pt x="6" y="32"/>
                  </a:lnTo>
                  <a:lnTo>
                    <a:pt x="24" y="59"/>
                  </a:lnTo>
                  <a:lnTo>
                    <a:pt x="0" y="78"/>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45" name="Freeform 327">
              <a:extLst>
                <a:ext uri="{FF2B5EF4-FFF2-40B4-BE49-F238E27FC236}">
                  <a16:creationId xmlns:a16="http://schemas.microsoft.com/office/drawing/2014/main" id="{ED5D6894-5270-4010-95DB-AEC9254CA4BA}"/>
                </a:ext>
              </a:extLst>
            </p:cNvPr>
            <p:cNvSpPr>
              <a:spLocks/>
            </p:cNvSpPr>
            <p:nvPr/>
          </p:nvSpPr>
          <p:spPr bwMode="auto">
            <a:xfrm>
              <a:off x="1300986" y="2343019"/>
              <a:ext cx="60650" cy="38453"/>
            </a:xfrm>
            <a:custGeom>
              <a:avLst/>
              <a:gdLst>
                <a:gd name="T0" fmla="*/ 0 w 125"/>
                <a:gd name="T1" fmla="*/ 1 h 104"/>
                <a:gd name="T2" fmla="*/ 1 w 125"/>
                <a:gd name="T3" fmla="*/ 0 h 104"/>
                <a:gd name="T4" fmla="*/ 2 w 125"/>
                <a:gd name="T5" fmla="*/ 0 h 104"/>
                <a:gd name="T6" fmla="*/ 3 w 125"/>
                <a:gd name="T7" fmla="*/ 1 h 104"/>
                <a:gd name="T8" fmla="*/ 3 w 125"/>
                <a:gd name="T9" fmla="*/ 2 h 104"/>
                <a:gd name="T10" fmla="*/ 3 w 125"/>
                <a:gd name="T11" fmla="*/ 2 h 104"/>
                <a:gd name="T12" fmla="*/ 0 w 125"/>
                <a:gd name="T13" fmla="*/ 1 h 104"/>
                <a:gd name="T14" fmla="*/ 0 60000 65536"/>
                <a:gd name="T15" fmla="*/ 0 60000 65536"/>
                <a:gd name="T16" fmla="*/ 0 60000 65536"/>
                <a:gd name="T17" fmla="*/ 0 60000 65536"/>
                <a:gd name="T18" fmla="*/ 0 60000 65536"/>
                <a:gd name="T19" fmla="*/ 0 60000 65536"/>
                <a:gd name="T20" fmla="*/ 0 60000 65536"/>
                <a:gd name="T21" fmla="*/ 0 w 125"/>
                <a:gd name="T22" fmla="*/ 0 h 104"/>
                <a:gd name="T23" fmla="*/ 125 w 125"/>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 h="104">
                  <a:moveTo>
                    <a:pt x="0" y="20"/>
                  </a:moveTo>
                  <a:lnTo>
                    <a:pt x="27" y="5"/>
                  </a:lnTo>
                  <a:lnTo>
                    <a:pt x="84" y="0"/>
                  </a:lnTo>
                  <a:lnTo>
                    <a:pt x="122" y="42"/>
                  </a:lnTo>
                  <a:lnTo>
                    <a:pt x="125" y="74"/>
                  </a:lnTo>
                  <a:lnTo>
                    <a:pt x="112" y="104"/>
                  </a:lnTo>
                  <a:lnTo>
                    <a:pt x="0" y="20"/>
                  </a:lnTo>
                  <a:close/>
                </a:path>
              </a:pathLst>
            </a:custGeom>
            <a:solidFill>
              <a:schemeClr val="accent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46" name="Freeform 328">
              <a:extLst>
                <a:ext uri="{FF2B5EF4-FFF2-40B4-BE49-F238E27FC236}">
                  <a16:creationId xmlns:a16="http://schemas.microsoft.com/office/drawing/2014/main" id="{286452EE-0E63-4969-8CFF-F28F3A87F7CC}"/>
                </a:ext>
              </a:extLst>
            </p:cNvPr>
            <p:cNvSpPr>
              <a:spLocks/>
            </p:cNvSpPr>
            <p:nvPr/>
          </p:nvSpPr>
          <p:spPr bwMode="auto">
            <a:xfrm>
              <a:off x="2877887" y="2799157"/>
              <a:ext cx="60650" cy="29172"/>
            </a:xfrm>
            <a:custGeom>
              <a:avLst/>
              <a:gdLst>
                <a:gd name="T0" fmla="*/ 0 w 121"/>
                <a:gd name="T1" fmla="*/ 1 h 75"/>
                <a:gd name="T2" fmla="*/ 0 w 121"/>
                <a:gd name="T3" fmla="*/ 2 h 75"/>
                <a:gd name="T4" fmla="*/ 3 w 121"/>
                <a:gd name="T5" fmla="*/ 1 h 75"/>
                <a:gd name="T6" fmla="*/ 3 w 121"/>
                <a:gd name="T7" fmla="*/ 1 h 75"/>
                <a:gd name="T8" fmla="*/ 1 w 121"/>
                <a:gd name="T9" fmla="*/ 0 h 75"/>
                <a:gd name="T10" fmla="*/ 0 w 121"/>
                <a:gd name="T11" fmla="*/ 1 h 75"/>
                <a:gd name="T12" fmla="*/ 0 60000 65536"/>
                <a:gd name="T13" fmla="*/ 0 60000 65536"/>
                <a:gd name="T14" fmla="*/ 0 60000 65536"/>
                <a:gd name="T15" fmla="*/ 0 60000 65536"/>
                <a:gd name="T16" fmla="*/ 0 60000 65536"/>
                <a:gd name="T17" fmla="*/ 0 60000 65536"/>
                <a:gd name="T18" fmla="*/ 0 w 121"/>
                <a:gd name="T19" fmla="*/ 0 h 75"/>
                <a:gd name="T20" fmla="*/ 121 w 121"/>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21" h="75">
                  <a:moveTo>
                    <a:pt x="0" y="46"/>
                  </a:moveTo>
                  <a:lnTo>
                    <a:pt x="16" y="75"/>
                  </a:lnTo>
                  <a:lnTo>
                    <a:pt x="121" y="63"/>
                  </a:lnTo>
                  <a:lnTo>
                    <a:pt x="112" y="22"/>
                  </a:lnTo>
                  <a:lnTo>
                    <a:pt x="40" y="0"/>
                  </a:lnTo>
                  <a:lnTo>
                    <a:pt x="0" y="46"/>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47" name="Freeform 329">
              <a:extLst>
                <a:ext uri="{FF2B5EF4-FFF2-40B4-BE49-F238E27FC236}">
                  <a16:creationId xmlns:a16="http://schemas.microsoft.com/office/drawing/2014/main" id="{DEF06285-A170-45AA-9FE8-13621DC701D9}"/>
                </a:ext>
              </a:extLst>
            </p:cNvPr>
            <p:cNvSpPr>
              <a:spLocks/>
            </p:cNvSpPr>
            <p:nvPr/>
          </p:nvSpPr>
          <p:spPr bwMode="auto">
            <a:xfrm>
              <a:off x="3341187" y="3198278"/>
              <a:ext cx="21901" cy="17238"/>
            </a:xfrm>
            <a:custGeom>
              <a:avLst/>
              <a:gdLst>
                <a:gd name="T0" fmla="*/ 0 w 47"/>
                <a:gd name="T1" fmla="*/ 1 h 46"/>
                <a:gd name="T2" fmla="*/ 1 w 47"/>
                <a:gd name="T3" fmla="*/ 1 h 46"/>
                <a:gd name="T4" fmla="*/ 1 w 47"/>
                <a:gd name="T5" fmla="*/ 0 h 46"/>
                <a:gd name="T6" fmla="*/ 0 w 47"/>
                <a:gd name="T7" fmla="*/ 1 h 46"/>
                <a:gd name="T8" fmla="*/ 0 60000 65536"/>
                <a:gd name="T9" fmla="*/ 0 60000 65536"/>
                <a:gd name="T10" fmla="*/ 0 60000 65536"/>
                <a:gd name="T11" fmla="*/ 0 60000 65536"/>
                <a:gd name="T12" fmla="*/ 0 w 47"/>
                <a:gd name="T13" fmla="*/ 0 h 46"/>
                <a:gd name="T14" fmla="*/ 47 w 47"/>
                <a:gd name="T15" fmla="*/ 46 h 46"/>
              </a:gdLst>
              <a:ahLst/>
              <a:cxnLst>
                <a:cxn ang="T8">
                  <a:pos x="T0" y="T1"/>
                </a:cxn>
                <a:cxn ang="T9">
                  <a:pos x="T2" y="T3"/>
                </a:cxn>
                <a:cxn ang="T10">
                  <a:pos x="T4" y="T5"/>
                </a:cxn>
                <a:cxn ang="T11">
                  <a:pos x="T6" y="T7"/>
                </a:cxn>
              </a:cxnLst>
              <a:rect l="T12" t="T13" r="T14" b="T15"/>
              <a:pathLst>
                <a:path w="47" h="46">
                  <a:moveTo>
                    <a:pt x="0" y="21"/>
                  </a:moveTo>
                  <a:lnTo>
                    <a:pt x="22" y="46"/>
                  </a:lnTo>
                  <a:lnTo>
                    <a:pt x="47" y="0"/>
                  </a:lnTo>
                  <a:lnTo>
                    <a:pt x="0" y="21"/>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48" name="Freeform 330">
              <a:extLst>
                <a:ext uri="{FF2B5EF4-FFF2-40B4-BE49-F238E27FC236}">
                  <a16:creationId xmlns:a16="http://schemas.microsoft.com/office/drawing/2014/main" id="{40A9721A-AFEF-4C7C-8C20-8C3DFEF86726}"/>
                </a:ext>
              </a:extLst>
            </p:cNvPr>
            <p:cNvSpPr>
              <a:spLocks/>
            </p:cNvSpPr>
            <p:nvPr/>
          </p:nvSpPr>
          <p:spPr bwMode="auto">
            <a:xfrm>
              <a:off x="1661517" y="2494182"/>
              <a:ext cx="112876" cy="59669"/>
            </a:xfrm>
            <a:custGeom>
              <a:avLst/>
              <a:gdLst>
                <a:gd name="T0" fmla="*/ 0 w 237"/>
                <a:gd name="T1" fmla="*/ 3 h 156"/>
                <a:gd name="T2" fmla="*/ 0 w 237"/>
                <a:gd name="T3" fmla="*/ 0 h 156"/>
                <a:gd name="T4" fmla="*/ 5 w 237"/>
                <a:gd name="T5" fmla="*/ 1 h 156"/>
                <a:gd name="T6" fmla="*/ 5 w 237"/>
                <a:gd name="T7" fmla="*/ 2 h 156"/>
                <a:gd name="T8" fmla="*/ 5 w 237"/>
                <a:gd name="T9" fmla="*/ 3 h 156"/>
                <a:gd name="T10" fmla="*/ 3 w 237"/>
                <a:gd name="T11" fmla="*/ 3 h 156"/>
                <a:gd name="T12" fmla="*/ 3 w 237"/>
                <a:gd name="T13" fmla="*/ 4 h 156"/>
                <a:gd name="T14" fmla="*/ 1 w 237"/>
                <a:gd name="T15" fmla="*/ 4 h 156"/>
                <a:gd name="T16" fmla="*/ 0 w 237"/>
                <a:gd name="T17" fmla="*/ 3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7"/>
                <a:gd name="T28" fmla="*/ 0 h 156"/>
                <a:gd name="T29" fmla="*/ 237 w 23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7" h="156">
                  <a:moveTo>
                    <a:pt x="0" y="107"/>
                  </a:moveTo>
                  <a:lnTo>
                    <a:pt x="13" y="0"/>
                  </a:lnTo>
                  <a:lnTo>
                    <a:pt x="237" y="24"/>
                  </a:lnTo>
                  <a:lnTo>
                    <a:pt x="197" y="91"/>
                  </a:lnTo>
                  <a:lnTo>
                    <a:pt x="213" y="126"/>
                  </a:lnTo>
                  <a:lnTo>
                    <a:pt x="154" y="130"/>
                  </a:lnTo>
                  <a:lnTo>
                    <a:pt x="119" y="156"/>
                  </a:lnTo>
                  <a:lnTo>
                    <a:pt x="24" y="153"/>
                  </a:lnTo>
                  <a:lnTo>
                    <a:pt x="0" y="107"/>
                  </a:lnTo>
                  <a:close/>
                </a:path>
              </a:pathLst>
            </a:custGeom>
            <a:solidFill>
              <a:schemeClr val="accent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49" name="Freeform 331">
              <a:extLst>
                <a:ext uri="{FF2B5EF4-FFF2-40B4-BE49-F238E27FC236}">
                  <a16:creationId xmlns:a16="http://schemas.microsoft.com/office/drawing/2014/main" id="{540B81AB-B7FB-4FC7-B699-B5D3AAFBDEA6}"/>
                </a:ext>
              </a:extLst>
            </p:cNvPr>
            <p:cNvSpPr>
              <a:spLocks/>
            </p:cNvSpPr>
            <p:nvPr/>
          </p:nvSpPr>
          <p:spPr bwMode="auto">
            <a:xfrm>
              <a:off x="2940222" y="2803135"/>
              <a:ext cx="166788" cy="310280"/>
            </a:xfrm>
            <a:custGeom>
              <a:avLst/>
              <a:gdLst>
                <a:gd name="T0" fmla="*/ 0 w 345"/>
                <a:gd name="T1" fmla="*/ 8 h 822"/>
                <a:gd name="T2" fmla="*/ 0 w 345"/>
                <a:gd name="T3" fmla="*/ 7 h 822"/>
                <a:gd name="T4" fmla="*/ 3 w 345"/>
                <a:gd name="T5" fmla="*/ 2 h 822"/>
                <a:gd name="T6" fmla="*/ 4 w 345"/>
                <a:gd name="T7" fmla="*/ 1 h 822"/>
                <a:gd name="T8" fmla="*/ 5 w 345"/>
                <a:gd name="T9" fmla="*/ 0 h 822"/>
                <a:gd name="T10" fmla="*/ 6 w 345"/>
                <a:gd name="T11" fmla="*/ 1 h 822"/>
                <a:gd name="T12" fmla="*/ 6 w 345"/>
                <a:gd name="T13" fmla="*/ 2 h 822"/>
                <a:gd name="T14" fmla="*/ 5 w 345"/>
                <a:gd name="T15" fmla="*/ 5 h 822"/>
                <a:gd name="T16" fmla="*/ 6 w 345"/>
                <a:gd name="T17" fmla="*/ 4 h 822"/>
                <a:gd name="T18" fmla="*/ 6 w 345"/>
                <a:gd name="T19" fmla="*/ 6 h 822"/>
                <a:gd name="T20" fmla="*/ 8 w 345"/>
                <a:gd name="T21" fmla="*/ 7 h 822"/>
                <a:gd name="T22" fmla="*/ 7 w 345"/>
                <a:gd name="T23" fmla="*/ 8 h 822"/>
                <a:gd name="T24" fmla="*/ 5 w 345"/>
                <a:gd name="T25" fmla="*/ 9 h 822"/>
                <a:gd name="T26" fmla="*/ 5 w 345"/>
                <a:gd name="T27" fmla="*/ 11 h 822"/>
                <a:gd name="T28" fmla="*/ 6 w 345"/>
                <a:gd name="T29" fmla="*/ 13 h 822"/>
                <a:gd name="T30" fmla="*/ 5 w 345"/>
                <a:gd name="T31" fmla="*/ 14 h 822"/>
                <a:gd name="T32" fmla="*/ 7 w 345"/>
                <a:gd name="T33" fmla="*/ 17 h 822"/>
                <a:gd name="T34" fmla="*/ 6 w 345"/>
                <a:gd name="T35" fmla="*/ 19 h 822"/>
                <a:gd name="T36" fmla="*/ 5 w 345"/>
                <a:gd name="T37" fmla="*/ 13 h 822"/>
                <a:gd name="T38" fmla="*/ 4 w 345"/>
                <a:gd name="T39" fmla="*/ 11 h 822"/>
                <a:gd name="T40" fmla="*/ 3 w 345"/>
                <a:gd name="T41" fmla="*/ 13 h 822"/>
                <a:gd name="T42" fmla="*/ 2 w 345"/>
                <a:gd name="T43" fmla="*/ 13 h 822"/>
                <a:gd name="T44" fmla="*/ 2 w 345"/>
                <a:gd name="T45" fmla="*/ 11 h 822"/>
                <a:gd name="T46" fmla="*/ 0 w 345"/>
                <a:gd name="T47" fmla="*/ 8 h 8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822"/>
                <a:gd name="T74" fmla="*/ 345 w 345"/>
                <a:gd name="T75" fmla="*/ 822 h 8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822">
                  <a:moveTo>
                    <a:pt x="0" y="337"/>
                  </a:moveTo>
                  <a:lnTo>
                    <a:pt x="14" y="289"/>
                  </a:lnTo>
                  <a:lnTo>
                    <a:pt x="114" y="76"/>
                  </a:lnTo>
                  <a:lnTo>
                    <a:pt x="181" y="48"/>
                  </a:lnTo>
                  <a:lnTo>
                    <a:pt x="196" y="0"/>
                  </a:lnTo>
                  <a:lnTo>
                    <a:pt x="247" y="27"/>
                  </a:lnTo>
                  <a:lnTo>
                    <a:pt x="247" y="71"/>
                  </a:lnTo>
                  <a:lnTo>
                    <a:pt x="204" y="201"/>
                  </a:lnTo>
                  <a:lnTo>
                    <a:pt x="249" y="190"/>
                  </a:lnTo>
                  <a:lnTo>
                    <a:pt x="273" y="278"/>
                  </a:lnTo>
                  <a:lnTo>
                    <a:pt x="345" y="302"/>
                  </a:lnTo>
                  <a:lnTo>
                    <a:pt x="309" y="345"/>
                  </a:lnTo>
                  <a:lnTo>
                    <a:pt x="226" y="401"/>
                  </a:lnTo>
                  <a:lnTo>
                    <a:pt x="204" y="454"/>
                  </a:lnTo>
                  <a:lnTo>
                    <a:pt x="249" y="552"/>
                  </a:lnTo>
                  <a:lnTo>
                    <a:pt x="233" y="612"/>
                  </a:lnTo>
                  <a:lnTo>
                    <a:pt x="287" y="742"/>
                  </a:lnTo>
                  <a:lnTo>
                    <a:pt x="247" y="822"/>
                  </a:lnTo>
                  <a:lnTo>
                    <a:pt x="207" y="540"/>
                  </a:lnTo>
                  <a:lnTo>
                    <a:pt x="173" y="497"/>
                  </a:lnTo>
                  <a:lnTo>
                    <a:pt x="118" y="571"/>
                  </a:lnTo>
                  <a:lnTo>
                    <a:pt x="78" y="556"/>
                  </a:lnTo>
                  <a:lnTo>
                    <a:pt x="86" y="455"/>
                  </a:lnTo>
                  <a:lnTo>
                    <a:pt x="0" y="337"/>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50" name="Freeform 332">
              <a:extLst>
                <a:ext uri="{FF2B5EF4-FFF2-40B4-BE49-F238E27FC236}">
                  <a16:creationId xmlns:a16="http://schemas.microsoft.com/office/drawing/2014/main" id="{4CF88BCC-CD2D-436E-9FF5-0C088B30FA1A}"/>
                </a:ext>
              </a:extLst>
            </p:cNvPr>
            <p:cNvSpPr>
              <a:spLocks/>
            </p:cNvSpPr>
            <p:nvPr/>
          </p:nvSpPr>
          <p:spPr bwMode="auto">
            <a:xfrm>
              <a:off x="3130596" y="3036509"/>
              <a:ext cx="90975" cy="71603"/>
            </a:xfrm>
            <a:custGeom>
              <a:avLst/>
              <a:gdLst>
                <a:gd name="T0" fmla="*/ 0 w 190"/>
                <a:gd name="T1" fmla="*/ 1 h 190"/>
                <a:gd name="T2" fmla="*/ 0 w 190"/>
                <a:gd name="T3" fmla="*/ 3 h 190"/>
                <a:gd name="T4" fmla="*/ 1 w 190"/>
                <a:gd name="T5" fmla="*/ 4 h 190"/>
                <a:gd name="T6" fmla="*/ 2 w 190"/>
                <a:gd name="T7" fmla="*/ 4 h 190"/>
                <a:gd name="T8" fmla="*/ 4 w 190"/>
                <a:gd name="T9" fmla="*/ 2 h 190"/>
                <a:gd name="T10" fmla="*/ 4 w 190"/>
                <a:gd name="T11" fmla="*/ 0 h 190"/>
                <a:gd name="T12" fmla="*/ 2 w 190"/>
                <a:gd name="T13" fmla="*/ 0 h 190"/>
                <a:gd name="T14" fmla="*/ 1 w 190"/>
                <a:gd name="T15" fmla="*/ 0 h 190"/>
                <a:gd name="T16" fmla="*/ 0 w 190"/>
                <a:gd name="T17" fmla="*/ 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190"/>
                <a:gd name="T29" fmla="*/ 190 w 190"/>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190">
                  <a:moveTo>
                    <a:pt x="0" y="37"/>
                  </a:moveTo>
                  <a:lnTo>
                    <a:pt x="12" y="132"/>
                  </a:lnTo>
                  <a:lnTo>
                    <a:pt x="39" y="182"/>
                  </a:lnTo>
                  <a:lnTo>
                    <a:pt x="73" y="190"/>
                  </a:lnTo>
                  <a:lnTo>
                    <a:pt x="190" y="102"/>
                  </a:lnTo>
                  <a:lnTo>
                    <a:pt x="187" y="0"/>
                  </a:lnTo>
                  <a:lnTo>
                    <a:pt x="101" y="16"/>
                  </a:lnTo>
                  <a:lnTo>
                    <a:pt x="25" y="13"/>
                  </a:lnTo>
                  <a:lnTo>
                    <a:pt x="0" y="37"/>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51" name="Freeform 333">
              <a:extLst>
                <a:ext uri="{FF2B5EF4-FFF2-40B4-BE49-F238E27FC236}">
                  <a16:creationId xmlns:a16="http://schemas.microsoft.com/office/drawing/2014/main" id="{CEB6EA7C-5734-4911-8DA4-2B0554B983E1}"/>
                </a:ext>
              </a:extLst>
            </p:cNvPr>
            <p:cNvSpPr>
              <a:spLocks/>
            </p:cNvSpPr>
            <p:nvPr/>
          </p:nvSpPr>
          <p:spPr bwMode="auto">
            <a:xfrm>
              <a:off x="2714469" y="3118719"/>
              <a:ext cx="33694" cy="63648"/>
            </a:xfrm>
            <a:custGeom>
              <a:avLst/>
              <a:gdLst>
                <a:gd name="T0" fmla="*/ 0 w 72"/>
                <a:gd name="T1" fmla="*/ 0 h 166"/>
                <a:gd name="T2" fmla="*/ 0 w 72"/>
                <a:gd name="T3" fmla="*/ 4 h 166"/>
                <a:gd name="T4" fmla="*/ 2 w 72"/>
                <a:gd name="T5" fmla="*/ 3 h 166"/>
                <a:gd name="T6" fmla="*/ 1 w 72"/>
                <a:gd name="T7" fmla="*/ 1 h 166"/>
                <a:gd name="T8" fmla="*/ 0 w 72"/>
                <a:gd name="T9" fmla="*/ 0 h 166"/>
                <a:gd name="T10" fmla="*/ 0 60000 65536"/>
                <a:gd name="T11" fmla="*/ 0 60000 65536"/>
                <a:gd name="T12" fmla="*/ 0 60000 65536"/>
                <a:gd name="T13" fmla="*/ 0 60000 65536"/>
                <a:gd name="T14" fmla="*/ 0 60000 65536"/>
                <a:gd name="T15" fmla="*/ 0 w 72"/>
                <a:gd name="T16" fmla="*/ 0 h 166"/>
                <a:gd name="T17" fmla="*/ 72 w 72"/>
                <a:gd name="T18" fmla="*/ 166 h 166"/>
              </a:gdLst>
              <a:ahLst/>
              <a:cxnLst>
                <a:cxn ang="T10">
                  <a:pos x="T0" y="T1"/>
                </a:cxn>
                <a:cxn ang="T11">
                  <a:pos x="T2" y="T3"/>
                </a:cxn>
                <a:cxn ang="T12">
                  <a:pos x="T4" y="T5"/>
                </a:cxn>
                <a:cxn ang="T13">
                  <a:pos x="T6" y="T7"/>
                </a:cxn>
                <a:cxn ang="T14">
                  <a:pos x="T8" y="T9"/>
                </a:cxn>
              </a:cxnLst>
              <a:rect l="T15" t="T16" r="T17" b="T18"/>
              <a:pathLst>
                <a:path w="72" h="166">
                  <a:moveTo>
                    <a:pt x="0" y="0"/>
                  </a:moveTo>
                  <a:lnTo>
                    <a:pt x="13" y="166"/>
                  </a:lnTo>
                  <a:lnTo>
                    <a:pt x="72" y="138"/>
                  </a:lnTo>
                  <a:lnTo>
                    <a:pt x="45" y="40"/>
                  </a:lnTo>
                  <a:lnTo>
                    <a:pt x="0" y="0"/>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52" name="Freeform 334">
              <a:extLst>
                <a:ext uri="{FF2B5EF4-FFF2-40B4-BE49-F238E27FC236}">
                  <a16:creationId xmlns:a16="http://schemas.microsoft.com/office/drawing/2014/main" id="{18A14132-4BD3-47DF-B96B-FEA899911BE1}"/>
                </a:ext>
              </a:extLst>
            </p:cNvPr>
            <p:cNvSpPr>
              <a:spLocks/>
            </p:cNvSpPr>
            <p:nvPr/>
          </p:nvSpPr>
          <p:spPr bwMode="auto">
            <a:xfrm>
              <a:off x="2599908" y="2296610"/>
              <a:ext cx="1123710" cy="644428"/>
            </a:xfrm>
            <a:custGeom>
              <a:avLst/>
              <a:gdLst>
                <a:gd name="T0" fmla="*/ 0 w 2339"/>
                <a:gd name="T1" fmla="*/ 17 h 1707"/>
                <a:gd name="T2" fmla="*/ 6 w 2339"/>
                <a:gd name="T3" fmla="*/ 15 h 1707"/>
                <a:gd name="T4" fmla="*/ 5 w 2339"/>
                <a:gd name="T5" fmla="*/ 11 h 1707"/>
                <a:gd name="T6" fmla="*/ 8 w 2339"/>
                <a:gd name="T7" fmla="*/ 8 h 1707"/>
                <a:gd name="T8" fmla="*/ 11 w 2339"/>
                <a:gd name="T9" fmla="*/ 7 h 1707"/>
                <a:gd name="T10" fmla="*/ 13 w 2339"/>
                <a:gd name="T11" fmla="*/ 7 h 1707"/>
                <a:gd name="T12" fmla="*/ 15 w 2339"/>
                <a:gd name="T13" fmla="*/ 11 h 1707"/>
                <a:gd name="T14" fmla="*/ 21 w 2339"/>
                <a:gd name="T15" fmla="*/ 14 h 1707"/>
                <a:gd name="T16" fmla="*/ 28 w 2339"/>
                <a:gd name="T17" fmla="*/ 15 h 1707"/>
                <a:gd name="T18" fmla="*/ 34 w 2339"/>
                <a:gd name="T19" fmla="*/ 13 h 1707"/>
                <a:gd name="T20" fmla="*/ 35 w 2339"/>
                <a:gd name="T21" fmla="*/ 11 h 1707"/>
                <a:gd name="T22" fmla="*/ 40 w 2339"/>
                <a:gd name="T23" fmla="*/ 9 h 1707"/>
                <a:gd name="T24" fmla="*/ 37 w 2339"/>
                <a:gd name="T25" fmla="*/ 8 h 1707"/>
                <a:gd name="T26" fmla="*/ 38 w 2339"/>
                <a:gd name="T27" fmla="*/ 5 h 1707"/>
                <a:gd name="T28" fmla="*/ 40 w 2339"/>
                <a:gd name="T29" fmla="*/ 5 h 1707"/>
                <a:gd name="T30" fmla="*/ 41 w 2339"/>
                <a:gd name="T31" fmla="*/ 1 h 1707"/>
                <a:gd name="T32" fmla="*/ 46 w 2339"/>
                <a:gd name="T33" fmla="*/ 1 h 1707"/>
                <a:gd name="T34" fmla="*/ 50 w 2339"/>
                <a:gd name="T35" fmla="*/ 6 h 1707"/>
                <a:gd name="T36" fmla="*/ 54 w 2339"/>
                <a:gd name="T37" fmla="*/ 7 h 1707"/>
                <a:gd name="T38" fmla="*/ 51 w 2339"/>
                <a:gd name="T39" fmla="*/ 12 h 1707"/>
                <a:gd name="T40" fmla="*/ 50 w 2339"/>
                <a:gd name="T41" fmla="*/ 14 h 1707"/>
                <a:gd name="T42" fmla="*/ 48 w 2339"/>
                <a:gd name="T43" fmla="*/ 15 h 1707"/>
                <a:gd name="T44" fmla="*/ 47 w 2339"/>
                <a:gd name="T45" fmla="*/ 15 h 1707"/>
                <a:gd name="T46" fmla="*/ 42 w 2339"/>
                <a:gd name="T47" fmla="*/ 19 h 1707"/>
                <a:gd name="T48" fmla="*/ 42 w 2339"/>
                <a:gd name="T49" fmla="*/ 16 h 1707"/>
                <a:gd name="T50" fmla="*/ 39 w 2339"/>
                <a:gd name="T51" fmla="*/ 19 h 1707"/>
                <a:gd name="T52" fmla="*/ 42 w 2339"/>
                <a:gd name="T53" fmla="*/ 20 h 1707"/>
                <a:gd name="T54" fmla="*/ 41 w 2339"/>
                <a:gd name="T55" fmla="*/ 22 h 1707"/>
                <a:gd name="T56" fmla="*/ 43 w 2339"/>
                <a:gd name="T57" fmla="*/ 27 h 1707"/>
                <a:gd name="T58" fmla="*/ 43 w 2339"/>
                <a:gd name="T59" fmla="*/ 28 h 1707"/>
                <a:gd name="T60" fmla="*/ 43 w 2339"/>
                <a:gd name="T61" fmla="*/ 29 h 1707"/>
                <a:gd name="T62" fmla="*/ 38 w 2339"/>
                <a:gd name="T63" fmla="*/ 36 h 1707"/>
                <a:gd name="T64" fmla="*/ 36 w 2339"/>
                <a:gd name="T65" fmla="*/ 37 h 1707"/>
                <a:gd name="T66" fmla="*/ 35 w 2339"/>
                <a:gd name="T67" fmla="*/ 38 h 1707"/>
                <a:gd name="T68" fmla="*/ 32 w 2339"/>
                <a:gd name="T69" fmla="*/ 39 h 1707"/>
                <a:gd name="T70" fmla="*/ 30 w 2339"/>
                <a:gd name="T71" fmla="*/ 38 h 1707"/>
                <a:gd name="T72" fmla="*/ 25 w 2339"/>
                <a:gd name="T73" fmla="*/ 37 h 1707"/>
                <a:gd name="T74" fmla="*/ 25 w 2339"/>
                <a:gd name="T75" fmla="*/ 38 h 1707"/>
                <a:gd name="T76" fmla="*/ 23 w 2339"/>
                <a:gd name="T77" fmla="*/ 37 h 1707"/>
                <a:gd name="T78" fmla="*/ 21 w 2339"/>
                <a:gd name="T79" fmla="*/ 36 h 1707"/>
                <a:gd name="T80" fmla="*/ 22 w 2339"/>
                <a:gd name="T81" fmla="*/ 32 h 1707"/>
                <a:gd name="T82" fmla="*/ 20 w 2339"/>
                <a:gd name="T83" fmla="*/ 30 h 1707"/>
                <a:gd name="T84" fmla="*/ 16 w 2339"/>
                <a:gd name="T85" fmla="*/ 31 h 1707"/>
                <a:gd name="T86" fmla="*/ 13 w 2339"/>
                <a:gd name="T87" fmla="*/ 32 h 1707"/>
                <a:gd name="T88" fmla="*/ 13 w 2339"/>
                <a:gd name="T89" fmla="*/ 31 h 1707"/>
                <a:gd name="T90" fmla="*/ 9 w 2339"/>
                <a:gd name="T91" fmla="*/ 30 h 1707"/>
                <a:gd name="T92" fmla="*/ 5 w 2339"/>
                <a:gd name="T93" fmla="*/ 28 h 1707"/>
                <a:gd name="T94" fmla="*/ 5 w 2339"/>
                <a:gd name="T95" fmla="*/ 26 h 1707"/>
                <a:gd name="T96" fmla="*/ 6 w 2339"/>
                <a:gd name="T97" fmla="*/ 23 h 1707"/>
                <a:gd name="T98" fmla="*/ 3 w 2339"/>
                <a:gd name="T99" fmla="*/ 23 h 1707"/>
                <a:gd name="T100" fmla="*/ 1 w 2339"/>
                <a:gd name="T101" fmla="*/ 20 h 1707"/>
                <a:gd name="T102" fmla="*/ 0 w 2339"/>
                <a:gd name="T103" fmla="*/ 19 h 17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39"/>
                <a:gd name="T157" fmla="*/ 0 h 1707"/>
                <a:gd name="T158" fmla="*/ 2339 w 2339"/>
                <a:gd name="T159" fmla="*/ 1707 h 17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39" h="1707">
                  <a:moveTo>
                    <a:pt x="0" y="812"/>
                  </a:moveTo>
                  <a:lnTo>
                    <a:pt x="15" y="747"/>
                  </a:lnTo>
                  <a:lnTo>
                    <a:pt x="98" y="730"/>
                  </a:lnTo>
                  <a:lnTo>
                    <a:pt x="245" y="642"/>
                  </a:lnTo>
                  <a:lnTo>
                    <a:pt x="267" y="572"/>
                  </a:lnTo>
                  <a:lnTo>
                    <a:pt x="238" y="491"/>
                  </a:lnTo>
                  <a:lnTo>
                    <a:pt x="331" y="469"/>
                  </a:lnTo>
                  <a:lnTo>
                    <a:pt x="357" y="362"/>
                  </a:lnTo>
                  <a:lnTo>
                    <a:pt x="454" y="368"/>
                  </a:lnTo>
                  <a:lnTo>
                    <a:pt x="465" y="299"/>
                  </a:lnTo>
                  <a:lnTo>
                    <a:pt x="539" y="264"/>
                  </a:lnTo>
                  <a:lnTo>
                    <a:pt x="578" y="322"/>
                  </a:lnTo>
                  <a:lnTo>
                    <a:pt x="633" y="345"/>
                  </a:lnTo>
                  <a:lnTo>
                    <a:pt x="652" y="469"/>
                  </a:lnTo>
                  <a:lnTo>
                    <a:pt x="821" y="519"/>
                  </a:lnTo>
                  <a:lnTo>
                    <a:pt x="892" y="606"/>
                  </a:lnTo>
                  <a:lnTo>
                    <a:pt x="1033" y="602"/>
                  </a:lnTo>
                  <a:lnTo>
                    <a:pt x="1190" y="667"/>
                  </a:lnTo>
                  <a:lnTo>
                    <a:pt x="1395" y="606"/>
                  </a:lnTo>
                  <a:lnTo>
                    <a:pt x="1459" y="557"/>
                  </a:lnTo>
                  <a:lnTo>
                    <a:pt x="1459" y="488"/>
                  </a:lnTo>
                  <a:lnTo>
                    <a:pt x="1518" y="496"/>
                  </a:lnTo>
                  <a:lnTo>
                    <a:pt x="1649" y="398"/>
                  </a:lnTo>
                  <a:lnTo>
                    <a:pt x="1748" y="392"/>
                  </a:lnTo>
                  <a:lnTo>
                    <a:pt x="1701" y="318"/>
                  </a:lnTo>
                  <a:lnTo>
                    <a:pt x="1604" y="337"/>
                  </a:lnTo>
                  <a:lnTo>
                    <a:pt x="1603" y="254"/>
                  </a:lnTo>
                  <a:lnTo>
                    <a:pt x="1627" y="207"/>
                  </a:lnTo>
                  <a:lnTo>
                    <a:pt x="1684" y="234"/>
                  </a:lnTo>
                  <a:lnTo>
                    <a:pt x="1738" y="204"/>
                  </a:lnTo>
                  <a:lnTo>
                    <a:pt x="1795" y="92"/>
                  </a:lnTo>
                  <a:lnTo>
                    <a:pt x="1770" y="51"/>
                  </a:lnTo>
                  <a:lnTo>
                    <a:pt x="1908" y="0"/>
                  </a:lnTo>
                  <a:lnTo>
                    <a:pt x="1986" y="35"/>
                  </a:lnTo>
                  <a:lnTo>
                    <a:pt x="2056" y="224"/>
                  </a:lnTo>
                  <a:lnTo>
                    <a:pt x="2173" y="266"/>
                  </a:lnTo>
                  <a:lnTo>
                    <a:pt x="2193" y="335"/>
                  </a:lnTo>
                  <a:lnTo>
                    <a:pt x="2339" y="291"/>
                  </a:lnTo>
                  <a:lnTo>
                    <a:pt x="2270" y="475"/>
                  </a:lnTo>
                  <a:lnTo>
                    <a:pt x="2185" y="503"/>
                  </a:lnTo>
                  <a:lnTo>
                    <a:pt x="2198" y="572"/>
                  </a:lnTo>
                  <a:lnTo>
                    <a:pt x="2173" y="615"/>
                  </a:lnTo>
                  <a:lnTo>
                    <a:pt x="2159" y="602"/>
                  </a:lnTo>
                  <a:lnTo>
                    <a:pt x="2083" y="652"/>
                  </a:lnTo>
                  <a:lnTo>
                    <a:pt x="2083" y="679"/>
                  </a:lnTo>
                  <a:lnTo>
                    <a:pt x="2030" y="670"/>
                  </a:lnTo>
                  <a:lnTo>
                    <a:pt x="1936" y="753"/>
                  </a:lnTo>
                  <a:lnTo>
                    <a:pt x="1819" y="820"/>
                  </a:lnTo>
                  <a:lnTo>
                    <a:pt x="1857" y="730"/>
                  </a:lnTo>
                  <a:lnTo>
                    <a:pt x="1838" y="701"/>
                  </a:lnTo>
                  <a:lnTo>
                    <a:pt x="1684" y="801"/>
                  </a:lnTo>
                  <a:lnTo>
                    <a:pt x="1681" y="829"/>
                  </a:lnTo>
                  <a:lnTo>
                    <a:pt x="1732" y="894"/>
                  </a:lnTo>
                  <a:lnTo>
                    <a:pt x="1800" y="866"/>
                  </a:lnTo>
                  <a:lnTo>
                    <a:pt x="1869" y="890"/>
                  </a:lnTo>
                  <a:lnTo>
                    <a:pt x="1777" y="941"/>
                  </a:lnTo>
                  <a:lnTo>
                    <a:pt x="1739" y="1013"/>
                  </a:lnTo>
                  <a:lnTo>
                    <a:pt x="1841" y="1167"/>
                  </a:lnTo>
                  <a:lnTo>
                    <a:pt x="1773" y="1154"/>
                  </a:lnTo>
                  <a:lnTo>
                    <a:pt x="1841" y="1208"/>
                  </a:lnTo>
                  <a:lnTo>
                    <a:pt x="1776" y="1240"/>
                  </a:lnTo>
                  <a:lnTo>
                    <a:pt x="1846" y="1255"/>
                  </a:lnTo>
                  <a:lnTo>
                    <a:pt x="1716" y="1504"/>
                  </a:lnTo>
                  <a:lnTo>
                    <a:pt x="1630" y="1579"/>
                  </a:lnTo>
                  <a:lnTo>
                    <a:pt x="1546" y="1602"/>
                  </a:lnTo>
                  <a:lnTo>
                    <a:pt x="1540" y="1603"/>
                  </a:lnTo>
                  <a:lnTo>
                    <a:pt x="1518" y="1589"/>
                  </a:lnTo>
                  <a:lnTo>
                    <a:pt x="1498" y="1629"/>
                  </a:lnTo>
                  <a:lnTo>
                    <a:pt x="1399" y="1654"/>
                  </a:lnTo>
                  <a:lnTo>
                    <a:pt x="1390" y="1707"/>
                  </a:lnTo>
                  <a:lnTo>
                    <a:pt x="1373" y="1643"/>
                  </a:lnTo>
                  <a:lnTo>
                    <a:pt x="1306" y="1648"/>
                  </a:lnTo>
                  <a:lnTo>
                    <a:pt x="1204" y="1572"/>
                  </a:lnTo>
                  <a:lnTo>
                    <a:pt x="1089" y="1606"/>
                  </a:lnTo>
                  <a:lnTo>
                    <a:pt x="1066" y="1607"/>
                  </a:lnTo>
                  <a:lnTo>
                    <a:pt x="1068" y="1654"/>
                  </a:lnTo>
                  <a:lnTo>
                    <a:pt x="1052" y="1642"/>
                  </a:lnTo>
                  <a:lnTo>
                    <a:pt x="980" y="1618"/>
                  </a:lnTo>
                  <a:lnTo>
                    <a:pt x="956" y="1530"/>
                  </a:lnTo>
                  <a:lnTo>
                    <a:pt x="911" y="1541"/>
                  </a:lnTo>
                  <a:lnTo>
                    <a:pt x="954" y="1411"/>
                  </a:lnTo>
                  <a:lnTo>
                    <a:pt x="954" y="1367"/>
                  </a:lnTo>
                  <a:lnTo>
                    <a:pt x="903" y="1340"/>
                  </a:lnTo>
                  <a:lnTo>
                    <a:pt x="864" y="1322"/>
                  </a:lnTo>
                  <a:lnTo>
                    <a:pt x="852" y="1273"/>
                  </a:lnTo>
                  <a:lnTo>
                    <a:pt x="691" y="1354"/>
                  </a:lnTo>
                  <a:lnTo>
                    <a:pt x="619" y="1332"/>
                  </a:lnTo>
                  <a:lnTo>
                    <a:pt x="579" y="1378"/>
                  </a:lnTo>
                  <a:lnTo>
                    <a:pt x="574" y="1345"/>
                  </a:lnTo>
                  <a:lnTo>
                    <a:pt x="549" y="1353"/>
                  </a:lnTo>
                  <a:lnTo>
                    <a:pt x="467" y="1353"/>
                  </a:lnTo>
                  <a:lnTo>
                    <a:pt x="402" y="1282"/>
                  </a:lnTo>
                  <a:lnTo>
                    <a:pt x="283" y="1236"/>
                  </a:lnTo>
                  <a:lnTo>
                    <a:pt x="201" y="1205"/>
                  </a:lnTo>
                  <a:lnTo>
                    <a:pt x="184" y="1128"/>
                  </a:lnTo>
                  <a:lnTo>
                    <a:pt x="223" y="1119"/>
                  </a:lnTo>
                  <a:lnTo>
                    <a:pt x="199" y="1056"/>
                  </a:lnTo>
                  <a:lnTo>
                    <a:pt x="252" y="983"/>
                  </a:lnTo>
                  <a:lnTo>
                    <a:pt x="212" y="958"/>
                  </a:lnTo>
                  <a:lnTo>
                    <a:pt x="150" y="985"/>
                  </a:lnTo>
                  <a:lnTo>
                    <a:pt x="38" y="901"/>
                  </a:lnTo>
                  <a:lnTo>
                    <a:pt x="42" y="890"/>
                  </a:lnTo>
                  <a:lnTo>
                    <a:pt x="42" y="830"/>
                  </a:lnTo>
                  <a:lnTo>
                    <a:pt x="0" y="812"/>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53" name="Freeform 335">
              <a:extLst>
                <a:ext uri="{FF2B5EF4-FFF2-40B4-BE49-F238E27FC236}">
                  <a16:creationId xmlns:a16="http://schemas.microsoft.com/office/drawing/2014/main" id="{6C48652E-51A5-4E71-B579-D0696B67A898}"/>
                </a:ext>
              </a:extLst>
            </p:cNvPr>
            <p:cNvSpPr>
              <a:spLocks/>
            </p:cNvSpPr>
            <p:nvPr/>
          </p:nvSpPr>
          <p:spPr bwMode="auto">
            <a:xfrm>
              <a:off x="3245158" y="2946341"/>
              <a:ext cx="40433" cy="29172"/>
            </a:xfrm>
            <a:custGeom>
              <a:avLst/>
              <a:gdLst>
                <a:gd name="T0" fmla="*/ 0 w 84"/>
                <a:gd name="T1" fmla="*/ 1 h 80"/>
                <a:gd name="T2" fmla="*/ 1 w 84"/>
                <a:gd name="T3" fmla="*/ 0 h 80"/>
                <a:gd name="T4" fmla="*/ 2 w 84"/>
                <a:gd name="T5" fmla="*/ 0 h 80"/>
                <a:gd name="T6" fmla="*/ 1 w 84"/>
                <a:gd name="T7" fmla="*/ 2 h 80"/>
                <a:gd name="T8" fmla="*/ 0 w 84"/>
                <a:gd name="T9" fmla="*/ 1 h 80"/>
                <a:gd name="T10" fmla="*/ 0 60000 65536"/>
                <a:gd name="T11" fmla="*/ 0 60000 65536"/>
                <a:gd name="T12" fmla="*/ 0 60000 65536"/>
                <a:gd name="T13" fmla="*/ 0 60000 65536"/>
                <a:gd name="T14" fmla="*/ 0 60000 65536"/>
                <a:gd name="T15" fmla="*/ 0 w 84"/>
                <a:gd name="T16" fmla="*/ 0 h 80"/>
                <a:gd name="T17" fmla="*/ 84 w 84"/>
                <a:gd name="T18" fmla="*/ 80 h 80"/>
              </a:gdLst>
              <a:ahLst/>
              <a:cxnLst>
                <a:cxn ang="T10">
                  <a:pos x="T0" y="T1"/>
                </a:cxn>
                <a:cxn ang="T11">
                  <a:pos x="T2" y="T3"/>
                </a:cxn>
                <a:cxn ang="T12">
                  <a:pos x="T4" y="T5"/>
                </a:cxn>
                <a:cxn ang="T13">
                  <a:pos x="T6" y="T7"/>
                </a:cxn>
                <a:cxn ang="T14">
                  <a:pos x="T8" y="T9"/>
                </a:cxn>
              </a:cxnLst>
              <a:rect l="T15" t="T16" r="T17" b="T18"/>
              <a:pathLst>
                <a:path w="84" h="80">
                  <a:moveTo>
                    <a:pt x="0" y="65"/>
                  </a:moveTo>
                  <a:lnTo>
                    <a:pt x="27" y="0"/>
                  </a:lnTo>
                  <a:lnTo>
                    <a:pt x="84" y="15"/>
                  </a:lnTo>
                  <a:lnTo>
                    <a:pt x="38" y="80"/>
                  </a:lnTo>
                  <a:lnTo>
                    <a:pt x="0" y="65"/>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54" name="Freeform 336">
              <a:extLst>
                <a:ext uri="{FF2B5EF4-FFF2-40B4-BE49-F238E27FC236}">
                  <a16:creationId xmlns:a16="http://schemas.microsoft.com/office/drawing/2014/main" id="{C37E868D-D3CF-44F1-804A-055ED888B034}"/>
                </a:ext>
              </a:extLst>
            </p:cNvPr>
            <p:cNvSpPr>
              <a:spLocks/>
            </p:cNvSpPr>
            <p:nvPr/>
          </p:nvSpPr>
          <p:spPr bwMode="auto">
            <a:xfrm>
              <a:off x="3452378" y="2857500"/>
              <a:ext cx="32010" cy="54365"/>
            </a:xfrm>
            <a:custGeom>
              <a:avLst/>
              <a:gdLst>
                <a:gd name="T0" fmla="*/ 0 w 67"/>
                <a:gd name="T1" fmla="*/ 1 h 144"/>
                <a:gd name="T2" fmla="*/ 1 w 67"/>
                <a:gd name="T3" fmla="*/ 3 h 144"/>
                <a:gd name="T4" fmla="*/ 1 w 67"/>
                <a:gd name="T5" fmla="*/ 0 h 144"/>
                <a:gd name="T6" fmla="*/ 1 w 67"/>
                <a:gd name="T7" fmla="*/ 0 h 144"/>
                <a:gd name="T8" fmla="*/ 0 w 67"/>
                <a:gd name="T9" fmla="*/ 1 h 144"/>
                <a:gd name="T10" fmla="*/ 0 60000 65536"/>
                <a:gd name="T11" fmla="*/ 0 60000 65536"/>
                <a:gd name="T12" fmla="*/ 0 60000 65536"/>
                <a:gd name="T13" fmla="*/ 0 60000 65536"/>
                <a:gd name="T14" fmla="*/ 0 60000 65536"/>
                <a:gd name="T15" fmla="*/ 0 w 67"/>
                <a:gd name="T16" fmla="*/ 0 h 144"/>
                <a:gd name="T17" fmla="*/ 67 w 67"/>
                <a:gd name="T18" fmla="*/ 144 h 144"/>
              </a:gdLst>
              <a:ahLst/>
              <a:cxnLst>
                <a:cxn ang="T10">
                  <a:pos x="T0" y="T1"/>
                </a:cxn>
                <a:cxn ang="T11">
                  <a:pos x="T2" y="T3"/>
                </a:cxn>
                <a:cxn ang="T12">
                  <a:pos x="T4" y="T5"/>
                </a:cxn>
                <a:cxn ang="T13">
                  <a:pos x="T6" y="T7"/>
                </a:cxn>
                <a:cxn ang="T14">
                  <a:pos x="T8" y="T9"/>
                </a:cxn>
              </a:cxnLst>
              <a:rect l="T15" t="T16" r="T17" b="T18"/>
              <a:pathLst>
                <a:path w="67" h="144">
                  <a:moveTo>
                    <a:pt x="0" y="60"/>
                  </a:moveTo>
                  <a:lnTo>
                    <a:pt x="28" y="144"/>
                  </a:lnTo>
                  <a:lnTo>
                    <a:pt x="67" y="0"/>
                  </a:lnTo>
                  <a:lnTo>
                    <a:pt x="33" y="2"/>
                  </a:lnTo>
                  <a:lnTo>
                    <a:pt x="0" y="6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55" name="Freeform 337">
              <a:extLst>
                <a:ext uri="{FF2B5EF4-FFF2-40B4-BE49-F238E27FC236}">
                  <a16:creationId xmlns:a16="http://schemas.microsoft.com/office/drawing/2014/main" id="{5626D8C0-748A-4F26-9DC4-E9EC063A634C}"/>
                </a:ext>
              </a:extLst>
            </p:cNvPr>
            <p:cNvSpPr>
              <a:spLocks/>
            </p:cNvSpPr>
            <p:nvPr/>
          </p:nvSpPr>
          <p:spPr bwMode="auto">
            <a:xfrm>
              <a:off x="1466089" y="2349649"/>
              <a:ext cx="195428" cy="71603"/>
            </a:xfrm>
            <a:custGeom>
              <a:avLst/>
              <a:gdLst>
                <a:gd name="T0" fmla="*/ 0 w 403"/>
                <a:gd name="T1" fmla="*/ 1 h 190"/>
                <a:gd name="T2" fmla="*/ 2 w 403"/>
                <a:gd name="T3" fmla="*/ 3 h 190"/>
                <a:gd name="T4" fmla="*/ 4 w 403"/>
                <a:gd name="T5" fmla="*/ 3 h 190"/>
                <a:gd name="T6" fmla="*/ 5 w 403"/>
                <a:gd name="T7" fmla="*/ 4 h 190"/>
                <a:gd name="T8" fmla="*/ 6 w 403"/>
                <a:gd name="T9" fmla="*/ 4 h 190"/>
                <a:gd name="T10" fmla="*/ 8 w 403"/>
                <a:gd name="T11" fmla="*/ 3 h 190"/>
                <a:gd name="T12" fmla="*/ 9 w 403"/>
                <a:gd name="T13" fmla="*/ 4 h 190"/>
                <a:gd name="T14" fmla="*/ 9 w 403"/>
                <a:gd name="T15" fmla="*/ 3 h 190"/>
                <a:gd name="T16" fmla="*/ 7 w 403"/>
                <a:gd name="T17" fmla="*/ 3 h 190"/>
                <a:gd name="T18" fmla="*/ 3 w 403"/>
                <a:gd name="T19" fmla="*/ 0 h 190"/>
                <a:gd name="T20" fmla="*/ 2 w 403"/>
                <a:gd name="T21" fmla="*/ 0 h 190"/>
                <a:gd name="T22" fmla="*/ 0 w 403"/>
                <a:gd name="T23" fmla="*/ 1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3"/>
                <a:gd name="T37" fmla="*/ 0 h 190"/>
                <a:gd name="T38" fmla="*/ 403 w 403"/>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3" h="190">
                  <a:moveTo>
                    <a:pt x="0" y="47"/>
                  </a:moveTo>
                  <a:lnTo>
                    <a:pt x="72" y="135"/>
                  </a:lnTo>
                  <a:lnTo>
                    <a:pt x="184" y="134"/>
                  </a:lnTo>
                  <a:lnTo>
                    <a:pt x="201" y="171"/>
                  </a:lnTo>
                  <a:lnTo>
                    <a:pt x="251" y="190"/>
                  </a:lnTo>
                  <a:lnTo>
                    <a:pt x="340" y="146"/>
                  </a:lnTo>
                  <a:lnTo>
                    <a:pt x="392" y="155"/>
                  </a:lnTo>
                  <a:lnTo>
                    <a:pt x="403" y="117"/>
                  </a:lnTo>
                  <a:lnTo>
                    <a:pt x="306" y="106"/>
                  </a:lnTo>
                  <a:lnTo>
                    <a:pt x="110" y="17"/>
                  </a:lnTo>
                  <a:lnTo>
                    <a:pt x="87" y="0"/>
                  </a:lnTo>
                  <a:lnTo>
                    <a:pt x="0" y="47"/>
                  </a:lnTo>
                  <a:close/>
                </a:path>
              </a:pathLst>
            </a:custGeom>
            <a:solidFill>
              <a:schemeClr val="accent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56" name="Freeform 338">
              <a:extLst>
                <a:ext uri="{FF2B5EF4-FFF2-40B4-BE49-F238E27FC236}">
                  <a16:creationId xmlns:a16="http://schemas.microsoft.com/office/drawing/2014/main" id="{17CB6277-9D6C-494D-A2B5-BEFB769C40C9}"/>
                </a:ext>
              </a:extLst>
            </p:cNvPr>
            <p:cNvSpPr>
              <a:spLocks/>
            </p:cNvSpPr>
            <p:nvPr/>
          </p:nvSpPr>
          <p:spPr bwMode="auto">
            <a:xfrm>
              <a:off x="1398701" y="2198488"/>
              <a:ext cx="48857" cy="66299"/>
            </a:xfrm>
            <a:custGeom>
              <a:avLst/>
              <a:gdLst>
                <a:gd name="T0" fmla="*/ 0 w 100"/>
                <a:gd name="T1" fmla="*/ 3 h 175"/>
                <a:gd name="T2" fmla="*/ 0 w 100"/>
                <a:gd name="T3" fmla="*/ 1 h 175"/>
                <a:gd name="T4" fmla="*/ 2 w 100"/>
                <a:gd name="T5" fmla="*/ 0 h 175"/>
                <a:gd name="T6" fmla="*/ 2 w 100"/>
                <a:gd name="T7" fmla="*/ 2 h 175"/>
                <a:gd name="T8" fmla="*/ 2 w 100"/>
                <a:gd name="T9" fmla="*/ 2 h 175"/>
                <a:gd name="T10" fmla="*/ 1 w 100"/>
                <a:gd name="T11" fmla="*/ 3 h 175"/>
                <a:gd name="T12" fmla="*/ 1 w 100"/>
                <a:gd name="T13" fmla="*/ 4 h 175"/>
                <a:gd name="T14" fmla="*/ 0 w 100"/>
                <a:gd name="T15" fmla="*/ 4 h 175"/>
                <a:gd name="T16" fmla="*/ 0 w 100"/>
                <a:gd name="T17" fmla="*/ 3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75"/>
                <a:gd name="T29" fmla="*/ 100 w 100"/>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75">
                  <a:moveTo>
                    <a:pt x="0" y="133"/>
                  </a:moveTo>
                  <a:lnTo>
                    <a:pt x="6" y="47"/>
                  </a:lnTo>
                  <a:lnTo>
                    <a:pt x="87" y="0"/>
                  </a:lnTo>
                  <a:lnTo>
                    <a:pt x="72" y="69"/>
                  </a:lnTo>
                  <a:lnTo>
                    <a:pt x="100" y="89"/>
                  </a:lnTo>
                  <a:lnTo>
                    <a:pt x="48" y="127"/>
                  </a:lnTo>
                  <a:lnTo>
                    <a:pt x="46" y="175"/>
                  </a:lnTo>
                  <a:lnTo>
                    <a:pt x="16" y="175"/>
                  </a:lnTo>
                  <a:lnTo>
                    <a:pt x="0" y="133"/>
                  </a:lnTo>
                  <a:close/>
                </a:path>
              </a:pathLst>
            </a:custGeom>
            <a:solidFill>
              <a:schemeClr val="accent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57" name="Freeform 339">
              <a:extLst>
                <a:ext uri="{FF2B5EF4-FFF2-40B4-BE49-F238E27FC236}">
                  <a16:creationId xmlns:a16="http://schemas.microsoft.com/office/drawing/2014/main" id="{22484239-F302-4787-A23E-A76E8FEB9264}"/>
                </a:ext>
              </a:extLst>
            </p:cNvPr>
            <p:cNvSpPr>
              <a:spLocks/>
            </p:cNvSpPr>
            <p:nvPr/>
          </p:nvSpPr>
          <p:spPr bwMode="auto">
            <a:xfrm>
              <a:off x="1430711" y="2248875"/>
              <a:ext cx="16847" cy="7956"/>
            </a:xfrm>
            <a:custGeom>
              <a:avLst/>
              <a:gdLst>
                <a:gd name="T0" fmla="*/ 0 w 36"/>
                <a:gd name="T1" fmla="*/ 1 h 22"/>
                <a:gd name="T2" fmla="*/ 1 w 36"/>
                <a:gd name="T3" fmla="*/ 0 h 22"/>
                <a:gd name="T4" fmla="*/ 1 w 36"/>
                <a:gd name="T5" fmla="*/ 0 h 22"/>
                <a:gd name="T6" fmla="*/ 0 w 36"/>
                <a:gd name="T7" fmla="*/ 1 h 22"/>
                <a:gd name="T8" fmla="*/ 0 60000 65536"/>
                <a:gd name="T9" fmla="*/ 0 60000 65536"/>
                <a:gd name="T10" fmla="*/ 0 60000 65536"/>
                <a:gd name="T11" fmla="*/ 0 60000 65536"/>
                <a:gd name="T12" fmla="*/ 0 w 36"/>
                <a:gd name="T13" fmla="*/ 0 h 22"/>
                <a:gd name="T14" fmla="*/ 36 w 36"/>
                <a:gd name="T15" fmla="*/ 22 h 22"/>
              </a:gdLst>
              <a:ahLst/>
              <a:cxnLst>
                <a:cxn ang="T8">
                  <a:pos x="T0" y="T1"/>
                </a:cxn>
                <a:cxn ang="T9">
                  <a:pos x="T2" y="T3"/>
                </a:cxn>
                <a:cxn ang="T10">
                  <a:pos x="T4" y="T5"/>
                </a:cxn>
                <a:cxn ang="T11">
                  <a:pos x="T6" y="T7"/>
                </a:cxn>
              </a:cxnLst>
              <a:rect l="T12" t="T13" r="T14" b="T15"/>
              <a:pathLst>
                <a:path w="36" h="22">
                  <a:moveTo>
                    <a:pt x="0" y="22"/>
                  </a:moveTo>
                  <a:lnTo>
                    <a:pt x="30" y="0"/>
                  </a:lnTo>
                  <a:lnTo>
                    <a:pt x="36" y="14"/>
                  </a:lnTo>
                  <a:lnTo>
                    <a:pt x="0" y="22"/>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58" name="Freeform 340">
              <a:extLst>
                <a:ext uri="{FF2B5EF4-FFF2-40B4-BE49-F238E27FC236}">
                  <a16:creationId xmlns:a16="http://schemas.microsoft.com/office/drawing/2014/main" id="{88282775-D789-4C60-89C7-F34B00091073}"/>
                </a:ext>
              </a:extLst>
            </p:cNvPr>
            <p:cNvSpPr>
              <a:spLocks/>
            </p:cNvSpPr>
            <p:nvPr/>
          </p:nvSpPr>
          <p:spPr bwMode="auto">
            <a:xfrm>
              <a:off x="1454296" y="2234290"/>
              <a:ext cx="28640" cy="27846"/>
            </a:xfrm>
            <a:custGeom>
              <a:avLst/>
              <a:gdLst>
                <a:gd name="T0" fmla="*/ 0 w 61"/>
                <a:gd name="T1" fmla="*/ 1 h 74"/>
                <a:gd name="T2" fmla="*/ 1 w 61"/>
                <a:gd name="T3" fmla="*/ 2 h 74"/>
                <a:gd name="T4" fmla="*/ 1 w 61"/>
                <a:gd name="T5" fmla="*/ 1 h 74"/>
                <a:gd name="T6" fmla="*/ 1 w 61"/>
                <a:gd name="T7" fmla="*/ 0 h 74"/>
                <a:gd name="T8" fmla="*/ 0 w 61"/>
                <a:gd name="T9" fmla="*/ 1 h 74"/>
                <a:gd name="T10" fmla="*/ 0 60000 65536"/>
                <a:gd name="T11" fmla="*/ 0 60000 65536"/>
                <a:gd name="T12" fmla="*/ 0 60000 65536"/>
                <a:gd name="T13" fmla="*/ 0 60000 65536"/>
                <a:gd name="T14" fmla="*/ 0 60000 65536"/>
                <a:gd name="T15" fmla="*/ 0 w 61"/>
                <a:gd name="T16" fmla="*/ 0 h 74"/>
                <a:gd name="T17" fmla="*/ 61 w 61"/>
                <a:gd name="T18" fmla="*/ 74 h 74"/>
              </a:gdLst>
              <a:ahLst/>
              <a:cxnLst>
                <a:cxn ang="T10">
                  <a:pos x="T0" y="T1"/>
                </a:cxn>
                <a:cxn ang="T11">
                  <a:pos x="T2" y="T3"/>
                </a:cxn>
                <a:cxn ang="T12">
                  <a:pos x="T4" y="T5"/>
                </a:cxn>
                <a:cxn ang="T13">
                  <a:pos x="T6" y="T7"/>
                </a:cxn>
                <a:cxn ang="T14">
                  <a:pos x="T8" y="T9"/>
                </a:cxn>
              </a:cxnLst>
              <a:rect l="T15" t="T16" r="T17" b="T18"/>
              <a:pathLst>
                <a:path w="61" h="74">
                  <a:moveTo>
                    <a:pt x="0" y="39"/>
                  </a:moveTo>
                  <a:lnTo>
                    <a:pt x="48" y="74"/>
                  </a:lnTo>
                  <a:lnTo>
                    <a:pt x="61" y="38"/>
                  </a:lnTo>
                  <a:lnTo>
                    <a:pt x="52" y="0"/>
                  </a:lnTo>
                  <a:lnTo>
                    <a:pt x="0" y="39"/>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59" name="Freeform 341">
              <a:extLst>
                <a:ext uri="{FF2B5EF4-FFF2-40B4-BE49-F238E27FC236}">
                  <a16:creationId xmlns:a16="http://schemas.microsoft.com/office/drawing/2014/main" id="{AC2FEE82-9A6C-4D21-9EDB-247D762B421A}"/>
                </a:ext>
              </a:extLst>
            </p:cNvPr>
            <p:cNvSpPr>
              <a:spLocks/>
            </p:cNvSpPr>
            <p:nvPr/>
          </p:nvSpPr>
          <p:spPr bwMode="auto">
            <a:xfrm>
              <a:off x="1626137" y="1870970"/>
              <a:ext cx="200482" cy="274478"/>
            </a:xfrm>
            <a:custGeom>
              <a:avLst/>
              <a:gdLst>
                <a:gd name="T0" fmla="*/ 0 w 416"/>
                <a:gd name="T1" fmla="*/ 2 h 726"/>
                <a:gd name="T2" fmla="*/ 1 w 416"/>
                <a:gd name="T3" fmla="*/ 1 h 726"/>
                <a:gd name="T4" fmla="*/ 2 w 416"/>
                <a:gd name="T5" fmla="*/ 2 h 726"/>
                <a:gd name="T6" fmla="*/ 3 w 416"/>
                <a:gd name="T7" fmla="*/ 3 h 726"/>
                <a:gd name="T8" fmla="*/ 5 w 416"/>
                <a:gd name="T9" fmla="*/ 2 h 726"/>
                <a:gd name="T10" fmla="*/ 5 w 416"/>
                <a:gd name="T11" fmla="*/ 0 h 726"/>
                <a:gd name="T12" fmla="*/ 7 w 416"/>
                <a:gd name="T13" fmla="*/ 0 h 726"/>
                <a:gd name="T14" fmla="*/ 8 w 416"/>
                <a:gd name="T15" fmla="*/ 1 h 726"/>
                <a:gd name="T16" fmla="*/ 7 w 416"/>
                <a:gd name="T17" fmla="*/ 2 h 726"/>
                <a:gd name="T18" fmla="*/ 7 w 416"/>
                <a:gd name="T19" fmla="*/ 3 h 726"/>
                <a:gd name="T20" fmla="*/ 9 w 416"/>
                <a:gd name="T21" fmla="*/ 4 h 726"/>
                <a:gd name="T22" fmla="*/ 8 w 416"/>
                <a:gd name="T23" fmla="*/ 5 h 726"/>
                <a:gd name="T24" fmla="*/ 9 w 416"/>
                <a:gd name="T25" fmla="*/ 7 h 726"/>
                <a:gd name="T26" fmla="*/ 8 w 416"/>
                <a:gd name="T27" fmla="*/ 9 h 726"/>
                <a:gd name="T28" fmla="*/ 10 w 416"/>
                <a:gd name="T29" fmla="*/ 13 h 726"/>
                <a:gd name="T30" fmla="*/ 6 w 416"/>
                <a:gd name="T31" fmla="*/ 16 h 726"/>
                <a:gd name="T32" fmla="*/ 2 w 416"/>
                <a:gd name="T33" fmla="*/ 17 h 726"/>
                <a:gd name="T34" fmla="*/ 2 w 416"/>
                <a:gd name="T35" fmla="*/ 16 h 726"/>
                <a:gd name="T36" fmla="*/ 1 w 416"/>
                <a:gd name="T37" fmla="*/ 16 h 726"/>
                <a:gd name="T38" fmla="*/ 1 w 416"/>
                <a:gd name="T39" fmla="*/ 12 h 726"/>
                <a:gd name="T40" fmla="*/ 4 w 416"/>
                <a:gd name="T41" fmla="*/ 9 h 726"/>
                <a:gd name="T42" fmla="*/ 3 w 416"/>
                <a:gd name="T43" fmla="*/ 7 h 726"/>
                <a:gd name="T44" fmla="*/ 3 w 416"/>
                <a:gd name="T45" fmla="*/ 4 h 726"/>
                <a:gd name="T46" fmla="*/ 0 w 416"/>
                <a:gd name="T47" fmla="*/ 2 h 7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6"/>
                <a:gd name="T73" fmla="*/ 0 h 726"/>
                <a:gd name="T74" fmla="*/ 416 w 416"/>
                <a:gd name="T75" fmla="*/ 726 h 7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6" h="726">
                  <a:moveTo>
                    <a:pt x="0" y="76"/>
                  </a:moveTo>
                  <a:lnTo>
                    <a:pt x="27" y="55"/>
                  </a:lnTo>
                  <a:lnTo>
                    <a:pt x="72" y="97"/>
                  </a:lnTo>
                  <a:lnTo>
                    <a:pt x="151" y="105"/>
                  </a:lnTo>
                  <a:lnTo>
                    <a:pt x="196" y="79"/>
                  </a:lnTo>
                  <a:lnTo>
                    <a:pt x="208" y="17"/>
                  </a:lnTo>
                  <a:lnTo>
                    <a:pt x="284" y="0"/>
                  </a:lnTo>
                  <a:lnTo>
                    <a:pt x="324" y="25"/>
                  </a:lnTo>
                  <a:lnTo>
                    <a:pt x="319" y="76"/>
                  </a:lnTo>
                  <a:lnTo>
                    <a:pt x="303" y="126"/>
                  </a:lnTo>
                  <a:lnTo>
                    <a:pt x="362" y="190"/>
                  </a:lnTo>
                  <a:lnTo>
                    <a:pt x="325" y="236"/>
                  </a:lnTo>
                  <a:lnTo>
                    <a:pt x="365" y="316"/>
                  </a:lnTo>
                  <a:lnTo>
                    <a:pt x="353" y="387"/>
                  </a:lnTo>
                  <a:lnTo>
                    <a:pt x="416" y="537"/>
                  </a:lnTo>
                  <a:lnTo>
                    <a:pt x="269" y="680"/>
                  </a:lnTo>
                  <a:lnTo>
                    <a:pt x="94" y="726"/>
                  </a:lnTo>
                  <a:lnTo>
                    <a:pt x="83" y="697"/>
                  </a:lnTo>
                  <a:lnTo>
                    <a:pt x="27" y="674"/>
                  </a:lnTo>
                  <a:lnTo>
                    <a:pt x="20" y="533"/>
                  </a:lnTo>
                  <a:lnTo>
                    <a:pt x="189" y="381"/>
                  </a:lnTo>
                  <a:lnTo>
                    <a:pt x="134" y="306"/>
                  </a:lnTo>
                  <a:lnTo>
                    <a:pt x="112" y="155"/>
                  </a:lnTo>
                  <a:lnTo>
                    <a:pt x="0" y="76"/>
                  </a:lnTo>
                  <a:close/>
                </a:path>
              </a:pathLst>
            </a:custGeom>
            <a:solidFill>
              <a:schemeClr val="accent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60" name="Freeform 342">
              <a:extLst>
                <a:ext uri="{FF2B5EF4-FFF2-40B4-BE49-F238E27FC236}">
                  <a16:creationId xmlns:a16="http://schemas.microsoft.com/office/drawing/2014/main" id="{468B90B5-7B8D-4953-9954-F24E79386290}"/>
                </a:ext>
              </a:extLst>
            </p:cNvPr>
            <p:cNvSpPr>
              <a:spLocks/>
            </p:cNvSpPr>
            <p:nvPr/>
          </p:nvSpPr>
          <p:spPr bwMode="auto">
            <a:xfrm>
              <a:off x="1167894" y="2349650"/>
              <a:ext cx="230807" cy="182986"/>
            </a:xfrm>
            <a:custGeom>
              <a:avLst/>
              <a:gdLst>
                <a:gd name="T0" fmla="*/ 0 w 482"/>
                <a:gd name="T1" fmla="*/ 3 h 484"/>
                <a:gd name="T2" fmla="*/ 0 w 482"/>
                <a:gd name="T3" fmla="*/ 4 h 484"/>
                <a:gd name="T4" fmla="*/ 3 w 482"/>
                <a:gd name="T5" fmla="*/ 5 h 484"/>
                <a:gd name="T6" fmla="*/ 2 w 482"/>
                <a:gd name="T7" fmla="*/ 6 h 484"/>
                <a:gd name="T8" fmla="*/ 3 w 482"/>
                <a:gd name="T9" fmla="*/ 6 h 484"/>
                <a:gd name="T10" fmla="*/ 3 w 482"/>
                <a:gd name="T11" fmla="*/ 8 h 484"/>
                <a:gd name="T12" fmla="*/ 3 w 482"/>
                <a:gd name="T13" fmla="*/ 10 h 484"/>
                <a:gd name="T14" fmla="*/ 5 w 482"/>
                <a:gd name="T15" fmla="*/ 11 h 484"/>
                <a:gd name="T16" fmla="*/ 5 w 482"/>
                <a:gd name="T17" fmla="*/ 11 h 484"/>
                <a:gd name="T18" fmla="*/ 7 w 482"/>
                <a:gd name="T19" fmla="*/ 11 h 484"/>
                <a:gd name="T20" fmla="*/ 7 w 482"/>
                <a:gd name="T21" fmla="*/ 10 h 484"/>
                <a:gd name="T22" fmla="*/ 8 w 482"/>
                <a:gd name="T23" fmla="*/ 10 h 484"/>
                <a:gd name="T24" fmla="*/ 9 w 482"/>
                <a:gd name="T25" fmla="*/ 10 h 484"/>
                <a:gd name="T26" fmla="*/ 11 w 482"/>
                <a:gd name="T27" fmla="*/ 9 h 484"/>
                <a:gd name="T28" fmla="*/ 10 w 482"/>
                <a:gd name="T29" fmla="*/ 8 h 484"/>
                <a:gd name="T30" fmla="*/ 10 w 482"/>
                <a:gd name="T31" fmla="*/ 7 h 484"/>
                <a:gd name="T32" fmla="*/ 9 w 482"/>
                <a:gd name="T33" fmla="*/ 6 h 484"/>
                <a:gd name="T34" fmla="*/ 11 w 482"/>
                <a:gd name="T35" fmla="*/ 5 h 484"/>
                <a:gd name="T36" fmla="*/ 11 w 482"/>
                <a:gd name="T37" fmla="*/ 3 h 484"/>
                <a:gd name="T38" fmla="*/ 9 w 482"/>
                <a:gd name="T39" fmla="*/ 2 h 484"/>
                <a:gd name="T40" fmla="*/ 9 w 482"/>
                <a:gd name="T41" fmla="*/ 2 h 484"/>
                <a:gd name="T42" fmla="*/ 7 w 482"/>
                <a:gd name="T43" fmla="*/ 0 h 484"/>
                <a:gd name="T44" fmla="*/ 6 w 482"/>
                <a:gd name="T45" fmla="*/ 0 h 484"/>
                <a:gd name="T46" fmla="*/ 5 w 482"/>
                <a:gd name="T47" fmla="*/ 2 h 484"/>
                <a:gd name="T48" fmla="*/ 3 w 482"/>
                <a:gd name="T49" fmla="*/ 2 h 484"/>
                <a:gd name="T50" fmla="*/ 3 w 482"/>
                <a:gd name="T51" fmla="*/ 3 h 484"/>
                <a:gd name="T52" fmla="*/ 0 w 482"/>
                <a:gd name="T53" fmla="*/ 3 h 4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2"/>
                <a:gd name="T82" fmla="*/ 0 h 484"/>
                <a:gd name="T83" fmla="*/ 482 w 482"/>
                <a:gd name="T84" fmla="*/ 484 h 4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2" h="484">
                  <a:moveTo>
                    <a:pt x="0" y="147"/>
                  </a:moveTo>
                  <a:lnTo>
                    <a:pt x="15" y="189"/>
                  </a:lnTo>
                  <a:lnTo>
                    <a:pt x="115" y="219"/>
                  </a:lnTo>
                  <a:lnTo>
                    <a:pt x="96" y="242"/>
                  </a:lnTo>
                  <a:lnTo>
                    <a:pt x="135" y="275"/>
                  </a:lnTo>
                  <a:lnTo>
                    <a:pt x="150" y="327"/>
                  </a:lnTo>
                  <a:lnTo>
                    <a:pt x="107" y="430"/>
                  </a:lnTo>
                  <a:lnTo>
                    <a:pt x="228" y="472"/>
                  </a:lnTo>
                  <a:lnTo>
                    <a:pt x="240" y="477"/>
                  </a:lnTo>
                  <a:lnTo>
                    <a:pt x="297" y="484"/>
                  </a:lnTo>
                  <a:lnTo>
                    <a:pt x="297" y="444"/>
                  </a:lnTo>
                  <a:lnTo>
                    <a:pt x="330" y="421"/>
                  </a:lnTo>
                  <a:lnTo>
                    <a:pt x="408" y="448"/>
                  </a:lnTo>
                  <a:lnTo>
                    <a:pt x="456" y="407"/>
                  </a:lnTo>
                  <a:lnTo>
                    <a:pt x="430" y="348"/>
                  </a:lnTo>
                  <a:lnTo>
                    <a:pt x="441" y="293"/>
                  </a:lnTo>
                  <a:lnTo>
                    <a:pt x="402" y="261"/>
                  </a:lnTo>
                  <a:lnTo>
                    <a:pt x="456" y="195"/>
                  </a:lnTo>
                  <a:lnTo>
                    <a:pt x="482" y="123"/>
                  </a:lnTo>
                  <a:lnTo>
                    <a:pt x="410" y="92"/>
                  </a:lnTo>
                  <a:lnTo>
                    <a:pt x="392" y="84"/>
                  </a:lnTo>
                  <a:lnTo>
                    <a:pt x="280" y="0"/>
                  </a:lnTo>
                  <a:lnTo>
                    <a:pt x="244" y="15"/>
                  </a:lnTo>
                  <a:lnTo>
                    <a:pt x="197" y="96"/>
                  </a:lnTo>
                  <a:lnTo>
                    <a:pt x="104" y="81"/>
                  </a:lnTo>
                  <a:lnTo>
                    <a:pt x="122" y="143"/>
                  </a:lnTo>
                  <a:lnTo>
                    <a:pt x="0" y="147"/>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61" name="Freeform 343">
              <a:extLst>
                <a:ext uri="{FF2B5EF4-FFF2-40B4-BE49-F238E27FC236}">
                  <a16:creationId xmlns:a16="http://schemas.microsoft.com/office/drawing/2014/main" id="{DD85E629-7C63-4719-972C-334108F3A040}"/>
                </a:ext>
              </a:extLst>
            </p:cNvPr>
            <p:cNvSpPr>
              <a:spLocks/>
            </p:cNvSpPr>
            <p:nvPr/>
          </p:nvSpPr>
          <p:spPr bwMode="auto">
            <a:xfrm>
              <a:off x="1407124" y="2519376"/>
              <a:ext cx="15163" cy="33149"/>
            </a:xfrm>
            <a:custGeom>
              <a:avLst/>
              <a:gdLst>
                <a:gd name="T0" fmla="*/ 0 w 31"/>
                <a:gd name="T1" fmla="*/ 1 h 89"/>
                <a:gd name="T2" fmla="*/ 1 w 31"/>
                <a:gd name="T3" fmla="*/ 2 h 89"/>
                <a:gd name="T4" fmla="*/ 1 w 31"/>
                <a:gd name="T5" fmla="*/ 0 h 89"/>
                <a:gd name="T6" fmla="*/ 0 w 31"/>
                <a:gd name="T7" fmla="*/ 1 h 89"/>
                <a:gd name="T8" fmla="*/ 0 60000 65536"/>
                <a:gd name="T9" fmla="*/ 0 60000 65536"/>
                <a:gd name="T10" fmla="*/ 0 60000 65536"/>
                <a:gd name="T11" fmla="*/ 0 60000 65536"/>
                <a:gd name="T12" fmla="*/ 0 w 31"/>
                <a:gd name="T13" fmla="*/ 0 h 89"/>
                <a:gd name="T14" fmla="*/ 31 w 31"/>
                <a:gd name="T15" fmla="*/ 89 h 89"/>
              </a:gdLst>
              <a:ahLst/>
              <a:cxnLst>
                <a:cxn ang="T8">
                  <a:pos x="T0" y="T1"/>
                </a:cxn>
                <a:cxn ang="T9">
                  <a:pos x="T2" y="T3"/>
                </a:cxn>
                <a:cxn ang="T10">
                  <a:pos x="T4" y="T5"/>
                </a:cxn>
                <a:cxn ang="T11">
                  <a:pos x="T6" y="T7"/>
                </a:cxn>
              </a:cxnLst>
              <a:rect l="T12" t="T13" r="T14" b="T15"/>
              <a:pathLst>
                <a:path w="31" h="89">
                  <a:moveTo>
                    <a:pt x="0" y="46"/>
                  </a:moveTo>
                  <a:lnTo>
                    <a:pt x="28" y="89"/>
                  </a:lnTo>
                  <a:lnTo>
                    <a:pt x="31" y="0"/>
                  </a:lnTo>
                  <a:lnTo>
                    <a:pt x="0" y="46"/>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62" name="Freeform 344">
              <a:extLst>
                <a:ext uri="{FF2B5EF4-FFF2-40B4-BE49-F238E27FC236}">
                  <a16:creationId xmlns:a16="http://schemas.microsoft.com/office/drawing/2014/main" id="{28E22966-0A69-4383-BC38-493FA15FC2C9}"/>
                </a:ext>
              </a:extLst>
            </p:cNvPr>
            <p:cNvSpPr>
              <a:spLocks/>
            </p:cNvSpPr>
            <p:nvPr/>
          </p:nvSpPr>
          <p:spPr bwMode="auto">
            <a:xfrm>
              <a:off x="1358267" y="2264787"/>
              <a:ext cx="161733" cy="161770"/>
            </a:xfrm>
            <a:custGeom>
              <a:avLst/>
              <a:gdLst>
                <a:gd name="T0" fmla="*/ 0 w 335"/>
                <a:gd name="T1" fmla="*/ 4 h 429"/>
                <a:gd name="T2" fmla="*/ 0 w 335"/>
                <a:gd name="T3" fmla="*/ 6 h 429"/>
                <a:gd name="T4" fmla="*/ 0 w 335"/>
                <a:gd name="T5" fmla="*/ 6 h 429"/>
                <a:gd name="T6" fmla="*/ 0 w 335"/>
                <a:gd name="T7" fmla="*/ 7 h 429"/>
                <a:gd name="T8" fmla="*/ 2 w 335"/>
                <a:gd name="T9" fmla="*/ 8 h 429"/>
                <a:gd name="T10" fmla="*/ 1 w 335"/>
                <a:gd name="T11" fmla="*/ 10 h 429"/>
                <a:gd name="T12" fmla="*/ 3 w 335"/>
                <a:gd name="T13" fmla="*/ 10 h 429"/>
                <a:gd name="T14" fmla="*/ 6 w 335"/>
                <a:gd name="T15" fmla="*/ 10 h 429"/>
                <a:gd name="T16" fmla="*/ 7 w 335"/>
                <a:gd name="T17" fmla="*/ 8 h 429"/>
                <a:gd name="T18" fmla="*/ 5 w 335"/>
                <a:gd name="T19" fmla="*/ 6 h 429"/>
                <a:gd name="T20" fmla="*/ 7 w 335"/>
                <a:gd name="T21" fmla="*/ 5 h 429"/>
                <a:gd name="T22" fmla="*/ 8 w 335"/>
                <a:gd name="T23" fmla="*/ 5 h 429"/>
                <a:gd name="T24" fmla="*/ 7 w 335"/>
                <a:gd name="T25" fmla="*/ 1 h 429"/>
                <a:gd name="T26" fmla="*/ 6 w 335"/>
                <a:gd name="T27" fmla="*/ 1 h 429"/>
                <a:gd name="T28" fmla="*/ 4 w 335"/>
                <a:gd name="T29" fmla="*/ 1 h 429"/>
                <a:gd name="T30" fmla="*/ 4 w 335"/>
                <a:gd name="T31" fmla="*/ 1 h 429"/>
                <a:gd name="T32" fmla="*/ 3 w 335"/>
                <a:gd name="T33" fmla="*/ 0 h 429"/>
                <a:gd name="T34" fmla="*/ 2 w 335"/>
                <a:gd name="T35" fmla="*/ 0 h 429"/>
                <a:gd name="T36" fmla="*/ 2 w 335"/>
                <a:gd name="T37" fmla="*/ 2 h 429"/>
                <a:gd name="T38" fmla="*/ 1 w 335"/>
                <a:gd name="T39" fmla="*/ 2 h 429"/>
                <a:gd name="T40" fmla="*/ 1 w 335"/>
                <a:gd name="T41" fmla="*/ 2 h 429"/>
                <a:gd name="T42" fmla="*/ 1 w 335"/>
                <a:gd name="T43" fmla="*/ 4 h 429"/>
                <a:gd name="T44" fmla="*/ 0 w 335"/>
                <a:gd name="T45" fmla="*/ 4 h 4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5"/>
                <a:gd name="T70" fmla="*/ 0 h 429"/>
                <a:gd name="T71" fmla="*/ 335 w 335"/>
                <a:gd name="T72" fmla="*/ 429 h 4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5" h="429">
                  <a:moveTo>
                    <a:pt x="0" y="178"/>
                  </a:moveTo>
                  <a:lnTo>
                    <a:pt x="2" y="247"/>
                  </a:lnTo>
                  <a:lnTo>
                    <a:pt x="5" y="279"/>
                  </a:lnTo>
                  <a:lnTo>
                    <a:pt x="10" y="317"/>
                  </a:lnTo>
                  <a:lnTo>
                    <a:pt x="82" y="348"/>
                  </a:lnTo>
                  <a:lnTo>
                    <a:pt x="56" y="420"/>
                  </a:lnTo>
                  <a:lnTo>
                    <a:pt x="130" y="429"/>
                  </a:lnTo>
                  <a:lnTo>
                    <a:pt x="262" y="428"/>
                  </a:lnTo>
                  <a:lnTo>
                    <a:pt x="297" y="359"/>
                  </a:lnTo>
                  <a:lnTo>
                    <a:pt x="225" y="271"/>
                  </a:lnTo>
                  <a:lnTo>
                    <a:pt x="309" y="224"/>
                  </a:lnTo>
                  <a:lnTo>
                    <a:pt x="335" y="237"/>
                  </a:lnTo>
                  <a:lnTo>
                    <a:pt x="309" y="65"/>
                  </a:lnTo>
                  <a:lnTo>
                    <a:pt x="250" y="23"/>
                  </a:lnTo>
                  <a:lnTo>
                    <a:pt x="180" y="53"/>
                  </a:lnTo>
                  <a:lnTo>
                    <a:pt x="189" y="33"/>
                  </a:lnTo>
                  <a:lnTo>
                    <a:pt x="130" y="0"/>
                  </a:lnTo>
                  <a:lnTo>
                    <a:pt x="100" y="0"/>
                  </a:lnTo>
                  <a:lnTo>
                    <a:pt x="99" y="95"/>
                  </a:lnTo>
                  <a:lnTo>
                    <a:pt x="67" y="69"/>
                  </a:lnTo>
                  <a:lnTo>
                    <a:pt x="45" y="99"/>
                  </a:lnTo>
                  <a:lnTo>
                    <a:pt x="41" y="156"/>
                  </a:lnTo>
                  <a:lnTo>
                    <a:pt x="0" y="178"/>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63" name="Freeform 345">
              <a:extLst>
                <a:ext uri="{FF2B5EF4-FFF2-40B4-BE49-F238E27FC236}">
                  <a16:creationId xmlns:a16="http://schemas.microsoft.com/office/drawing/2014/main" id="{BBA0B607-495A-43B6-961B-FC2112DA6DF8}"/>
                </a:ext>
              </a:extLst>
            </p:cNvPr>
            <p:cNvSpPr>
              <a:spLocks/>
            </p:cNvSpPr>
            <p:nvPr/>
          </p:nvSpPr>
          <p:spPr bwMode="auto">
            <a:xfrm>
              <a:off x="1619400" y="2544569"/>
              <a:ext cx="114561" cy="104753"/>
            </a:xfrm>
            <a:custGeom>
              <a:avLst/>
              <a:gdLst>
                <a:gd name="T0" fmla="*/ 0 w 241"/>
                <a:gd name="T1" fmla="*/ 3 h 276"/>
                <a:gd name="T2" fmla="*/ 1 w 241"/>
                <a:gd name="T3" fmla="*/ 1 h 276"/>
                <a:gd name="T4" fmla="*/ 3 w 241"/>
                <a:gd name="T5" fmla="*/ 1 h 276"/>
                <a:gd name="T6" fmla="*/ 5 w 241"/>
                <a:gd name="T7" fmla="*/ 1 h 276"/>
                <a:gd name="T8" fmla="*/ 5 w 241"/>
                <a:gd name="T9" fmla="*/ 0 h 276"/>
                <a:gd name="T10" fmla="*/ 5 w 241"/>
                <a:gd name="T11" fmla="*/ 1 h 276"/>
                <a:gd name="T12" fmla="*/ 4 w 241"/>
                <a:gd name="T13" fmla="*/ 1 h 276"/>
                <a:gd name="T14" fmla="*/ 3 w 241"/>
                <a:gd name="T15" fmla="*/ 2 h 276"/>
                <a:gd name="T16" fmla="*/ 2 w 241"/>
                <a:gd name="T17" fmla="*/ 1 h 276"/>
                <a:gd name="T18" fmla="*/ 3 w 241"/>
                <a:gd name="T19" fmla="*/ 3 h 276"/>
                <a:gd name="T20" fmla="*/ 2 w 241"/>
                <a:gd name="T21" fmla="*/ 4 h 276"/>
                <a:gd name="T22" fmla="*/ 3 w 241"/>
                <a:gd name="T23" fmla="*/ 4 h 276"/>
                <a:gd name="T24" fmla="*/ 3 w 241"/>
                <a:gd name="T25" fmla="*/ 5 h 276"/>
                <a:gd name="T26" fmla="*/ 2 w 241"/>
                <a:gd name="T27" fmla="*/ 5 h 276"/>
                <a:gd name="T28" fmla="*/ 3 w 241"/>
                <a:gd name="T29" fmla="*/ 7 h 276"/>
                <a:gd name="T30" fmla="*/ 1 w 241"/>
                <a:gd name="T31" fmla="*/ 6 h 276"/>
                <a:gd name="T32" fmla="*/ 1 w 241"/>
                <a:gd name="T33" fmla="*/ 5 h 276"/>
                <a:gd name="T34" fmla="*/ 3 w 241"/>
                <a:gd name="T35" fmla="*/ 4 h 276"/>
                <a:gd name="T36" fmla="*/ 1 w 241"/>
                <a:gd name="T37" fmla="*/ 4 h 276"/>
                <a:gd name="T38" fmla="*/ 0 w 241"/>
                <a:gd name="T39" fmla="*/ 3 h 2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6"/>
                <a:gd name="T62" fmla="*/ 241 w 241"/>
                <a:gd name="T63" fmla="*/ 276 h 2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6">
                  <a:moveTo>
                    <a:pt x="0" y="110"/>
                  </a:moveTo>
                  <a:lnTo>
                    <a:pt x="36" y="47"/>
                  </a:lnTo>
                  <a:lnTo>
                    <a:pt x="111" y="23"/>
                  </a:lnTo>
                  <a:lnTo>
                    <a:pt x="206" y="26"/>
                  </a:lnTo>
                  <a:lnTo>
                    <a:pt x="241" y="0"/>
                  </a:lnTo>
                  <a:lnTo>
                    <a:pt x="227" y="57"/>
                  </a:lnTo>
                  <a:lnTo>
                    <a:pt x="162" y="45"/>
                  </a:lnTo>
                  <a:lnTo>
                    <a:pt x="131" y="93"/>
                  </a:lnTo>
                  <a:lnTo>
                    <a:pt x="98" y="66"/>
                  </a:lnTo>
                  <a:lnTo>
                    <a:pt x="121" y="141"/>
                  </a:lnTo>
                  <a:lnTo>
                    <a:pt x="90" y="154"/>
                  </a:lnTo>
                  <a:lnTo>
                    <a:pt x="151" y="187"/>
                  </a:lnTo>
                  <a:lnTo>
                    <a:pt x="151" y="214"/>
                  </a:lnTo>
                  <a:lnTo>
                    <a:pt x="100" y="223"/>
                  </a:lnTo>
                  <a:lnTo>
                    <a:pt x="116" y="276"/>
                  </a:lnTo>
                  <a:lnTo>
                    <a:pt x="59" y="258"/>
                  </a:lnTo>
                  <a:lnTo>
                    <a:pt x="42" y="208"/>
                  </a:lnTo>
                  <a:lnTo>
                    <a:pt x="117" y="189"/>
                  </a:lnTo>
                  <a:lnTo>
                    <a:pt x="42" y="181"/>
                  </a:lnTo>
                  <a:lnTo>
                    <a:pt x="0" y="110"/>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64" name="Freeform 346">
              <a:extLst>
                <a:ext uri="{FF2B5EF4-FFF2-40B4-BE49-F238E27FC236}">
                  <a16:creationId xmlns:a16="http://schemas.microsoft.com/office/drawing/2014/main" id="{ECCF64E2-70DD-4798-9A5E-EF75D65E25A8}"/>
                </a:ext>
              </a:extLst>
            </p:cNvPr>
            <p:cNvSpPr>
              <a:spLocks/>
            </p:cNvSpPr>
            <p:nvPr/>
          </p:nvSpPr>
          <p:spPr bwMode="auto">
            <a:xfrm>
              <a:off x="1681733" y="2666559"/>
              <a:ext cx="52226" cy="6630"/>
            </a:xfrm>
            <a:custGeom>
              <a:avLst/>
              <a:gdLst>
                <a:gd name="T0" fmla="*/ 0 w 112"/>
                <a:gd name="T1" fmla="*/ 0 h 19"/>
                <a:gd name="T2" fmla="*/ 0 w 112"/>
                <a:gd name="T3" fmla="*/ 0 h 19"/>
                <a:gd name="T4" fmla="*/ 2 w 112"/>
                <a:gd name="T5" fmla="*/ 0 h 19"/>
                <a:gd name="T6" fmla="*/ 1 w 112"/>
                <a:gd name="T7" fmla="*/ 0 h 19"/>
                <a:gd name="T8" fmla="*/ 0 w 112"/>
                <a:gd name="T9" fmla="*/ 0 h 19"/>
                <a:gd name="T10" fmla="*/ 0 60000 65536"/>
                <a:gd name="T11" fmla="*/ 0 60000 65536"/>
                <a:gd name="T12" fmla="*/ 0 60000 65536"/>
                <a:gd name="T13" fmla="*/ 0 60000 65536"/>
                <a:gd name="T14" fmla="*/ 0 60000 65536"/>
                <a:gd name="T15" fmla="*/ 0 w 112"/>
                <a:gd name="T16" fmla="*/ 0 h 19"/>
                <a:gd name="T17" fmla="*/ 112 w 112"/>
                <a:gd name="T18" fmla="*/ 19 h 19"/>
              </a:gdLst>
              <a:ahLst/>
              <a:cxnLst>
                <a:cxn ang="T10">
                  <a:pos x="T0" y="T1"/>
                </a:cxn>
                <a:cxn ang="T11">
                  <a:pos x="T2" y="T3"/>
                </a:cxn>
                <a:cxn ang="T12">
                  <a:pos x="T4" y="T5"/>
                </a:cxn>
                <a:cxn ang="T13">
                  <a:pos x="T6" y="T7"/>
                </a:cxn>
                <a:cxn ang="T14">
                  <a:pos x="T8" y="T9"/>
                </a:cxn>
              </a:cxnLst>
              <a:rect l="T15" t="T16" r="T17" b="T18"/>
              <a:pathLst>
                <a:path w="112" h="19">
                  <a:moveTo>
                    <a:pt x="0" y="19"/>
                  </a:moveTo>
                  <a:lnTo>
                    <a:pt x="10" y="0"/>
                  </a:lnTo>
                  <a:lnTo>
                    <a:pt x="112" y="19"/>
                  </a:lnTo>
                  <a:lnTo>
                    <a:pt x="34" y="19"/>
                  </a:lnTo>
                  <a:lnTo>
                    <a:pt x="0" y="19"/>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65" name="Freeform 347">
              <a:extLst>
                <a:ext uri="{FF2B5EF4-FFF2-40B4-BE49-F238E27FC236}">
                  <a16:creationId xmlns:a16="http://schemas.microsoft.com/office/drawing/2014/main" id="{6FF02647-F900-4EAD-BB4D-D74AB03FEBE8}"/>
                </a:ext>
              </a:extLst>
            </p:cNvPr>
            <p:cNvSpPr>
              <a:spLocks/>
            </p:cNvSpPr>
            <p:nvPr/>
          </p:nvSpPr>
          <p:spPr bwMode="auto">
            <a:xfrm>
              <a:off x="1545271" y="2405341"/>
              <a:ext cx="121300" cy="58343"/>
            </a:xfrm>
            <a:custGeom>
              <a:avLst/>
              <a:gdLst>
                <a:gd name="T0" fmla="*/ 0 w 254"/>
                <a:gd name="T1" fmla="*/ 2 h 157"/>
                <a:gd name="T2" fmla="*/ 1 w 254"/>
                <a:gd name="T3" fmla="*/ 1 h 157"/>
                <a:gd name="T4" fmla="*/ 2 w 254"/>
                <a:gd name="T5" fmla="*/ 1 h 157"/>
                <a:gd name="T6" fmla="*/ 4 w 254"/>
                <a:gd name="T7" fmla="*/ 0 h 157"/>
                <a:gd name="T8" fmla="*/ 5 w 254"/>
                <a:gd name="T9" fmla="*/ 0 h 157"/>
                <a:gd name="T10" fmla="*/ 6 w 254"/>
                <a:gd name="T11" fmla="*/ 1 h 157"/>
                <a:gd name="T12" fmla="*/ 3 w 254"/>
                <a:gd name="T13" fmla="*/ 3 h 157"/>
                <a:gd name="T14" fmla="*/ 2 w 254"/>
                <a:gd name="T15" fmla="*/ 3 h 157"/>
                <a:gd name="T16" fmla="*/ 0 w 254"/>
                <a:gd name="T17" fmla="*/ 2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57"/>
                <a:gd name="T29" fmla="*/ 254 w 254"/>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57">
                  <a:moveTo>
                    <a:pt x="0" y="93"/>
                  </a:moveTo>
                  <a:lnTo>
                    <a:pt x="39" y="25"/>
                  </a:lnTo>
                  <a:lnTo>
                    <a:pt x="89" y="44"/>
                  </a:lnTo>
                  <a:lnTo>
                    <a:pt x="178" y="0"/>
                  </a:lnTo>
                  <a:lnTo>
                    <a:pt x="230" y="9"/>
                  </a:lnTo>
                  <a:lnTo>
                    <a:pt x="254" y="34"/>
                  </a:lnTo>
                  <a:lnTo>
                    <a:pt x="154" y="139"/>
                  </a:lnTo>
                  <a:lnTo>
                    <a:pt x="73" y="157"/>
                  </a:lnTo>
                  <a:lnTo>
                    <a:pt x="0" y="93"/>
                  </a:lnTo>
                  <a:close/>
                </a:path>
              </a:pathLst>
            </a:custGeom>
            <a:solidFill>
              <a:schemeClr val="accent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66" name="Freeform 348">
              <a:extLst>
                <a:ext uri="{FF2B5EF4-FFF2-40B4-BE49-F238E27FC236}">
                  <a16:creationId xmlns:a16="http://schemas.microsoft.com/office/drawing/2014/main" id="{2887A4AF-A8E5-49BB-A06A-C7A21306D21E}"/>
                </a:ext>
              </a:extLst>
            </p:cNvPr>
            <p:cNvSpPr>
              <a:spLocks/>
            </p:cNvSpPr>
            <p:nvPr/>
          </p:nvSpPr>
          <p:spPr bwMode="auto">
            <a:xfrm>
              <a:off x="2498824" y="2658604"/>
              <a:ext cx="535742" cy="489288"/>
            </a:xfrm>
            <a:custGeom>
              <a:avLst/>
              <a:gdLst>
                <a:gd name="T0" fmla="*/ 0 w 1118"/>
                <a:gd name="T1" fmla="*/ 14 h 1294"/>
                <a:gd name="T2" fmla="*/ 1 w 1118"/>
                <a:gd name="T3" fmla="*/ 13 h 1294"/>
                <a:gd name="T4" fmla="*/ 3 w 1118"/>
                <a:gd name="T5" fmla="*/ 13 h 1294"/>
                <a:gd name="T6" fmla="*/ 1 w 1118"/>
                <a:gd name="T7" fmla="*/ 10 h 1294"/>
                <a:gd name="T8" fmla="*/ 2 w 1118"/>
                <a:gd name="T9" fmla="*/ 9 h 1294"/>
                <a:gd name="T10" fmla="*/ 3 w 1118"/>
                <a:gd name="T11" fmla="*/ 9 h 1294"/>
                <a:gd name="T12" fmla="*/ 6 w 1118"/>
                <a:gd name="T13" fmla="*/ 6 h 1294"/>
                <a:gd name="T14" fmla="*/ 6 w 1118"/>
                <a:gd name="T15" fmla="*/ 5 h 1294"/>
                <a:gd name="T16" fmla="*/ 6 w 1118"/>
                <a:gd name="T17" fmla="*/ 4 h 1294"/>
                <a:gd name="T18" fmla="*/ 5 w 1118"/>
                <a:gd name="T19" fmla="*/ 3 h 1294"/>
                <a:gd name="T20" fmla="*/ 5 w 1118"/>
                <a:gd name="T21" fmla="*/ 1 h 1294"/>
                <a:gd name="T22" fmla="*/ 8 w 1118"/>
                <a:gd name="T23" fmla="*/ 1 h 1294"/>
                <a:gd name="T24" fmla="*/ 9 w 1118"/>
                <a:gd name="T25" fmla="*/ 1 h 1294"/>
                <a:gd name="T26" fmla="*/ 10 w 1118"/>
                <a:gd name="T27" fmla="*/ 0 h 1294"/>
                <a:gd name="T28" fmla="*/ 11 w 1118"/>
                <a:gd name="T29" fmla="*/ 1 h 1294"/>
                <a:gd name="T30" fmla="*/ 10 w 1118"/>
                <a:gd name="T31" fmla="*/ 2 h 1294"/>
                <a:gd name="T32" fmla="*/ 10 w 1118"/>
                <a:gd name="T33" fmla="*/ 4 h 1294"/>
                <a:gd name="T34" fmla="*/ 9 w 1118"/>
                <a:gd name="T35" fmla="*/ 4 h 1294"/>
                <a:gd name="T36" fmla="*/ 10 w 1118"/>
                <a:gd name="T37" fmla="*/ 6 h 1294"/>
                <a:gd name="T38" fmla="*/ 11 w 1118"/>
                <a:gd name="T39" fmla="*/ 7 h 1294"/>
                <a:gd name="T40" fmla="*/ 11 w 1118"/>
                <a:gd name="T41" fmla="*/ 8 h 1294"/>
                <a:gd name="T42" fmla="*/ 13 w 1118"/>
                <a:gd name="T43" fmla="*/ 10 h 1294"/>
                <a:gd name="T44" fmla="*/ 17 w 1118"/>
                <a:gd name="T45" fmla="*/ 11 h 1294"/>
                <a:gd name="T46" fmla="*/ 18 w 1118"/>
                <a:gd name="T47" fmla="*/ 9 h 1294"/>
                <a:gd name="T48" fmla="*/ 18 w 1118"/>
                <a:gd name="T49" fmla="*/ 9 h 1294"/>
                <a:gd name="T50" fmla="*/ 18 w 1118"/>
                <a:gd name="T51" fmla="*/ 10 h 1294"/>
                <a:gd name="T52" fmla="*/ 18 w 1118"/>
                <a:gd name="T53" fmla="*/ 11 h 1294"/>
                <a:gd name="T54" fmla="*/ 21 w 1118"/>
                <a:gd name="T55" fmla="*/ 10 h 1294"/>
                <a:gd name="T56" fmla="*/ 21 w 1118"/>
                <a:gd name="T57" fmla="*/ 9 h 1294"/>
                <a:gd name="T58" fmla="*/ 24 w 1118"/>
                <a:gd name="T59" fmla="*/ 7 h 1294"/>
                <a:gd name="T60" fmla="*/ 25 w 1118"/>
                <a:gd name="T61" fmla="*/ 9 h 1294"/>
                <a:gd name="T62" fmla="*/ 26 w 1118"/>
                <a:gd name="T63" fmla="*/ 9 h 1294"/>
                <a:gd name="T64" fmla="*/ 25 w 1118"/>
                <a:gd name="T65" fmla="*/ 10 h 1294"/>
                <a:gd name="T66" fmla="*/ 24 w 1118"/>
                <a:gd name="T67" fmla="*/ 11 h 1294"/>
                <a:gd name="T68" fmla="*/ 22 w 1118"/>
                <a:gd name="T69" fmla="*/ 15 h 1294"/>
                <a:gd name="T70" fmla="*/ 21 w 1118"/>
                <a:gd name="T71" fmla="*/ 14 h 1294"/>
                <a:gd name="T72" fmla="*/ 21 w 1118"/>
                <a:gd name="T73" fmla="*/ 14 h 1294"/>
                <a:gd name="T74" fmla="*/ 20 w 1118"/>
                <a:gd name="T75" fmla="*/ 13 h 1294"/>
                <a:gd name="T76" fmla="*/ 21 w 1118"/>
                <a:gd name="T77" fmla="*/ 12 h 1294"/>
                <a:gd name="T78" fmla="*/ 19 w 1118"/>
                <a:gd name="T79" fmla="*/ 12 h 1294"/>
                <a:gd name="T80" fmla="*/ 18 w 1118"/>
                <a:gd name="T81" fmla="*/ 11 h 1294"/>
                <a:gd name="T82" fmla="*/ 18 w 1118"/>
                <a:gd name="T83" fmla="*/ 11 h 1294"/>
                <a:gd name="T84" fmla="*/ 18 w 1118"/>
                <a:gd name="T85" fmla="*/ 12 h 1294"/>
                <a:gd name="T86" fmla="*/ 17 w 1118"/>
                <a:gd name="T87" fmla="*/ 13 h 1294"/>
                <a:gd name="T88" fmla="*/ 18 w 1118"/>
                <a:gd name="T89" fmla="*/ 13 h 1294"/>
                <a:gd name="T90" fmla="*/ 18 w 1118"/>
                <a:gd name="T91" fmla="*/ 16 h 1294"/>
                <a:gd name="T92" fmla="*/ 18 w 1118"/>
                <a:gd name="T93" fmla="*/ 15 h 1294"/>
                <a:gd name="T94" fmla="*/ 16 w 1118"/>
                <a:gd name="T95" fmla="*/ 18 h 1294"/>
                <a:gd name="T96" fmla="*/ 11 w 1118"/>
                <a:gd name="T97" fmla="*/ 22 h 1294"/>
                <a:gd name="T98" fmla="*/ 10 w 1118"/>
                <a:gd name="T99" fmla="*/ 28 h 1294"/>
                <a:gd name="T100" fmla="*/ 8 w 1118"/>
                <a:gd name="T101" fmla="*/ 30 h 1294"/>
                <a:gd name="T102" fmla="*/ 6 w 1118"/>
                <a:gd name="T103" fmla="*/ 26 h 1294"/>
                <a:gd name="T104" fmla="*/ 5 w 1118"/>
                <a:gd name="T105" fmla="*/ 22 h 1294"/>
                <a:gd name="T106" fmla="*/ 5 w 1118"/>
                <a:gd name="T107" fmla="*/ 21 h 1294"/>
                <a:gd name="T108" fmla="*/ 4 w 1118"/>
                <a:gd name="T109" fmla="*/ 15 h 1294"/>
                <a:gd name="T110" fmla="*/ 4 w 1118"/>
                <a:gd name="T111" fmla="*/ 15 h 1294"/>
                <a:gd name="T112" fmla="*/ 3 w 1118"/>
                <a:gd name="T113" fmla="*/ 16 h 1294"/>
                <a:gd name="T114" fmla="*/ 2 w 1118"/>
                <a:gd name="T115" fmla="*/ 17 h 1294"/>
                <a:gd name="T116" fmla="*/ 1 w 1118"/>
                <a:gd name="T117" fmla="*/ 15 h 1294"/>
                <a:gd name="T118" fmla="*/ 2 w 1118"/>
                <a:gd name="T119" fmla="*/ 14 h 1294"/>
                <a:gd name="T120" fmla="*/ 1 w 1118"/>
                <a:gd name="T121" fmla="*/ 15 h 1294"/>
                <a:gd name="T122" fmla="*/ 0 w 1118"/>
                <a:gd name="T123" fmla="*/ 14 h 12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8"/>
                <a:gd name="T187" fmla="*/ 0 h 1294"/>
                <a:gd name="T188" fmla="*/ 1118 w 1118"/>
                <a:gd name="T189" fmla="*/ 1294 h 12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8" h="1294">
                  <a:moveTo>
                    <a:pt x="0" y="588"/>
                  </a:moveTo>
                  <a:lnTo>
                    <a:pt x="31" y="560"/>
                  </a:lnTo>
                  <a:lnTo>
                    <a:pt x="116" y="560"/>
                  </a:lnTo>
                  <a:lnTo>
                    <a:pt x="55" y="424"/>
                  </a:lnTo>
                  <a:lnTo>
                    <a:pt x="93" y="387"/>
                  </a:lnTo>
                  <a:lnTo>
                    <a:pt x="141" y="392"/>
                  </a:lnTo>
                  <a:lnTo>
                    <a:pt x="257" y="243"/>
                  </a:lnTo>
                  <a:lnTo>
                    <a:pt x="250" y="204"/>
                  </a:lnTo>
                  <a:lnTo>
                    <a:pt x="277" y="180"/>
                  </a:lnTo>
                  <a:lnTo>
                    <a:pt x="228" y="134"/>
                  </a:lnTo>
                  <a:lnTo>
                    <a:pt x="226" y="62"/>
                  </a:lnTo>
                  <a:lnTo>
                    <a:pt x="336" y="62"/>
                  </a:lnTo>
                  <a:lnTo>
                    <a:pt x="365" y="27"/>
                  </a:lnTo>
                  <a:lnTo>
                    <a:pt x="427" y="0"/>
                  </a:lnTo>
                  <a:lnTo>
                    <a:pt x="467" y="25"/>
                  </a:lnTo>
                  <a:lnTo>
                    <a:pt x="414" y="98"/>
                  </a:lnTo>
                  <a:lnTo>
                    <a:pt x="438" y="161"/>
                  </a:lnTo>
                  <a:lnTo>
                    <a:pt x="399" y="170"/>
                  </a:lnTo>
                  <a:lnTo>
                    <a:pt x="416" y="247"/>
                  </a:lnTo>
                  <a:lnTo>
                    <a:pt x="498" y="278"/>
                  </a:lnTo>
                  <a:lnTo>
                    <a:pt x="459" y="350"/>
                  </a:lnTo>
                  <a:lnTo>
                    <a:pt x="561" y="419"/>
                  </a:lnTo>
                  <a:lnTo>
                    <a:pt x="761" y="462"/>
                  </a:lnTo>
                  <a:lnTo>
                    <a:pt x="764" y="395"/>
                  </a:lnTo>
                  <a:lnTo>
                    <a:pt x="789" y="387"/>
                  </a:lnTo>
                  <a:lnTo>
                    <a:pt x="794" y="420"/>
                  </a:lnTo>
                  <a:lnTo>
                    <a:pt x="810" y="449"/>
                  </a:lnTo>
                  <a:lnTo>
                    <a:pt x="915" y="437"/>
                  </a:lnTo>
                  <a:lnTo>
                    <a:pt x="906" y="396"/>
                  </a:lnTo>
                  <a:lnTo>
                    <a:pt x="1067" y="315"/>
                  </a:lnTo>
                  <a:lnTo>
                    <a:pt x="1079" y="364"/>
                  </a:lnTo>
                  <a:lnTo>
                    <a:pt x="1118" y="382"/>
                  </a:lnTo>
                  <a:lnTo>
                    <a:pt x="1103" y="430"/>
                  </a:lnTo>
                  <a:lnTo>
                    <a:pt x="1036" y="458"/>
                  </a:lnTo>
                  <a:lnTo>
                    <a:pt x="936" y="671"/>
                  </a:lnTo>
                  <a:lnTo>
                    <a:pt x="919" y="587"/>
                  </a:lnTo>
                  <a:lnTo>
                    <a:pt x="901" y="621"/>
                  </a:lnTo>
                  <a:lnTo>
                    <a:pt x="876" y="577"/>
                  </a:lnTo>
                  <a:lnTo>
                    <a:pt x="921" y="524"/>
                  </a:lnTo>
                  <a:lnTo>
                    <a:pt x="836" y="516"/>
                  </a:lnTo>
                  <a:lnTo>
                    <a:pt x="778" y="457"/>
                  </a:lnTo>
                  <a:lnTo>
                    <a:pt x="763" y="489"/>
                  </a:lnTo>
                  <a:lnTo>
                    <a:pt x="781" y="516"/>
                  </a:lnTo>
                  <a:lnTo>
                    <a:pt x="757" y="535"/>
                  </a:lnTo>
                  <a:lnTo>
                    <a:pt x="780" y="562"/>
                  </a:lnTo>
                  <a:lnTo>
                    <a:pt x="794" y="684"/>
                  </a:lnTo>
                  <a:lnTo>
                    <a:pt x="763" y="665"/>
                  </a:lnTo>
                  <a:lnTo>
                    <a:pt x="698" y="763"/>
                  </a:lnTo>
                  <a:lnTo>
                    <a:pt x="466" y="956"/>
                  </a:lnTo>
                  <a:lnTo>
                    <a:pt x="449" y="1199"/>
                  </a:lnTo>
                  <a:lnTo>
                    <a:pt x="355" y="1294"/>
                  </a:lnTo>
                  <a:lnTo>
                    <a:pt x="267" y="1109"/>
                  </a:lnTo>
                  <a:lnTo>
                    <a:pt x="233" y="961"/>
                  </a:lnTo>
                  <a:lnTo>
                    <a:pt x="200" y="926"/>
                  </a:lnTo>
                  <a:lnTo>
                    <a:pt x="179" y="657"/>
                  </a:lnTo>
                  <a:lnTo>
                    <a:pt x="156" y="649"/>
                  </a:lnTo>
                  <a:lnTo>
                    <a:pt x="144" y="706"/>
                  </a:lnTo>
                  <a:lnTo>
                    <a:pt x="90" y="723"/>
                  </a:lnTo>
                  <a:lnTo>
                    <a:pt x="34" y="650"/>
                  </a:lnTo>
                  <a:lnTo>
                    <a:pt x="89" y="615"/>
                  </a:lnTo>
                  <a:lnTo>
                    <a:pt x="34" y="630"/>
                  </a:lnTo>
                  <a:lnTo>
                    <a:pt x="0" y="588"/>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67" name="Freeform 349">
              <a:extLst>
                <a:ext uri="{FF2B5EF4-FFF2-40B4-BE49-F238E27FC236}">
                  <a16:creationId xmlns:a16="http://schemas.microsoft.com/office/drawing/2014/main" id="{D34FAF9C-0626-4DF3-AA14-8F32035C079B}"/>
                </a:ext>
              </a:extLst>
            </p:cNvPr>
            <p:cNvSpPr>
              <a:spLocks/>
            </p:cNvSpPr>
            <p:nvPr/>
          </p:nvSpPr>
          <p:spPr bwMode="auto">
            <a:xfrm>
              <a:off x="2995818" y="3188996"/>
              <a:ext cx="200482" cy="189615"/>
            </a:xfrm>
            <a:custGeom>
              <a:avLst/>
              <a:gdLst>
                <a:gd name="T0" fmla="*/ 0 w 416"/>
                <a:gd name="T1" fmla="*/ 0 h 502"/>
                <a:gd name="T2" fmla="*/ 2 w 416"/>
                <a:gd name="T3" fmla="*/ 0 h 502"/>
                <a:gd name="T4" fmla="*/ 5 w 416"/>
                <a:gd name="T5" fmla="*/ 3 h 502"/>
                <a:gd name="T6" fmla="*/ 7 w 416"/>
                <a:gd name="T7" fmla="*/ 5 h 502"/>
                <a:gd name="T8" fmla="*/ 7 w 416"/>
                <a:gd name="T9" fmla="*/ 5 h 502"/>
                <a:gd name="T10" fmla="*/ 8 w 416"/>
                <a:gd name="T11" fmla="*/ 5 h 502"/>
                <a:gd name="T12" fmla="*/ 7 w 416"/>
                <a:gd name="T13" fmla="*/ 7 h 502"/>
                <a:gd name="T14" fmla="*/ 10 w 416"/>
                <a:gd name="T15" fmla="*/ 9 h 502"/>
                <a:gd name="T16" fmla="*/ 9 w 416"/>
                <a:gd name="T17" fmla="*/ 11 h 502"/>
                <a:gd name="T18" fmla="*/ 9 w 416"/>
                <a:gd name="T19" fmla="*/ 12 h 502"/>
                <a:gd name="T20" fmla="*/ 7 w 416"/>
                <a:gd name="T21" fmla="*/ 10 h 502"/>
                <a:gd name="T22" fmla="*/ 3 w 416"/>
                <a:gd name="T23" fmla="*/ 4 h 502"/>
                <a:gd name="T24" fmla="*/ 0 w 416"/>
                <a:gd name="T25" fmla="*/ 0 h 5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6"/>
                <a:gd name="T40" fmla="*/ 0 h 502"/>
                <a:gd name="T41" fmla="*/ 416 w 416"/>
                <a:gd name="T42" fmla="*/ 502 h 5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6" h="502">
                  <a:moveTo>
                    <a:pt x="0" y="0"/>
                  </a:moveTo>
                  <a:lnTo>
                    <a:pt x="93" y="19"/>
                  </a:lnTo>
                  <a:lnTo>
                    <a:pt x="212" y="152"/>
                  </a:lnTo>
                  <a:lnTo>
                    <a:pt x="305" y="198"/>
                  </a:lnTo>
                  <a:lnTo>
                    <a:pt x="292" y="234"/>
                  </a:lnTo>
                  <a:lnTo>
                    <a:pt x="326" y="232"/>
                  </a:lnTo>
                  <a:lnTo>
                    <a:pt x="322" y="282"/>
                  </a:lnTo>
                  <a:lnTo>
                    <a:pt x="416" y="375"/>
                  </a:lnTo>
                  <a:lnTo>
                    <a:pt x="405" y="500"/>
                  </a:lnTo>
                  <a:lnTo>
                    <a:pt x="367" y="502"/>
                  </a:lnTo>
                  <a:lnTo>
                    <a:pt x="282" y="428"/>
                  </a:lnTo>
                  <a:lnTo>
                    <a:pt x="144" y="176"/>
                  </a:lnTo>
                  <a:lnTo>
                    <a:pt x="0" y="0"/>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68" name="Freeform 350">
              <a:extLst>
                <a:ext uri="{FF2B5EF4-FFF2-40B4-BE49-F238E27FC236}">
                  <a16:creationId xmlns:a16="http://schemas.microsoft.com/office/drawing/2014/main" id="{5396BCAB-8A6E-44D1-810B-FA5A715A304B}"/>
                </a:ext>
              </a:extLst>
            </p:cNvPr>
            <p:cNvSpPr>
              <a:spLocks/>
            </p:cNvSpPr>
            <p:nvPr/>
          </p:nvSpPr>
          <p:spPr bwMode="auto">
            <a:xfrm>
              <a:off x="3184508" y="3382589"/>
              <a:ext cx="165103" cy="47735"/>
            </a:xfrm>
            <a:custGeom>
              <a:avLst/>
              <a:gdLst>
                <a:gd name="T0" fmla="*/ 0 w 346"/>
                <a:gd name="T1" fmla="*/ 1 h 126"/>
                <a:gd name="T2" fmla="*/ 1 w 346"/>
                <a:gd name="T3" fmla="*/ 0 h 126"/>
                <a:gd name="T4" fmla="*/ 6 w 346"/>
                <a:gd name="T5" fmla="*/ 1 h 126"/>
                <a:gd name="T6" fmla="*/ 7 w 346"/>
                <a:gd name="T7" fmla="*/ 2 h 126"/>
                <a:gd name="T8" fmla="*/ 8 w 346"/>
                <a:gd name="T9" fmla="*/ 2 h 126"/>
                <a:gd name="T10" fmla="*/ 8 w 346"/>
                <a:gd name="T11" fmla="*/ 3 h 126"/>
                <a:gd name="T12" fmla="*/ 1 w 346"/>
                <a:gd name="T13" fmla="*/ 1 h 126"/>
                <a:gd name="T14" fmla="*/ 0 w 346"/>
                <a:gd name="T15" fmla="*/ 1 h 126"/>
                <a:gd name="T16" fmla="*/ 0 60000 65536"/>
                <a:gd name="T17" fmla="*/ 0 60000 65536"/>
                <a:gd name="T18" fmla="*/ 0 60000 65536"/>
                <a:gd name="T19" fmla="*/ 0 60000 65536"/>
                <a:gd name="T20" fmla="*/ 0 60000 65536"/>
                <a:gd name="T21" fmla="*/ 0 60000 65536"/>
                <a:gd name="T22" fmla="*/ 0 60000 65536"/>
                <a:gd name="T23" fmla="*/ 0 60000 65536"/>
                <a:gd name="T24" fmla="*/ 0 w 346"/>
                <a:gd name="T25" fmla="*/ 0 h 126"/>
                <a:gd name="T26" fmla="*/ 346 w 346"/>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6" h="126">
                  <a:moveTo>
                    <a:pt x="0" y="35"/>
                  </a:moveTo>
                  <a:lnTo>
                    <a:pt x="23" y="0"/>
                  </a:lnTo>
                  <a:lnTo>
                    <a:pt x="266" y="39"/>
                  </a:lnTo>
                  <a:lnTo>
                    <a:pt x="291" y="70"/>
                  </a:lnTo>
                  <a:lnTo>
                    <a:pt x="341" y="83"/>
                  </a:lnTo>
                  <a:lnTo>
                    <a:pt x="346" y="126"/>
                  </a:lnTo>
                  <a:lnTo>
                    <a:pt x="63" y="66"/>
                  </a:lnTo>
                  <a:lnTo>
                    <a:pt x="0" y="35"/>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69" name="Freeform 351">
              <a:extLst>
                <a:ext uri="{FF2B5EF4-FFF2-40B4-BE49-F238E27FC236}">
                  <a16:creationId xmlns:a16="http://schemas.microsoft.com/office/drawing/2014/main" id="{A118AD3D-FFEA-44B7-9892-E672FD29087D}"/>
                </a:ext>
              </a:extLst>
            </p:cNvPr>
            <p:cNvSpPr>
              <a:spLocks/>
            </p:cNvSpPr>
            <p:nvPr/>
          </p:nvSpPr>
          <p:spPr bwMode="auto">
            <a:xfrm>
              <a:off x="3250212" y="3211538"/>
              <a:ext cx="180265" cy="140554"/>
            </a:xfrm>
            <a:custGeom>
              <a:avLst/>
              <a:gdLst>
                <a:gd name="T0" fmla="*/ 0 w 375"/>
                <a:gd name="T1" fmla="*/ 4 h 372"/>
                <a:gd name="T2" fmla="*/ 1 w 375"/>
                <a:gd name="T3" fmla="*/ 3 h 372"/>
                <a:gd name="T4" fmla="*/ 1 w 375"/>
                <a:gd name="T5" fmla="*/ 3 h 372"/>
                <a:gd name="T6" fmla="*/ 4 w 375"/>
                <a:gd name="T7" fmla="*/ 3 h 372"/>
                <a:gd name="T8" fmla="*/ 5 w 375"/>
                <a:gd name="T9" fmla="*/ 3 h 372"/>
                <a:gd name="T10" fmla="*/ 6 w 375"/>
                <a:gd name="T11" fmla="*/ 0 h 372"/>
                <a:gd name="T12" fmla="*/ 7 w 375"/>
                <a:gd name="T13" fmla="*/ 0 h 372"/>
                <a:gd name="T14" fmla="*/ 7 w 375"/>
                <a:gd name="T15" fmla="*/ 1 h 372"/>
                <a:gd name="T16" fmla="*/ 9 w 375"/>
                <a:gd name="T17" fmla="*/ 3 h 372"/>
                <a:gd name="T18" fmla="*/ 8 w 375"/>
                <a:gd name="T19" fmla="*/ 3 h 372"/>
                <a:gd name="T20" fmla="*/ 6 w 375"/>
                <a:gd name="T21" fmla="*/ 6 h 372"/>
                <a:gd name="T22" fmla="*/ 6 w 375"/>
                <a:gd name="T23" fmla="*/ 8 h 372"/>
                <a:gd name="T24" fmla="*/ 5 w 375"/>
                <a:gd name="T25" fmla="*/ 9 h 372"/>
                <a:gd name="T26" fmla="*/ 3 w 375"/>
                <a:gd name="T27" fmla="*/ 8 h 372"/>
                <a:gd name="T28" fmla="*/ 3 w 375"/>
                <a:gd name="T29" fmla="*/ 8 h 372"/>
                <a:gd name="T30" fmla="*/ 2 w 375"/>
                <a:gd name="T31" fmla="*/ 7 h 372"/>
                <a:gd name="T32" fmla="*/ 1 w 375"/>
                <a:gd name="T33" fmla="*/ 7 h 372"/>
                <a:gd name="T34" fmla="*/ 0 w 375"/>
                <a:gd name="T35" fmla="*/ 4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5"/>
                <a:gd name="T55" fmla="*/ 0 h 372"/>
                <a:gd name="T56" fmla="*/ 375 w 375"/>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5" h="372">
                  <a:moveTo>
                    <a:pt x="0" y="168"/>
                  </a:moveTo>
                  <a:lnTo>
                    <a:pt x="25" y="120"/>
                  </a:lnTo>
                  <a:lnTo>
                    <a:pt x="58" y="149"/>
                  </a:lnTo>
                  <a:lnTo>
                    <a:pt x="168" y="138"/>
                  </a:lnTo>
                  <a:lnTo>
                    <a:pt x="207" y="123"/>
                  </a:lnTo>
                  <a:lnTo>
                    <a:pt x="259" y="0"/>
                  </a:lnTo>
                  <a:lnTo>
                    <a:pt x="324" y="5"/>
                  </a:lnTo>
                  <a:lnTo>
                    <a:pt x="309" y="36"/>
                  </a:lnTo>
                  <a:lnTo>
                    <a:pt x="375" y="149"/>
                  </a:lnTo>
                  <a:lnTo>
                    <a:pt x="340" y="141"/>
                  </a:lnTo>
                  <a:lnTo>
                    <a:pt x="275" y="270"/>
                  </a:lnTo>
                  <a:lnTo>
                    <a:pt x="266" y="349"/>
                  </a:lnTo>
                  <a:lnTo>
                    <a:pt x="223" y="372"/>
                  </a:lnTo>
                  <a:lnTo>
                    <a:pt x="152" y="326"/>
                  </a:lnTo>
                  <a:lnTo>
                    <a:pt x="107" y="346"/>
                  </a:lnTo>
                  <a:lnTo>
                    <a:pt x="103" y="310"/>
                  </a:lnTo>
                  <a:lnTo>
                    <a:pt x="43" y="318"/>
                  </a:lnTo>
                  <a:lnTo>
                    <a:pt x="0" y="168"/>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70" name="Freeform 352">
              <a:extLst>
                <a:ext uri="{FF2B5EF4-FFF2-40B4-BE49-F238E27FC236}">
                  <a16:creationId xmlns:a16="http://schemas.microsoft.com/office/drawing/2014/main" id="{A6D07E04-FE5E-40DC-B117-15523522A567}"/>
                </a:ext>
              </a:extLst>
            </p:cNvPr>
            <p:cNvSpPr>
              <a:spLocks/>
            </p:cNvSpPr>
            <p:nvPr/>
          </p:nvSpPr>
          <p:spPr bwMode="auto">
            <a:xfrm>
              <a:off x="3393412" y="3423695"/>
              <a:ext cx="42118" cy="10608"/>
            </a:xfrm>
            <a:custGeom>
              <a:avLst/>
              <a:gdLst>
                <a:gd name="T0" fmla="*/ 0 w 89"/>
                <a:gd name="T1" fmla="*/ 0 h 28"/>
                <a:gd name="T2" fmla="*/ 0 w 89"/>
                <a:gd name="T3" fmla="*/ 1 h 28"/>
                <a:gd name="T4" fmla="*/ 2 w 89"/>
                <a:gd name="T5" fmla="*/ 0 h 28"/>
                <a:gd name="T6" fmla="*/ 1 w 89"/>
                <a:gd name="T7" fmla="*/ 0 h 28"/>
                <a:gd name="T8" fmla="*/ 0 w 89"/>
                <a:gd name="T9" fmla="*/ 0 h 28"/>
                <a:gd name="T10" fmla="*/ 0 60000 65536"/>
                <a:gd name="T11" fmla="*/ 0 60000 65536"/>
                <a:gd name="T12" fmla="*/ 0 60000 65536"/>
                <a:gd name="T13" fmla="*/ 0 60000 65536"/>
                <a:gd name="T14" fmla="*/ 0 60000 65536"/>
                <a:gd name="T15" fmla="*/ 0 w 89"/>
                <a:gd name="T16" fmla="*/ 0 h 28"/>
                <a:gd name="T17" fmla="*/ 89 w 89"/>
                <a:gd name="T18" fmla="*/ 28 h 28"/>
              </a:gdLst>
              <a:ahLst/>
              <a:cxnLst>
                <a:cxn ang="T10">
                  <a:pos x="T0" y="T1"/>
                </a:cxn>
                <a:cxn ang="T11">
                  <a:pos x="T2" y="T3"/>
                </a:cxn>
                <a:cxn ang="T12">
                  <a:pos x="T4" y="T5"/>
                </a:cxn>
                <a:cxn ang="T13">
                  <a:pos x="T6" y="T7"/>
                </a:cxn>
                <a:cxn ang="T14">
                  <a:pos x="T8" y="T9"/>
                </a:cxn>
              </a:cxnLst>
              <a:rect l="T15" t="T16" r="T17" b="T18"/>
              <a:pathLst>
                <a:path w="89" h="28">
                  <a:moveTo>
                    <a:pt x="0" y="5"/>
                  </a:moveTo>
                  <a:lnTo>
                    <a:pt x="11" y="28"/>
                  </a:lnTo>
                  <a:lnTo>
                    <a:pt x="89" y="9"/>
                  </a:lnTo>
                  <a:lnTo>
                    <a:pt x="27" y="0"/>
                  </a:lnTo>
                  <a:lnTo>
                    <a:pt x="0" y="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71" name="Freeform 353">
              <a:extLst>
                <a:ext uri="{FF2B5EF4-FFF2-40B4-BE49-F238E27FC236}">
                  <a16:creationId xmlns:a16="http://schemas.microsoft.com/office/drawing/2014/main" id="{DD1B17B9-8A8D-4DEF-9023-ACAF3D11A9AD}"/>
                </a:ext>
              </a:extLst>
            </p:cNvPr>
            <p:cNvSpPr>
              <a:spLocks/>
            </p:cNvSpPr>
            <p:nvPr/>
          </p:nvSpPr>
          <p:spPr bwMode="auto">
            <a:xfrm>
              <a:off x="3430477" y="3252644"/>
              <a:ext cx="114561" cy="124643"/>
            </a:xfrm>
            <a:custGeom>
              <a:avLst/>
              <a:gdLst>
                <a:gd name="T0" fmla="*/ 0 w 236"/>
                <a:gd name="T1" fmla="*/ 5 h 326"/>
                <a:gd name="T2" fmla="*/ 1 w 236"/>
                <a:gd name="T3" fmla="*/ 6 h 326"/>
                <a:gd name="T4" fmla="*/ 0 w 236"/>
                <a:gd name="T5" fmla="*/ 7 h 326"/>
                <a:gd name="T6" fmla="*/ 1 w 236"/>
                <a:gd name="T7" fmla="*/ 8 h 326"/>
                <a:gd name="T8" fmla="*/ 1 w 236"/>
                <a:gd name="T9" fmla="*/ 5 h 326"/>
                <a:gd name="T10" fmla="*/ 2 w 236"/>
                <a:gd name="T11" fmla="*/ 5 h 326"/>
                <a:gd name="T12" fmla="*/ 2 w 236"/>
                <a:gd name="T13" fmla="*/ 6 h 326"/>
                <a:gd name="T14" fmla="*/ 3 w 236"/>
                <a:gd name="T15" fmla="*/ 7 h 326"/>
                <a:gd name="T16" fmla="*/ 3 w 236"/>
                <a:gd name="T17" fmla="*/ 6 h 326"/>
                <a:gd name="T18" fmla="*/ 2 w 236"/>
                <a:gd name="T19" fmla="*/ 4 h 326"/>
                <a:gd name="T20" fmla="*/ 4 w 236"/>
                <a:gd name="T21" fmla="*/ 3 h 326"/>
                <a:gd name="T22" fmla="*/ 2 w 236"/>
                <a:gd name="T23" fmla="*/ 3 h 326"/>
                <a:gd name="T24" fmla="*/ 1 w 236"/>
                <a:gd name="T25" fmla="*/ 1 h 326"/>
                <a:gd name="T26" fmla="*/ 5 w 236"/>
                <a:gd name="T27" fmla="*/ 1 h 326"/>
                <a:gd name="T28" fmla="*/ 6 w 236"/>
                <a:gd name="T29" fmla="*/ 0 h 326"/>
                <a:gd name="T30" fmla="*/ 5 w 236"/>
                <a:gd name="T31" fmla="*/ 1 h 326"/>
                <a:gd name="T32" fmla="*/ 2 w 236"/>
                <a:gd name="T33" fmla="*/ 0 h 326"/>
                <a:gd name="T34" fmla="*/ 1 w 236"/>
                <a:gd name="T35" fmla="*/ 1 h 326"/>
                <a:gd name="T36" fmla="*/ 0 w 236"/>
                <a:gd name="T37" fmla="*/ 5 h 3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6"/>
                <a:gd name="T58" fmla="*/ 0 h 326"/>
                <a:gd name="T59" fmla="*/ 236 w 236"/>
                <a:gd name="T60" fmla="*/ 326 h 3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6" h="326">
                  <a:moveTo>
                    <a:pt x="0" y="195"/>
                  </a:moveTo>
                  <a:lnTo>
                    <a:pt x="32" y="253"/>
                  </a:lnTo>
                  <a:lnTo>
                    <a:pt x="19" y="313"/>
                  </a:lnTo>
                  <a:lnTo>
                    <a:pt x="58" y="326"/>
                  </a:lnTo>
                  <a:lnTo>
                    <a:pt x="56" y="206"/>
                  </a:lnTo>
                  <a:lnTo>
                    <a:pt x="80" y="195"/>
                  </a:lnTo>
                  <a:lnTo>
                    <a:pt x="83" y="238"/>
                  </a:lnTo>
                  <a:lnTo>
                    <a:pt x="105" y="292"/>
                  </a:lnTo>
                  <a:lnTo>
                    <a:pt x="146" y="268"/>
                  </a:lnTo>
                  <a:lnTo>
                    <a:pt x="95" y="158"/>
                  </a:lnTo>
                  <a:lnTo>
                    <a:pt x="174" y="107"/>
                  </a:lnTo>
                  <a:lnTo>
                    <a:pt x="68" y="139"/>
                  </a:lnTo>
                  <a:lnTo>
                    <a:pt x="53" y="66"/>
                  </a:lnTo>
                  <a:lnTo>
                    <a:pt x="209" y="60"/>
                  </a:lnTo>
                  <a:lnTo>
                    <a:pt x="236" y="0"/>
                  </a:lnTo>
                  <a:lnTo>
                    <a:pt x="190" y="37"/>
                  </a:lnTo>
                  <a:lnTo>
                    <a:pt x="80" y="19"/>
                  </a:lnTo>
                  <a:lnTo>
                    <a:pt x="43" y="45"/>
                  </a:lnTo>
                  <a:lnTo>
                    <a:pt x="0" y="195"/>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72" name="Freeform 354">
              <a:extLst>
                <a:ext uri="{FF2B5EF4-FFF2-40B4-BE49-F238E27FC236}">
                  <a16:creationId xmlns:a16="http://schemas.microsoft.com/office/drawing/2014/main" id="{A21F2B02-84D7-4C83-A53F-93A5DFF78B0F}"/>
                </a:ext>
              </a:extLst>
            </p:cNvPr>
            <p:cNvSpPr>
              <a:spLocks/>
            </p:cNvSpPr>
            <p:nvPr/>
          </p:nvSpPr>
          <p:spPr bwMode="auto">
            <a:xfrm>
              <a:off x="3519768" y="3423695"/>
              <a:ext cx="64019" cy="31823"/>
            </a:xfrm>
            <a:custGeom>
              <a:avLst/>
              <a:gdLst>
                <a:gd name="T0" fmla="*/ 0 w 130"/>
                <a:gd name="T1" fmla="*/ 1 h 84"/>
                <a:gd name="T2" fmla="*/ 0 w 130"/>
                <a:gd name="T3" fmla="*/ 2 h 84"/>
                <a:gd name="T4" fmla="*/ 3 w 130"/>
                <a:gd name="T5" fmla="*/ 0 h 84"/>
                <a:gd name="T6" fmla="*/ 1 w 130"/>
                <a:gd name="T7" fmla="*/ 1 h 84"/>
                <a:gd name="T8" fmla="*/ 0 w 130"/>
                <a:gd name="T9" fmla="*/ 1 h 84"/>
                <a:gd name="T10" fmla="*/ 0 60000 65536"/>
                <a:gd name="T11" fmla="*/ 0 60000 65536"/>
                <a:gd name="T12" fmla="*/ 0 60000 65536"/>
                <a:gd name="T13" fmla="*/ 0 60000 65536"/>
                <a:gd name="T14" fmla="*/ 0 60000 65536"/>
                <a:gd name="T15" fmla="*/ 0 w 130"/>
                <a:gd name="T16" fmla="*/ 0 h 84"/>
                <a:gd name="T17" fmla="*/ 130 w 130"/>
                <a:gd name="T18" fmla="*/ 84 h 84"/>
              </a:gdLst>
              <a:ahLst/>
              <a:cxnLst>
                <a:cxn ang="T10">
                  <a:pos x="T0" y="T1"/>
                </a:cxn>
                <a:cxn ang="T11">
                  <a:pos x="T2" y="T3"/>
                </a:cxn>
                <a:cxn ang="T12">
                  <a:pos x="T4" y="T5"/>
                </a:cxn>
                <a:cxn ang="T13">
                  <a:pos x="T6" y="T7"/>
                </a:cxn>
                <a:cxn ang="T14">
                  <a:pos x="T8" y="T9"/>
                </a:cxn>
              </a:cxnLst>
              <a:rect l="T15" t="T16" r="T17" b="T18"/>
              <a:pathLst>
                <a:path w="130" h="84">
                  <a:moveTo>
                    <a:pt x="0" y="50"/>
                  </a:moveTo>
                  <a:lnTo>
                    <a:pt x="5" y="84"/>
                  </a:lnTo>
                  <a:lnTo>
                    <a:pt x="130" y="0"/>
                  </a:lnTo>
                  <a:lnTo>
                    <a:pt x="37" y="27"/>
                  </a:lnTo>
                  <a:lnTo>
                    <a:pt x="0" y="50"/>
                  </a:lnTo>
                  <a:close/>
                </a:path>
              </a:pathLst>
            </a:custGeom>
            <a:solidFill>
              <a:schemeClr val="accent6">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73" name="Freeform 355">
              <a:extLst>
                <a:ext uri="{FF2B5EF4-FFF2-40B4-BE49-F238E27FC236}">
                  <a16:creationId xmlns:a16="http://schemas.microsoft.com/office/drawing/2014/main" id="{0730F22B-6CAF-4B14-9605-3F18A5506052}"/>
                </a:ext>
              </a:extLst>
            </p:cNvPr>
            <p:cNvSpPr>
              <a:spLocks/>
            </p:cNvSpPr>
            <p:nvPr/>
          </p:nvSpPr>
          <p:spPr bwMode="auto">
            <a:xfrm>
              <a:off x="3585471" y="3247339"/>
              <a:ext cx="23586" cy="49062"/>
            </a:xfrm>
            <a:custGeom>
              <a:avLst/>
              <a:gdLst>
                <a:gd name="T0" fmla="*/ 0 w 47"/>
                <a:gd name="T1" fmla="*/ 1 h 131"/>
                <a:gd name="T2" fmla="*/ 0 w 47"/>
                <a:gd name="T3" fmla="*/ 2 h 131"/>
                <a:gd name="T4" fmla="*/ 1 w 47"/>
                <a:gd name="T5" fmla="*/ 3 h 131"/>
                <a:gd name="T6" fmla="*/ 1 w 47"/>
                <a:gd name="T7" fmla="*/ 2 h 131"/>
                <a:gd name="T8" fmla="*/ 1 w 47"/>
                <a:gd name="T9" fmla="*/ 1 h 131"/>
                <a:gd name="T10" fmla="*/ 1 w 47"/>
                <a:gd name="T11" fmla="*/ 1 h 131"/>
                <a:gd name="T12" fmla="*/ 0 w 47"/>
                <a:gd name="T13" fmla="*/ 1 h 131"/>
                <a:gd name="T14" fmla="*/ 1 w 47"/>
                <a:gd name="T15" fmla="*/ 0 h 131"/>
                <a:gd name="T16" fmla="*/ 0 w 47"/>
                <a:gd name="T17" fmla="*/ 1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31"/>
                <a:gd name="T29" fmla="*/ 47 w 47"/>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31">
                  <a:moveTo>
                    <a:pt x="0" y="45"/>
                  </a:moveTo>
                  <a:lnTo>
                    <a:pt x="12" y="105"/>
                  </a:lnTo>
                  <a:lnTo>
                    <a:pt x="37" y="131"/>
                  </a:lnTo>
                  <a:lnTo>
                    <a:pt x="19" y="76"/>
                  </a:lnTo>
                  <a:lnTo>
                    <a:pt x="47" y="69"/>
                  </a:lnTo>
                  <a:lnTo>
                    <a:pt x="45" y="27"/>
                  </a:lnTo>
                  <a:lnTo>
                    <a:pt x="12" y="53"/>
                  </a:lnTo>
                  <a:lnTo>
                    <a:pt x="24" y="0"/>
                  </a:lnTo>
                  <a:lnTo>
                    <a:pt x="0" y="4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74" name="Freeform 356">
              <a:extLst>
                <a:ext uri="{FF2B5EF4-FFF2-40B4-BE49-F238E27FC236}">
                  <a16:creationId xmlns:a16="http://schemas.microsoft.com/office/drawing/2014/main" id="{20D0FE9D-3D9A-437A-B125-C9BF55764FD9}"/>
                </a:ext>
              </a:extLst>
            </p:cNvPr>
            <p:cNvSpPr>
              <a:spLocks/>
            </p:cNvSpPr>
            <p:nvPr/>
          </p:nvSpPr>
          <p:spPr bwMode="auto">
            <a:xfrm>
              <a:off x="3595579" y="3328224"/>
              <a:ext cx="52226" cy="15912"/>
            </a:xfrm>
            <a:custGeom>
              <a:avLst/>
              <a:gdLst>
                <a:gd name="T0" fmla="*/ 0 w 109"/>
                <a:gd name="T1" fmla="*/ 0 h 42"/>
                <a:gd name="T2" fmla="*/ 1 w 109"/>
                <a:gd name="T3" fmla="*/ 0 h 42"/>
                <a:gd name="T4" fmla="*/ 3 w 109"/>
                <a:gd name="T5" fmla="*/ 1 h 42"/>
                <a:gd name="T6" fmla="*/ 0 w 109"/>
                <a:gd name="T7" fmla="*/ 0 h 42"/>
                <a:gd name="T8" fmla="*/ 0 60000 65536"/>
                <a:gd name="T9" fmla="*/ 0 60000 65536"/>
                <a:gd name="T10" fmla="*/ 0 60000 65536"/>
                <a:gd name="T11" fmla="*/ 0 60000 65536"/>
                <a:gd name="T12" fmla="*/ 0 w 109"/>
                <a:gd name="T13" fmla="*/ 0 h 42"/>
                <a:gd name="T14" fmla="*/ 109 w 109"/>
                <a:gd name="T15" fmla="*/ 42 h 42"/>
              </a:gdLst>
              <a:ahLst/>
              <a:cxnLst>
                <a:cxn ang="T8">
                  <a:pos x="T0" y="T1"/>
                </a:cxn>
                <a:cxn ang="T9">
                  <a:pos x="T2" y="T3"/>
                </a:cxn>
                <a:cxn ang="T10">
                  <a:pos x="T4" y="T5"/>
                </a:cxn>
                <a:cxn ang="T11">
                  <a:pos x="T6" y="T7"/>
                </a:cxn>
              </a:cxnLst>
              <a:rect l="T12" t="T13" r="T14" b="T15"/>
              <a:pathLst>
                <a:path w="109" h="42">
                  <a:moveTo>
                    <a:pt x="0" y="15"/>
                  </a:moveTo>
                  <a:lnTo>
                    <a:pt x="60" y="0"/>
                  </a:lnTo>
                  <a:lnTo>
                    <a:pt x="109" y="42"/>
                  </a:lnTo>
                  <a:lnTo>
                    <a:pt x="0" y="1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75" name="Freeform 357">
              <a:extLst>
                <a:ext uri="{FF2B5EF4-FFF2-40B4-BE49-F238E27FC236}">
                  <a16:creationId xmlns:a16="http://schemas.microsoft.com/office/drawing/2014/main" id="{E823D652-FD10-4E6C-A581-049E4E539B06}"/>
                </a:ext>
              </a:extLst>
            </p:cNvPr>
            <p:cNvSpPr>
              <a:spLocks/>
            </p:cNvSpPr>
            <p:nvPr/>
          </p:nvSpPr>
          <p:spPr bwMode="auto">
            <a:xfrm>
              <a:off x="3649490" y="3289771"/>
              <a:ext cx="192058" cy="144532"/>
            </a:xfrm>
            <a:custGeom>
              <a:avLst/>
              <a:gdLst>
                <a:gd name="T0" fmla="*/ 0 w 400"/>
                <a:gd name="T1" fmla="*/ 1 h 384"/>
                <a:gd name="T2" fmla="*/ 1 w 400"/>
                <a:gd name="T3" fmla="*/ 2 h 384"/>
                <a:gd name="T4" fmla="*/ 3 w 400"/>
                <a:gd name="T5" fmla="*/ 2 h 384"/>
                <a:gd name="T6" fmla="*/ 1 w 400"/>
                <a:gd name="T7" fmla="*/ 2 h 384"/>
                <a:gd name="T8" fmla="*/ 2 w 400"/>
                <a:gd name="T9" fmla="*/ 4 h 384"/>
                <a:gd name="T10" fmla="*/ 3 w 400"/>
                <a:gd name="T11" fmla="*/ 3 h 384"/>
                <a:gd name="T12" fmla="*/ 3 w 400"/>
                <a:gd name="T13" fmla="*/ 4 h 384"/>
                <a:gd name="T14" fmla="*/ 7 w 400"/>
                <a:gd name="T15" fmla="*/ 5 h 384"/>
                <a:gd name="T16" fmla="*/ 7 w 400"/>
                <a:gd name="T17" fmla="*/ 7 h 384"/>
                <a:gd name="T18" fmla="*/ 7 w 400"/>
                <a:gd name="T19" fmla="*/ 7 h 384"/>
                <a:gd name="T20" fmla="*/ 6 w 400"/>
                <a:gd name="T21" fmla="*/ 8 h 384"/>
                <a:gd name="T22" fmla="*/ 8 w 400"/>
                <a:gd name="T23" fmla="*/ 8 h 384"/>
                <a:gd name="T24" fmla="*/ 9 w 400"/>
                <a:gd name="T25" fmla="*/ 9 h 384"/>
                <a:gd name="T26" fmla="*/ 9 w 400"/>
                <a:gd name="T27" fmla="*/ 2 h 384"/>
                <a:gd name="T28" fmla="*/ 6 w 400"/>
                <a:gd name="T29" fmla="*/ 1 h 384"/>
                <a:gd name="T30" fmla="*/ 4 w 400"/>
                <a:gd name="T31" fmla="*/ 3 h 384"/>
                <a:gd name="T32" fmla="*/ 3 w 400"/>
                <a:gd name="T33" fmla="*/ 2 h 384"/>
                <a:gd name="T34" fmla="*/ 3 w 400"/>
                <a:gd name="T35" fmla="*/ 0 h 384"/>
                <a:gd name="T36" fmla="*/ 1 w 400"/>
                <a:gd name="T37" fmla="*/ 0 h 384"/>
                <a:gd name="T38" fmla="*/ 0 w 400"/>
                <a:gd name="T39" fmla="*/ 1 h 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
                <a:gd name="T61" fmla="*/ 0 h 384"/>
                <a:gd name="T62" fmla="*/ 400 w 400"/>
                <a:gd name="T63" fmla="*/ 384 h 3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 h="384">
                  <a:moveTo>
                    <a:pt x="0" y="47"/>
                  </a:moveTo>
                  <a:lnTo>
                    <a:pt x="62" y="84"/>
                  </a:lnTo>
                  <a:lnTo>
                    <a:pt x="118" y="76"/>
                  </a:lnTo>
                  <a:lnTo>
                    <a:pt x="42" y="103"/>
                  </a:lnTo>
                  <a:lnTo>
                    <a:pt x="81" y="164"/>
                  </a:lnTo>
                  <a:lnTo>
                    <a:pt x="114" y="112"/>
                  </a:lnTo>
                  <a:lnTo>
                    <a:pt x="140" y="164"/>
                  </a:lnTo>
                  <a:lnTo>
                    <a:pt x="282" y="223"/>
                  </a:lnTo>
                  <a:lnTo>
                    <a:pt x="315" y="315"/>
                  </a:lnTo>
                  <a:lnTo>
                    <a:pt x="289" y="312"/>
                  </a:lnTo>
                  <a:lnTo>
                    <a:pt x="266" y="356"/>
                  </a:lnTo>
                  <a:lnTo>
                    <a:pt x="352" y="334"/>
                  </a:lnTo>
                  <a:lnTo>
                    <a:pt x="400" y="384"/>
                  </a:lnTo>
                  <a:lnTo>
                    <a:pt x="394" y="99"/>
                  </a:lnTo>
                  <a:lnTo>
                    <a:pt x="271" y="47"/>
                  </a:lnTo>
                  <a:lnTo>
                    <a:pt x="171" y="130"/>
                  </a:lnTo>
                  <a:lnTo>
                    <a:pt x="133" y="89"/>
                  </a:lnTo>
                  <a:lnTo>
                    <a:pt x="119" y="19"/>
                  </a:lnTo>
                  <a:lnTo>
                    <a:pt x="62" y="0"/>
                  </a:lnTo>
                  <a:lnTo>
                    <a:pt x="0" y="47"/>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76" name="Freeform 358">
              <a:extLst>
                <a:ext uri="{FF2B5EF4-FFF2-40B4-BE49-F238E27FC236}">
                  <a16:creationId xmlns:a16="http://schemas.microsoft.com/office/drawing/2014/main" id="{D2BF3D6F-4903-4EBD-9FE1-EB6A8ACED022}"/>
                </a:ext>
              </a:extLst>
            </p:cNvPr>
            <p:cNvSpPr>
              <a:spLocks/>
            </p:cNvSpPr>
            <p:nvPr/>
          </p:nvSpPr>
          <p:spPr bwMode="auto">
            <a:xfrm>
              <a:off x="3654544" y="3401153"/>
              <a:ext cx="10108" cy="13260"/>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77" name="Freeform 359">
              <a:extLst>
                <a:ext uri="{FF2B5EF4-FFF2-40B4-BE49-F238E27FC236}">
                  <a16:creationId xmlns:a16="http://schemas.microsoft.com/office/drawing/2014/main" id="{5FDC373E-A4F8-414D-98C2-35B479A7372D}"/>
                </a:ext>
              </a:extLst>
            </p:cNvPr>
            <p:cNvSpPr>
              <a:spLocks/>
            </p:cNvSpPr>
            <p:nvPr/>
          </p:nvSpPr>
          <p:spPr bwMode="auto">
            <a:xfrm>
              <a:off x="2059111" y="2581696"/>
              <a:ext cx="350422" cy="274478"/>
            </a:xfrm>
            <a:custGeom>
              <a:avLst/>
              <a:gdLst>
                <a:gd name="T0" fmla="*/ 0 w 730"/>
                <a:gd name="T1" fmla="*/ 1 h 725"/>
                <a:gd name="T2" fmla="*/ 1 w 730"/>
                <a:gd name="T3" fmla="*/ 0 h 725"/>
                <a:gd name="T4" fmla="*/ 2 w 730"/>
                <a:gd name="T5" fmla="*/ 1 h 725"/>
                <a:gd name="T6" fmla="*/ 3 w 730"/>
                <a:gd name="T7" fmla="*/ 0 h 725"/>
                <a:gd name="T8" fmla="*/ 4 w 730"/>
                <a:gd name="T9" fmla="*/ 1 h 725"/>
                <a:gd name="T10" fmla="*/ 4 w 730"/>
                <a:gd name="T11" fmla="*/ 1 h 725"/>
                <a:gd name="T12" fmla="*/ 5 w 730"/>
                <a:gd name="T13" fmla="*/ 3 h 725"/>
                <a:gd name="T14" fmla="*/ 7 w 730"/>
                <a:gd name="T15" fmla="*/ 4 h 725"/>
                <a:gd name="T16" fmla="*/ 9 w 730"/>
                <a:gd name="T17" fmla="*/ 3 h 725"/>
                <a:gd name="T18" fmla="*/ 9 w 730"/>
                <a:gd name="T19" fmla="*/ 3 h 725"/>
                <a:gd name="T20" fmla="*/ 11 w 730"/>
                <a:gd name="T21" fmla="*/ 2 h 725"/>
                <a:gd name="T22" fmla="*/ 15 w 730"/>
                <a:gd name="T23" fmla="*/ 4 h 725"/>
                <a:gd name="T24" fmla="*/ 15 w 730"/>
                <a:gd name="T25" fmla="*/ 5 h 725"/>
                <a:gd name="T26" fmla="*/ 15 w 730"/>
                <a:gd name="T27" fmla="*/ 7 h 725"/>
                <a:gd name="T28" fmla="*/ 15 w 730"/>
                <a:gd name="T29" fmla="*/ 9 h 725"/>
                <a:gd name="T30" fmla="*/ 15 w 730"/>
                <a:gd name="T31" fmla="*/ 10 h 725"/>
                <a:gd name="T32" fmla="*/ 15 w 730"/>
                <a:gd name="T33" fmla="*/ 12 h 725"/>
                <a:gd name="T34" fmla="*/ 17 w 730"/>
                <a:gd name="T35" fmla="*/ 15 h 725"/>
                <a:gd name="T36" fmla="*/ 15 w 730"/>
                <a:gd name="T37" fmla="*/ 17 h 725"/>
                <a:gd name="T38" fmla="*/ 12 w 730"/>
                <a:gd name="T39" fmla="*/ 16 h 725"/>
                <a:gd name="T40" fmla="*/ 11 w 730"/>
                <a:gd name="T41" fmla="*/ 15 h 725"/>
                <a:gd name="T42" fmla="*/ 8 w 730"/>
                <a:gd name="T43" fmla="*/ 15 h 725"/>
                <a:gd name="T44" fmla="*/ 7 w 730"/>
                <a:gd name="T45" fmla="*/ 14 h 725"/>
                <a:gd name="T46" fmla="*/ 5 w 730"/>
                <a:gd name="T47" fmla="*/ 11 h 725"/>
                <a:gd name="T48" fmla="*/ 4 w 730"/>
                <a:gd name="T49" fmla="*/ 11 h 725"/>
                <a:gd name="T50" fmla="*/ 4 w 730"/>
                <a:gd name="T51" fmla="*/ 11 h 725"/>
                <a:gd name="T52" fmla="*/ 3 w 730"/>
                <a:gd name="T53" fmla="*/ 9 h 725"/>
                <a:gd name="T54" fmla="*/ 1 w 730"/>
                <a:gd name="T55" fmla="*/ 7 h 725"/>
                <a:gd name="T56" fmla="*/ 2 w 730"/>
                <a:gd name="T57" fmla="*/ 5 h 725"/>
                <a:gd name="T58" fmla="*/ 1 w 730"/>
                <a:gd name="T59" fmla="*/ 5 h 725"/>
                <a:gd name="T60" fmla="*/ 1 w 730"/>
                <a:gd name="T61" fmla="*/ 3 h 725"/>
                <a:gd name="T62" fmla="*/ 0 w 730"/>
                <a:gd name="T63" fmla="*/ 1 h 7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0"/>
                <a:gd name="T97" fmla="*/ 0 h 725"/>
                <a:gd name="T98" fmla="*/ 730 w 730"/>
                <a:gd name="T99" fmla="*/ 725 h 7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0" h="725">
                  <a:moveTo>
                    <a:pt x="0" y="24"/>
                  </a:moveTo>
                  <a:lnTo>
                    <a:pt x="20" y="0"/>
                  </a:lnTo>
                  <a:lnTo>
                    <a:pt x="76" y="54"/>
                  </a:lnTo>
                  <a:lnTo>
                    <a:pt x="144" y="10"/>
                  </a:lnTo>
                  <a:lnTo>
                    <a:pt x="153" y="53"/>
                  </a:lnTo>
                  <a:lnTo>
                    <a:pt x="185" y="68"/>
                  </a:lnTo>
                  <a:lnTo>
                    <a:pt x="193" y="114"/>
                  </a:lnTo>
                  <a:lnTo>
                    <a:pt x="292" y="166"/>
                  </a:lnTo>
                  <a:lnTo>
                    <a:pt x="383" y="150"/>
                  </a:lnTo>
                  <a:lnTo>
                    <a:pt x="374" y="123"/>
                  </a:lnTo>
                  <a:lnTo>
                    <a:pt x="497" y="77"/>
                  </a:lnTo>
                  <a:lnTo>
                    <a:pt x="653" y="158"/>
                  </a:lnTo>
                  <a:lnTo>
                    <a:pt x="655" y="204"/>
                  </a:lnTo>
                  <a:lnTo>
                    <a:pt x="630" y="287"/>
                  </a:lnTo>
                  <a:lnTo>
                    <a:pt x="636" y="406"/>
                  </a:lnTo>
                  <a:lnTo>
                    <a:pt x="672" y="441"/>
                  </a:lnTo>
                  <a:lnTo>
                    <a:pt x="644" y="499"/>
                  </a:lnTo>
                  <a:lnTo>
                    <a:pt x="730" y="632"/>
                  </a:lnTo>
                  <a:lnTo>
                    <a:pt x="671" y="725"/>
                  </a:lnTo>
                  <a:lnTo>
                    <a:pt x="510" y="693"/>
                  </a:lnTo>
                  <a:lnTo>
                    <a:pt x="474" y="633"/>
                  </a:lnTo>
                  <a:lnTo>
                    <a:pt x="361" y="655"/>
                  </a:lnTo>
                  <a:lnTo>
                    <a:pt x="279" y="597"/>
                  </a:lnTo>
                  <a:lnTo>
                    <a:pt x="223" y="484"/>
                  </a:lnTo>
                  <a:lnTo>
                    <a:pt x="183" y="468"/>
                  </a:lnTo>
                  <a:lnTo>
                    <a:pt x="171" y="490"/>
                  </a:lnTo>
                  <a:lnTo>
                    <a:pt x="121" y="377"/>
                  </a:lnTo>
                  <a:lnTo>
                    <a:pt x="50" y="310"/>
                  </a:lnTo>
                  <a:lnTo>
                    <a:pt x="82" y="204"/>
                  </a:lnTo>
                  <a:lnTo>
                    <a:pt x="52" y="192"/>
                  </a:lnTo>
                  <a:lnTo>
                    <a:pt x="28" y="134"/>
                  </a:lnTo>
                  <a:lnTo>
                    <a:pt x="0" y="24"/>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78" name="Freeform 360">
              <a:extLst>
                <a:ext uri="{FF2B5EF4-FFF2-40B4-BE49-F238E27FC236}">
                  <a16:creationId xmlns:a16="http://schemas.microsoft.com/office/drawing/2014/main" id="{5C0615AD-CD02-4AAE-9070-E1EC770A2EC2}"/>
                </a:ext>
              </a:extLst>
            </p:cNvPr>
            <p:cNvSpPr>
              <a:spLocks/>
            </p:cNvSpPr>
            <p:nvPr/>
          </p:nvSpPr>
          <p:spPr bwMode="auto">
            <a:xfrm>
              <a:off x="1958029" y="2633409"/>
              <a:ext cx="183635" cy="151162"/>
            </a:xfrm>
            <a:custGeom>
              <a:avLst/>
              <a:gdLst>
                <a:gd name="T0" fmla="*/ 0 w 379"/>
                <a:gd name="T1" fmla="*/ 5 h 402"/>
                <a:gd name="T2" fmla="*/ 0 w 379"/>
                <a:gd name="T3" fmla="*/ 6 h 402"/>
                <a:gd name="T4" fmla="*/ 5 w 379"/>
                <a:gd name="T5" fmla="*/ 8 h 402"/>
                <a:gd name="T6" fmla="*/ 5 w 379"/>
                <a:gd name="T7" fmla="*/ 9 h 402"/>
                <a:gd name="T8" fmla="*/ 6 w 379"/>
                <a:gd name="T9" fmla="*/ 9 h 402"/>
                <a:gd name="T10" fmla="*/ 7 w 379"/>
                <a:gd name="T11" fmla="*/ 9 h 402"/>
                <a:gd name="T12" fmla="*/ 9 w 379"/>
                <a:gd name="T13" fmla="*/ 8 h 402"/>
                <a:gd name="T14" fmla="*/ 9 w 379"/>
                <a:gd name="T15" fmla="*/ 8 h 402"/>
                <a:gd name="T16" fmla="*/ 8 w 379"/>
                <a:gd name="T17" fmla="*/ 6 h 402"/>
                <a:gd name="T18" fmla="*/ 6 w 379"/>
                <a:gd name="T19" fmla="*/ 4 h 402"/>
                <a:gd name="T20" fmla="*/ 7 w 379"/>
                <a:gd name="T21" fmla="*/ 2 h 402"/>
                <a:gd name="T22" fmla="*/ 6 w 379"/>
                <a:gd name="T23" fmla="*/ 1 h 402"/>
                <a:gd name="T24" fmla="*/ 6 w 379"/>
                <a:gd name="T25" fmla="*/ 0 h 402"/>
                <a:gd name="T26" fmla="*/ 3 w 379"/>
                <a:gd name="T27" fmla="*/ 0 h 402"/>
                <a:gd name="T28" fmla="*/ 3 w 379"/>
                <a:gd name="T29" fmla="*/ 1 h 402"/>
                <a:gd name="T30" fmla="*/ 2 w 379"/>
                <a:gd name="T31" fmla="*/ 3 h 402"/>
                <a:gd name="T32" fmla="*/ 0 w 379"/>
                <a:gd name="T33" fmla="*/ 5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9"/>
                <a:gd name="T52" fmla="*/ 0 h 402"/>
                <a:gd name="T53" fmla="*/ 379 w 379"/>
                <a:gd name="T54" fmla="*/ 402 h 4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9" h="402">
                  <a:moveTo>
                    <a:pt x="0" y="195"/>
                  </a:moveTo>
                  <a:lnTo>
                    <a:pt x="18" y="253"/>
                  </a:lnTo>
                  <a:lnTo>
                    <a:pt x="191" y="342"/>
                  </a:lnTo>
                  <a:lnTo>
                    <a:pt x="192" y="373"/>
                  </a:lnTo>
                  <a:lnTo>
                    <a:pt x="235" y="396"/>
                  </a:lnTo>
                  <a:lnTo>
                    <a:pt x="301" y="402"/>
                  </a:lnTo>
                  <a:lnTo>
                    <a:pt x="360" y="360"/>
                  </a:lnTo>
                  <a:lnTo>
                    <a:pt x="379" y="356"/>
                  </a:lnTo>
                  <a:lnTo>
                    <a:pt x="329" y="243"/>
                  </a:lnTo>
                  <a:lnTo>
                    <a:pt x="258" y="176"/>
                  </a:lnTo>
                  <a:lnTo>
                    <a:pt x="290" y="70"/>
                  </a:lnTo>
                  <a:lnTo>
                    <a:pt x="260" y="58"/>
                  </a:lnTo>
                  <a:lnTo>
                    <a:pt x="236" y="0"/>
                  </a:lnTo>
                  <a:lnTo>
                    <a:pt x="151" y="4"/>
                  </a:lnTo>
                  <a:lnTo>
                    <a:pt x="109" y="41"/>
                  </a:lnTo>
                  <a:lnTo>
                    <a:pt x="93" y="139"/>
                  </a:lnTo>
                  <a:lnTo>
                    <a:pt x="0" y="195"/>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79" name="Freeform 361">
              <a:extLst>
                <a:ext uri="{FF2B5EF4-FFF2-40B4-BE49-F238E27FC236}">
                  <a16:creationId xmlns:a16="http://schemas.microsoft.com/office/drawing/2014/main" id="{DE52FD2D-BF4E-4123-BE9B-B2E8E6D35011}"/>
                </a:ext>
              </a:extLst>
            </p:cNvPr>
            <p:cNvSpPr>
              <a:spLocks/>
            </p:cNvSpPr>
            <p:nvPr/>
          </p:nvSpPr>
          <p:spPr bwMode="auto">
            <a:xfrm>
              <a:off x="1373429" y="2435839"/>
              <a:ext cx="213960" cy="182986"/>
            </a:xfrm>
            <a:custGeom>
              <a:avLst/>
              <a:gdLst>
                <a:gd name="T0" fmla="*/ 0 w 446"/>
                <a:gd name="T1" fmla="*/ 3 h 487"/>
                <a:gd name="T2" fmla="*/ 0 w 446"/>
                <a:gd name="T3" fmla="*/ 1 h 487"/>
                <a:gd name="T4" fmla="*/ 1 w 446"/>
                <a:gd name="T5" fmla="*/ 1 h 487"/>
                <a:gd name="T6" fmla="*/ 2 w 446"/>
                <a:gd name="T7" fmla="*/ 1 h 487"/>
                <a:gd name="T8" fmla="*/ 3 w 446"/>
                <a:gd name="T9" fmla="*/ 0 h 487"/>
                <a:gd name="T10" fmla="*/ 5 w 446"/>
                <a:gd name="T11" fmla="*/ 0 h 487"/>
                <a:gd name="T12" fmla="*/ 6 w 446"/>
                <a:gd name="T13" fmla="*/ 1 h 487"/>
                <a:gd name="T14" fmla="*/ 6 w 446"/>
                <a:gd name="T15" fmla="*/ 2 h 487"/>
                <a:gd name="T16" fmla="*/ 5 w 446"/>
                <a:gd name="T17" fmla="*/ 2 h 487"/>
                <a:gd name="T18" fmla="*/ 5 w 446"/>
                <a:gd name="T19" fmla="*/ 4 h 487"/>
                <a:gd name="T20" fmla="*/ 7 w 446"/>
                <a:gd name="T21" fmla="*/ 6 h 487"/>
                <a:gd name="T22" fmla="*/ 8 w 446"/>
                <a:gd name="T23" fmla="*/ 7 h 487"/>
                <a:gd name="T24" fmla="*/ 8 w 446"/>
                <a:gd name="T25" fmla="*/ 7 h 487"/>
                <a:gd name="T26" fmla="*/ 10 w 446"/>
                <a:gd name="T27" fmla="*/ 9 h 487"/>
                <a:gd name="T28" fmla="*/ 9 w 446"/>
                <a:gd name="T29" fmla="*/ 8 h 487"/>
                <a:gd name="T30" fmla="*/ 9 w 446"/>
                <a:gd name="T31" fmla="*/ 10 h 487"/>
                <a:gd name="T32" fmla="*/ 8 w 446"/>
                <a:gd name="T33" fmla="*/ 11 h 487"/>
                <a:gd name="T34" fmla="*/ 8 w 446"/>
                <a:gd name="T35" fmla="*/ 9 h 487"/>
                <a:gd name="T36" fmla="*/ 4 w 446"/>
                <a:gd name="T37" fmla="*/ 6 h 487"/>
                <a:gd name="T38" fmla="*/ 3 w 446"/>
                <a:gd name="T39" fmla="*/ 4 h 487"/>
                <a:gd name="T40" fmla="*/ 2 w 446"/>
                <a:gd name="T41" fmla="*/ 3 h 487"/>
                <a:gd name="T42" fmla="*/ 1 w 446"/>
                <a:gd name="T43" fmla="*/ 4 h 487"/>
                <a:gd name="T44" fmla="*/ 0 w 446"/>
                <a:gd name="T45" fmla="*/ 3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6"/>
                <a:gd name="T70" fmla="*/ 0 h 487"/>
                <a:gd name="T71" fmla="*/ 446 w 446"/>
                <a:gd name="T72" fmla="*/ 487 h 4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6" h="487">
                  <a:moveTo>
                    <a:pt x="0" y="122"/>
                  </a:moveTo>
                  <a:lnTo>
                    <a:pt x="11" y="67"/>
                  </a:lnTo>
                  <a:lnTo>
                    <a:pt x="64" y="39"/>
                  </a:lnTo>
                  <a:lnTo>
                    <a:pt x="87" y="65"/>
                  </a:lnTo>
                  <a:lnTo>
                    <a:pt x="141" y="13"/>
                  </a:lnTo>
                  <a:lnTo>
                    <a:pt x="199" y="0"/>
                  </a:lnTo>
                  <a:lnTo>
                    <a:pt x="266" y="35"/>
                  </a:lnTo>
                  <a:lnTo>
                    <a:pt x="266" y="88"/>
                  </a:lnTo>
                  <a:lnTo>
                    <a:pt x="215" y="97"/>
                  </a:lnTo>
                  <a:lnTo>
                    <a:pt x="220" y="164"/>
                  </a:lnTo>
                  <a:lnTo>
                    <a:pt x="305" y="273"/>
                  </a:lnTo>
                  <a:lnTo>
                    <a:pt x="357" y="281"/>
                  </a:lnTo>
                  <a:lnTo>
                    <a:pt x="351" y="302"/>
                  </a:lnTo>
                  <a:lnTo>
                    <a:pt x="446" y="376"/>
                  </a:lnTo>
                  <a:lnTo>
                    <a:pt x="381" y="362"/>
                  </a:lnTo>
                  <a:lnTo>
                    <a:pt x="396" y="433"/>
                  </a:lnTo>
                  <a:lnTo>
                    <a:pt x="357" y="487"/>
                  </a:lnTo>
                  <a:lnTo>
                    <a:pt x="336" y="377"/>
                  </a:lnTo>
                  <a:lnTo>
                    <a:pt x="170" y="254"/>
                  </a:lnTo>
                  <a:lnTo>
                    <a:pt x="131" y="174"/>
                  </a:lnTo>
                  <a:lnTo>
                    <a:pt x="77" y="146"/>
                  </a:lnTo>
                  <a:lnTo>
                    <a:pt x="26" y="181"/>
                  </a:lnTo>
                  <a:lnTo>
                    <a:pt x="0" y="122"/>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80" name="Freeform 362">
              <a:extLst>
                <a:ext uri="{FF2B5EF4-FFF2-40B4-BE49-F238E27FC236}">
                  <a16:creationId xmlns:a16="http://schemas.microsoft.com/office/drawing/2014/main" id="{92B5EF59-55AE-41BC-9A17-E5F44ABFBCD9}"/>
                </a:ext>
              </a:extLst>
            </p:cNvPr>
            <p:cNvSpPr>
              <a:spLocks/>
            </p:cNvSpPr>
            <p:nvPr/>
          </p:nvSpPr>
          <p:spPr bwMode="auto">
            <a:xfrm>
              <a:off x="1400386" y="2553851"/>
              <a:ext cx="25271" cy="45083"/>
            </a:xfrm>
            <a:custGeom>
              <a:avLst/>
              <a:gdLst>
                <a:gd name="T0" fmla="*/ 0 w 53"/>
                <a:gd name="T1" fmla="*/ 0 h 119"/>
                <a:gd name="T2" fmla="*/ 0 w 53"/>
                <a:gd name="T3" fmla="*/ 3 h 119"/>
                <a:gd name="T4" fmla="*/ 1 w 53"/>
                <a:gd name="T5" fmla="*/ 3 h 119"/>
                <a:gd name="T6" fmla="*/ 1 w 53"/>
                <a:gd name="T7" fmla="*/ 1 h 119"/>
                <a:gd name="T8" fmla="*/ 1 w 53"/>
                <a:gd name="T9" fmla="*/ 0 h 119"/>
                <a:gd name="T10" fmla="*/ 0 w 53"/>
                <a:gd name="T11" fmla="*/ 0 h 119"/>
                <a:gd name="T12" fmla="*/ 0 60000 65536"/>
                <a:gd name="T13" fmla="*/ 0 60000 65536"/>
                <a:gd name="T14" fmla="*/ 0 60000 65536"/>
                <a:gd name="T15" fmla="*/ 0 60000 65536"/>
                <a:gd name="T16" fmla="*/ 0 60000 65536"/>
                <a:gd name="T17" fmla="*/ 0 60000 65536"/>
                <a:gd name="T18" fmla="*/ 0 w 53"/>
                <a:gd name="T19" fmla="*/ 0 h 119"/>
                <a:gd name="T20" fmla="*/ 53 w 53"/>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53" h="119">
                  <a:moveTo>
                    <a:pt x="0" y="19"/>
                  </a:moveTo>
                  <a:lnTo>
                    <a:pt x="8" y="111"/>
                  </a:lnTo>
                  <a:lnTo>
                    <a:pt x="34" y="119"/>
                  </a:lnTo>
                  <a:lnTo>
                    <a:pt x="53" y="47"/>
                  </a:lnTo>
                  <a:lnTo>
                    <a:pt x="35" y="0"/>
                  </a:lnTo>
                  <a:lnTo>
                    <a:pt x="0" y="19"/>
                  </a:lnTo>
                  <a:close/>
                </a:path>
              </a:pathLst>
            </a:custGeom>
            <a:solidFill>
              <a:schemeClr val="accent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81" name="Freeform 363">
              <a:extLst>
                <a:ext uri="{FF2B5EF4-FFF2-40B4-BE49-F238E27FC236}">
                  <a16:creationId xmlns:a16="http://schemas.microsoft.com/office/drawing/2014/main" id="{7F00EDB4-1551-4E89-8605-DC8B0B68101E}"/>
                </a:ext>
              </a:extLst>
            </p:cNvPr>
            <p:cNvSpPr>
              <a:spLocks/>
            </p:cNvSpPr>
            <p:nvPr/>
          </p:nvSpPr>
          <p:spPr bwMode="auto">
            <a:xfrm>
              <a:off x="1479567" y="2613520"/>
              <a:ext cx="55596" cy="29172"/>
            </a:xfrm>
            <a:custGeom>
              <a:avLst/>
              <a:gdLst>
                <a:gd name="T0" fmla="*/ 0 w 115"/>
                <a:gd name="T1" fmla="*/ 0 h 76"/>
                <a:gd name="T2" fmla="*/ 2 w 115"/>
                <a:gd name="T3" fmla="*/ 2 h 76"/>
                <a:gd name="T4" fmla="*/ 3 w 115"/>
                <a:gd name="T5" fmla="*/ 0 h 76"/>
                <a:gd name="T6" fmla="*/ 0 w 115"/>
                <a:gd name="T7" fmla="*/ 0 h 76"/>
                <a:gd name="T8" fmla="*/ 0 60000 65536"/>
                <a:gd name="T9" fmla="*/ 0 60000 65536"/>
                <a:gd name="T10" fmla="*/ 0 60000 65536"/>
                <a:gd name="T11" fmla="*/ 0 60000 65536"/>
                <a:gd name="T12" fmla="*/ 0 w 115"/>
                <a:gd name="T13" fmla="*/ 0 h 76"/>
                <a:gd name="T14" fmla="*/ 115 w 115"/>
                <a:gd name="T15" fmla="*/ 76 h 76"/>
              </a:gdLst>
              <a:ahLst/>
              <a:cxnLst>
                <a:cxn ang="T8">
                  <a:pos x="T0" y="T1"/>
                </a:cxn>
                <a:cxn ang="T9">
                  <a:pos x="T2" y="T3"/>
                </a:cxn>
                <a:cxn ang="T10">
                  <a:pos x="T4" y="T5"/>
                </a:cxn>
                <a:cxn ang="T11">
                  <a:pos x="T6" y="T7"/>
                </a:cxn>
              </a:cxnLst>
              <a:rect l="T12" t="T13" r="T14" b="T15"/>
              <a:pathLst>
                <a:path w="115" h="76">
                  <a:moveTo>
                    <a:pt x="0" y="15"/>
                  </a:moveTo>
                  <a:lnTo>
                    <a:pt x="97" y="76"/>
                  </a:lnTo>
                  <a:lnTo>
                    <a:pt x="115" y="0"/>
                  </a:lnTo>
                  <a:lnTo>
                    <a:pt x="0" y="1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82" name="Freeform 364">
              <a:extLst>
                <a:ext uri="{FF2B5EF4-FFF2-40B4-BE49-F238E27FC236}">
                  <a16:creationId xmlns:a16="http://schemas.microsoft.com/office/drawing/2014/main" id="{6B0C8DC4-64F8-47E0-9175-767A7F552A1C}"/>
                </a:ext>
              </a:extLst>
            </p:cNvPr>
            <p:cNvSpPr>
              <a:spLocks/>
            </p:cNvSpPr>
            <p:nvPr/>
          </p:nvSpPr>
          <p:spPr bwMode="auto">
            <a:xfrm>
              <a:off x="3627590" y="2698383"/>
              <a:ext cx="43803" cy="46409"/>
            </a:xfrm>
            <a:custGeom>
              <a:avLst/>
              <a:gdLst>
                <a:gd name="T0" fmla="*/ 0 w 90"/>
                <a:gd name="T1" fmla="*/ 1 h 124"/>
                <a:gd name="T2" fmla="*/ 0 w 90"/>
                <a:gd name="T3" fmla="*/ 1 h 124"/>
                <a:gd name="T4" fmla="*/ 1 w 90"/>
                <a:gd name="T5" fmla="*/ 1 h 124"/>
                <a:gd name="T6" fmla="*/ 1 w 90"/>
                <a:gd name="T7" fmla="*/ 1 h 124"/>
                <a:gd name="T8" fmla="*/ 1 w 90"/>
                <a:gd name="T9" fmla="*/ 3 h 124"/>
                <a:gd name="T10" fmla="*/ 1 w 90"/>
                <a:gd name="T11" fmla="*/ 3 h 124"/>
                <a:gd name="T12" fmla="*/ 2 w 90"/>
                <a:gd name="T13" fmla="*/ 1 h 124"/>
                <a:gd name="T14" fmla="*/ 2 w 90"/>
                <a:gd name="T15" fmla="*/ 0 h 124"/>
                <a:gd name="T16" fmla="*/ 1 w 90"/>
                <a:gd name="T17" fmla="*/ 0 h 124"/>
                <a:gd name="T18" fmla="*/ 0 w 90"/>
                <a:gd name="T19" fmla="*/ 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4"/>
                <a:gd name="T32" fmla="*/ 90 w 9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4">
                  <a:moveTo>
                    <a:pt x="0" y="32"/>
                  </a:moveTo>
                  <a:lnTo>
                    <a:pt x="4" y="64"/>
                  </a:lnTo>
                  <a:lnTo>
                    <a:pt x="25" y="32"/>
                  </a:lnTo>
                  <a:lnTo>
                    <a:pt x="35" y="51"/>
                  </a:lnTo>
                  <a:lnTo>
                    <a:pt x="24" y="124"/>
                  </a:lnTo>
                  <a:lnTo>
                    <a:pt x="64" y="121"/>
                  </a:lnTo>
                  <a:lnTo>
                    <a:pt x="90" y="48"/>
                  </a:lnTo>
                  <a:lnTo>
                    <a:pt x="77" y="5"/>
                  </a:lnTo>
                  <a:lnTo>
                    <a:pt x="36" y="0"/>
                  </a:lnTo>
                  <a:lnTo>
                    <a:pt x="0" y="32"/>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83" name="Freeform 365">
              <a:extLst>
                <a:ext uri="{FF2B5EF4-FFF2-40B4-BE49-F238E27FC236}">
                  <a16:creationId xmlns:a16="http://schemas.microsoft.com/office/drawing/2014/main" id="{983F64A3-2D58-4DEF-BC87-0EAD7431CB43}"/>
                </a:ext>
              </a:extLst>
            </p:cNvPr>
            <p:cNvSpPr>
              <a:spLocks/>
            </p:cNvSpPr>
            <p:nvPr/>
          </p:nvSpPr>
          <p:spPr bwMode="auto">
            <a:xfrm>
              <a:off x="3649491" y="2552525"/>
              <a:ext cx="207221" cy="152488"/>
            </a:xfrm>
            <a:custGeom>
              <a:avLst/>
              <a:gdLst>
                <a:gd name="T0" fmla="*/ 0 w 433"/>
                <a:gd name="T1" fmla="*/ 9 h 403"/>
                <a:gd name="T2" fmla="*/ 2 w 433"/>
                <a:gd name="T3" fmla="*/ 7 h 403"/>
                <a:gd name="T4" fmla="*/ 4 w 433"/>
                <a:gd name="T5" fmla="*/ 7 h 403"/>
                <a:gd name="T6" fmla="*/ 5 w 433"/>
                <a:gd name="T7" fmla="*/ 5 h 403"/>
                <a:gd name="T8" fmla="*/ 6 w 433"/>
                <a:gd name="T9" fmla="*/ 5 h 403"/>
                <a:gd name="T10" fmla="*/ 6 w 433"/>
                <a:gd name="T11" fmla="*/ 5 h 403"/>
                <a:gd name="T12" fmla="*/ 7 w 433"/>
                <a:gd name="T13" fmla="*/ 5 h 403"/>
                <a:gd name="T14" fmla="*/ 8 w 433"/>
                <a:gd name="T15" fmla="*/ 3 h 403"/>
                <a:gd name="T16" fmla="*/ 8 w 433"/>
                <a:gd name="T17" fmla="*/ 1 h 403"/>
                <a:gd name="T18" fmla="*/ 9 w 433"/>
                <a:gd name="T19" fmla="*/ 1 h 403"/>
                <a:gd name="T20" fmla="*/ 9 w 433"/>
                <a:gd name="T21" fmla="*/ 0 h 403"/>
                <a:gd name="T22" fmla="*/ 9 w 433"/>
                <a:gd name="T23" fmla="*/ 0 h 403"/>
                <a:gd name="T24" fmla="*/ 10 w 433"/>
                <a:gd name="T25" fmla="*/ 2 h 403"/>
                <a:gd name="T26" fmla="*/ 9 w 433"/>
                <a:gd name="T27" fmla="*/ 4 h 403"/>
                <a:gd name="T28" fmla="*/ 9 w 433"/>
                <a:gd name="T29" fmla="*/ 5 h 403"/>
                <a:gd name="T30" fmla="*/ 9 w 433"/>
                <a:gd name="T31" fmla="*/ 7 h 403"/>
                <a:gd name="T32" fmla="*/ 8 w 433"/>
                <a:gd name="T33" fmla="*/ 8 h 403"/>
                <a:gd name="T34" fmla="*/ 8 w 433"/>
                <a:gd name="T35" fmla="*/ 7 h 403"/>
                <a:gd name="T36" fmla="*/ 7 w 433"/>
                <a:gd name="T37" fmla="*/ 8 h 403"/>
                <a:gd name="T38" fmla="*/ 5 w 433"/>
                <a:gd name="T39" fmla="*/ 8 h 403"/>
                <a:gd name="T40" fmla="*/ 5 w 433"/>
                <a:gd name="T41" fmla="*/ 9 h 403"/>
                <a:gd name="T42" fmla="*/ 4 w 433"/>
                <a:gd name="T43" fmla="*/ 9 h 403"/>
                <a:gd name="T44" fmla="*/ 4 w 433"/>
                <a:gd name="T45" fmla="*/ 8 h 403"/>
                <a:gd name="T46" fmla="*/ 0 w 433"/>
                <a:gd name="T47" fmla="*/ 9 h 4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3"/>
                <a:gd name="T73" fmla="*/ 0 h 403"/>
                <a:gd name="T74" fmla="*/ 433 w 433"/>
                <a:gd name="T75" fmla="*/ 403 h 4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3" h="403">
                  <a:moveTo>
                    <a:pt x="0" y="378"/>
                  </a:moveTo>
                  <a:lnTo>
                    <a:pt x="80" y="305"/>
                  </a:lnTo>
                  <a:lnTo>
                    <a:pt x="188" y="305"/>
                  </a:lnTo>
                  <a:lnTo>
                    <a:pt x="232" y="212"/>
                  </a:lnTo>
                  <a:lnTo>
                    <a:pt x="250" y="204"/>
                  </a:lnTo>
                  <a:lnTo>
                    <a:pt x="252" y="239"/>
                  </a:lnTo>
                  <a:lnTo>
                    <a:pt x="299" y="204"/>
                  </a:lnTo>
                  <a:lnTo>
                    <a:pt x="343" y="138"/>
                  </a:lnTo>
                  <a:lnTo>
                    <a:pt x="360" y="21"/>
                  </a:lnTo>
                  <a:lnTo>
                    <a:pt x="394" y="25"/>
                  </a:lnTo>
                  <a:lnTo>
                    <a:pt x="385" y="0"/>
                  </a:lnTo>
                  <a:lnTo>
                    <a:pt x="406" y="1"/>
                  </a:lnTo>
                  <a:lnTo>
                    <a:pt x="433" y="97"/>
                  </a:lnTo>
                  <a:lnTo>
                    <a:pt x="394" y="166"/>
                  </a:lnTo>
                  <a:lnTo>
                    <a:pt x="394" y="227"/>
                  </a:lnTo>
                  <a:lnTo>
                    <a:pt x="367" y="319"/>
                  </a:lnTo>
                  <a:lnTo>
                    <a:pt x="346" y="332"/>
                  </a:lnTo>
                  <a:lnTo>
                    <a:pt x="345" y="297"/>
                  </a:lnTo>
                  <a:lnTo>
                    <a:pt x="284" y="347"/>
                  </a:lnTo>
                  <a:lnTo>
                    <a:pt x="232" y="327"/>
                  </a:lnTo>
                  <a:lnTo>
                    <a:pt x="235" y="368"/>
                  </a:lnTo>
                  <a:lnTo>
                    <a:pt x="188" y="403"/>
                  </a:lnTo>
                  <a:lnTo>
                    <a:pt x="177" y="345"/>
                  </a:lnTo>
                  <a:lnTo>
                    <a:pt x="0" y="378"/>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84" name="Freeform 366">
              <a:extLst>
                <a:ext uri="{FF2B5EF4-FFF2-40B4-BE49-F238E27FC236}">
                  <a16:creationId xmlns:a16="http://schemas.microsoft.com/office/drawing/2014/main" id="{641DF7D4-3A98-4B20-B293-8153FF571DD7}"/>
                </a:ext>
              </a:extLst>
            </p:cNvPr>
            <p:cNvSpPr>
              <a:spLocks/>
            </p:cNvSpPr>
            <p:nvPr/>
          </p:nvSpPr>
          <p:spPr bwMode="auto">
            <a:xfrm>
              <a:off x="3673077" y="2691753"/>
              <a:ext cx="43803" cy="27846"/>
            </a:xfrm>
            <a:custGeom>
              <a:avLst/>
              <a:gdLst>
                <a:gd name="T0" fmla="*/ 0 w 88"/>
                <a:gd name="T1" fmla="*/ 1 h 73"/>
                <a:gd name="T2" fmla="*/ 1 w 88"/>
                <a:gd name="T3" fmla="*/ 2 h 73"/>
                <a:gd name="T4" fmla="*/ 2 w 88"/>
                <a:gd name="T5" fmla="*/ 1 h 73"/>
                <a:gd name="T6" fmla="*/ 2 w 88"/>
                <a:gd name="T7" fmla="*/ 0 h 73"/>
                <a:gd name="T8" fmla="*/ 0 w 88"/>
                <a:gd name="T9" fmla="*/ 1 h 73"/>
                <a:gd name="T10" fmla="*/ 0 60000 65536"/>
                <a:gd name="T11" fmla="*/ 0 60000 65536"/>
                <a:gd name="T12" fmla="*/ 0 60000 65536"/>
                <a:gd name="T13" fmla="*/ 0 60000 65536"/>
                <a:gd name="T14" fmla="*/ 0 60000 65536"/>
                <a:gd name="T15" fmla="*/ 0 w 88"/>
                <a:gd name="T16" fmla="*/ 0 h 73"/>
                <a:gd name="T17" fmla="*/ 88 w 88"/>
                <a:gd name="T18" fmla="*/ 73 h 73"/>
              </a:gdLst>
              <a:ahLst/>
              <a:cxnLst>
                <a:cxn ang="T10">
                  <a:pos x="T0" y="T1"/>
                </a:cxn>
                <a:cxn ang="T11">
                  <a:pos x="T2" y="T3"/>
                </a:cxn>
                <a:cxn ang="T12">
                  <a:pos x="T4" y="T5"/>
                </a:cxn>
                <a:cxn ang="T13">
                  <a:pos x="T6" y="T7"/>
                </a:cxn>
                <a:cxn ang="T14">
                  <a:pos x="T8" y="T9"/>
                </a:cxn>
              </a:cxnLst>
              <a:rect l="T15" t="T16" r="T17" b="T18"/>
              <a:pathLst>
                <a:path w="88" h="73">
                  <a:moveTo>
                    <a:pt x="0" y="37"/>
                  </a:moveTo>
                  <a:lnTo>
                    <a:pt x="33" y="73"/>
                  </a:lnTo>
                  <a:lnTo>
                    <a:pt x="83" y="46"/>
                  </a:lnTo>
                  <a:lnTo>
                    <a:pt x="88" y="0"/>
                  </a:lnTo>
                  <a:lnTo>
                    <a:pt x="0" y="37"/>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85" name="Freeform 367">
              <a:extLst>
                <a:ext uri="{FF2B5EF4-FFF2-40B4-BE49-F238E27FC236}">
                  <a16:creationId xmlns:a16="http://schemas.microsoft.com/office/drawing/2014/main" id="{CF543AA5-AC2A-40CB-98A7-3F1D7E0D6A7E}"/>
                </a:ext>
              </a:extLst>
            </p:cNvPr>
            <p:cNvSpPr>
              <a:spLocks/>
            </p:cNvSpPr>
            <p:nvPr/>
          </p:nvSpPr>
          <p:spPr bwMode="auto">
            <a:xfrm>
              <a:off x="3814593" y="2471640"/>
              <a:ext cx="107822" cy="80885"/>
            </a:xfrm>
            <a:custGeom>
              <a:avLst/>
              <a:gdLst>
                <a:gd name="T0" fmla="*/ 0 w 226"/>
                <a:gd name="T1" fmla="*/ 4 h 214"/>
                <a:gd name="T2" fmla="*/ 0 w 226"/>
                <a:gd name="T3" fmla="*/ 5 h 214"/>
                <a:gd name="T4" fmla="*/ 1 w 226"/>
                <a:gd name="T5" fmla="*/ 5 h 214"/>
                <a:gd name="T6" fmla="*/ 1 w 226"/>
                <a:gd name="T7" fmla="*/ 4 h 214"/>
                <a:gd name="T8" fmla="*/ 3 w 226"/>
                <a:gd name="T9" fmla="*/ 4 h 214"/>
                <a:gd name="T10" fmla="*/ 3 w 226"/>
                <a:gd name="T11" fmla="*/ 3 h 214"/>
                <a:gd name="T12" fmla="*/ 5 w 226"/>
                <a:gd name="T13" fmla="*/ 3 h 214"/>
                <a:gd name="T14" fmla="*/ 5 w 226"/>
                <a:gd name="T15" fmla="*/ 2 h 214"/>
                <a:gd name="T16" fmla="*/ 5 w 226"/>
                <a:gd name="T17" fmla="*/ 1 h 214"/>
                <a:gd name="T18" fmla="*/ 3 w 226"/>
                <a:gd name="T19" fmla="*/ 1 h 214"/>
                <a:gd name="T20" fmla="*/ 2 w 226"/>
                <a:gd name="T21" fmla="*/ 0 h 214"/>
                <a:gd name="T22" fmla="*/ 1 w 226"/>
                <a:gd name="T23" fmla="*/ 3 h 214"/>
                <a:gd name="T24" fmla="*/ 1 w 226"/>
                <a:gd name="T25" fmla="*/ 3 h 214"/>
                <a:gd name="T26" fmla="*/ 0 w 226"/>
                <a:gd name="T27" fmla="*/ 4 h 2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6"/>
                <a:gd name="T43" fmla="*/ 0 h 214"/>
                <a:gd name="T44" fmla="*/ 226 w 226"/>
                <a:gd name="T45" fmla="*/ 214 h 2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6" h="214">
                  <a:moveTo>
                    <a:pt x="0" y="153"/>
                  </a:moveTo>
                  <a:lnTo>
                    <a:pt x="10" y="214"/>
                  </a:lnTo>
                  <a:lnTo>
                    <a:pt x="51" y="192"/>
                  </a:lnTo>
                  <a:lnTo>
                    <a:pt x="23" y="155"/>
                  </a:lnTo>
                  <a:lnTo>
                    <a:pt x="133" y="188"/>
                  </a:lnTo>
                  <a:lnTo>
                    <a:pt x="157" y="138"/>
                  </a:lnTo>
                  <a:lnTo>
                    <a:pt x="226" y="120"/>
                  </a:lnTo>
                  <a:lnTo>
                    <a:pt x="202" y="86"/>
                  </a:lnTo>
                  <a:lnTo>
                    <a:pt x="211" y="58"/>
                  </a:lnTo>
                  <a:lnTo>
                    <a:pt x="150" y="62"/>
                  </a:lnTo>
                  <a:lnTo>
                    <a:pt x="80" y="0"/>
                  </a:lnTo>
                  <a:lnTo>
                    <a:pt x="54" y="122"/>
                  </a:lnTo>
                  <a:lnTo>
                    <a:pt x="22" y="115"/>
                  </a:lnTo>
                  <a:lnTo>
                    <a:pt x="0" y="153"/>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86" name="Freeform 368">
              <a:extLst>
                <a:ext uri="{FF2B5EF4-FFF2-40B4-BE49-F238E27FC236}">
                  <a16:creationId xmlns:a16="http://schemas.microsoft.com/office/drawing/2014/main" id="{C8DE2380-B2EA-40B4-8188-2FE5D3A38896}"/>
                </a:ext>
              </a:extLst>
            </p:cNvPr>
            <p:cNvSpPr>
              <a:spLocks/>
            </p:cNvSpPr>
            <p:nvPr/>
          </p:nvSpPr>
          <p:spPr bwMode="auto">
            <a:xfrm>
              <a:off x="3531561" y="2524679"/>
              <a:ext cx="114561" cy="100775"/>
            </a:xfrm>
            <a:custGeom>
              <a:avLst/>
              <a:gdLst>
                <a:gd name="T0" fmla="*/ 0 w 240"/>
                <a:gd name="T1" fmla="*/ 3 h 268"/>
                <a:gd name="T2" fmla="*/ 1 w 240"/>
                <a:gd name="T3" fmla="*/ 4 h 268"/>
                <a:gd name="T4" fmla="*/ 0 w 240"/>
                <a:gd name="T5" fmla="*/ 6 h 268"/>
                <a:gd name="T6" fmla="*/ 2 w 240"/>
                <a:gd name="T7" fmla="*/ 6 h 268"/>
                <a:gd name="T8" fmla="*/ 3 w 240"/>
                <a:gd name="T9" fmla="*/ 5 h 268"/>
                <a:gd name="T10" fmla="*/ 3 w 240"/>
                <a:gd name="T11" fmla="*/ 4 h 268"/>
                <a:gd name="T12" fmla="*/ 5 w 240"/>
                <a:gd name="T13" fmla="*/ 2 h 268"/>
                <a:gd name="T14" fmla="*/ 5 w 240"/>
                <a:gd name="T15" fmla="*/ 1 h 268"/>
                <a:gd name="T16" fmla="*/ 5 w 240"/>
                <a:gd name="T17" fmla="*/ 0 h 268"/>
                <a:gd name="T18" fmla="*/ 5 w 240"/>
                <a:gd name="T19" fmla="*/ 0 h 268"/>
                <a:gd name="T20" fmla="*/ 3 w 240"/>
                <a:gd name="T21" fmla="*/ 1 h 268"/>
                <a:gd name="T22" fmla="*/ 3 w 240"/>
                <a:gd name="T23" fmla="*/ 2 h 268"/>
                <a:gd name="T24" fmla="*/ 2 w 240"/>
                <a:gd name="T25" fmla="*/ 1 h 268"/>
                <a:gd name="T26" fmla="*/ 0 w 240"/>
                <a:gd name="T27" fmla="*/ 3 h 2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68"/>
                <a:gd name="T44" fmla="*/ 240 w 240"/>
                <a:gd name="T45" fmla="*/ 268 h 2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68">
                  <a:moveTo>
                    <a:pt x="0" y="151"/>
                  </a:moveTo>
                  <a:lnTo>
                    <a:pt x="43" y="173"/>
                  </a:lnTo>
                  <a:lnTo>
                    <a:pt x="15" y="251"/>
                  </a:lnTo>
                  <a:lnTo>
                    <a:pt x="84" y="268"/>
                  </a:lnTo>
                  <a:lnTo>
                    <a:pt x="155" y="223"/>
                  </a:lnTo>
                  <a:lnTo>
                    <a:pt x="122" y="159"/>
                  </a:lnTo>
                  <a:lnTo>
                    <a:pt x="202" y="101"/>
                  </a:lnTo>
                  <a:lnTo>
                    <a:pt x="240" y="24"/>
                  </a:lnTo>
                  <a:lnTo>
                    <a:pt x="237" y="13"/>
                  </a:lnTo>
                  <a:lnTo>
                    <a:pt x="223" y="0"/>
                  </a:lnTo>
                  <a:lnTo>
                    <a:pt x="147" y="50"/>
                  </a:lnTo>
                  <a:lnTo>
                    <a:pt x="147" y="77"/>
                  </a:lnTo>
                  <a:lnTo>
                    <a:pt x="94" y="68"/>
                  </a:lnTo>
                  <a:lnTo>
                    <a:pt x="0" y="151"/>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87" name="Freeform 369">
              <a:extLst>
                <a:ext uri="{FF2B5EF4-FFF2-40B4-BE49-F238E27FC236}">
                  <a16:creationId xmlns:a16="http://schemas.microsoft.com/office/drawing/2014/main" id="{47E04E0A-F401-48C5-BB63-164A430C26B2}"/>
                </a:ext>
              </a:extLst>
            </p:cNvPr>
            <p:cNvSpPr>
              <a:spLocks/>
            </p:cNvSpPr>
            <p:nvPr/>
          </p:nvSpPr>
          <p:spPr bwMode="auto">
            <a:xfrm>
              <a:off x="3565254" y="2608216"/>
              <a:ext cx="60650" cy="80885"/>
            </a:xfrm>
            <a:custGeom>
              <a:avLst/>
              <a:gdLst>
                <a:gd name="T0" fmla="*/ 0 w 128"/>
                <a:gd name="T1" fmla="*/ 5 h 212"/>
                <a:gd name="T2" fmla="*/ 0 w 128"/>
                <a:gd name="T3" fmla="*/ 1 h 212"/>
                <a:gd name="T4" fmla="*/ 2 w 128"/>
                <a:gd name="T5" fmla="*/ 0 h 212"/>
                <a:gd name="T6" fmla="*/ 3 w 128"/>
                <a:gd name="T7" fmla="*/ 3 h 212"/>
                <a:gd name="T8" fmla="*/ 2 w 128"/>
                <a:gd name="T9" fmla="*/ 5 h 212"/>
                <a:gd name="T10" fmla="*/ 0 w 128"/>
                <a:gd name="T11" fmla="*/ 5 h 212"/>
                <a:gd name="T12" fmla="*/ 0 60000 65536"/>
                <a:gd name="T13" fmla="*/ 0 60000 65536"/>
                <a:gd name="T14" fmla="*/ 0 60000 65536"/>
                <a:gd name="T15" fmla="*/ 0 60000 65536"/>
                <a:gd name="T16" fmla="*/ 0 60000 65536"/>
                <a:gd name="T17" fmla="*/ 0 60000 65536"/>
                <a:gd name="T18" fmla="*/ 0 w 128"/>
                <a:gd name="T19" fmla="*/ 0 h 212"/>
                <a:gd name="T20" fmla="*/ 128 w 128"/>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128" h="212">
                  <a:moveTo>
                    <a:pt x="0" y="212"/>
                  </a:moveTo>
                  <a:lnTo>
                    <a:pt x="13" y="45"/>
                  </a:lnTo>
                  <a:lnTo>
                    <a:pt x="84" y="0"/>
                  </a:lnTo>
                  <a:lnTo>
                    <a:pt x="128" y="129"/>
                  </a:lnTo>
                  <a:lnTo>
                    <a:pt x="82" y="189"/>
                  </a:lnTo>
                  <a:lnTo>
                    <a:pt x="0" y="212"/>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88" name="Freeform 370">
              <a:extLst>
                <a:ext uri="{FF2B5EF4-FFF2-40B4-BE49-F238E27FC236}">
                  <a16:creationId xmlns:a16="http://schemas.microsoft.com/office/drawing/2014/main" id="{B9C2D4BC-B258-4B03-874B-2D06FB4EA6A7}"/>
                </a:ext>
              </a:extLst>
            </p:cNvPr>
            <p:cNvSpPr>
              <a:spLocks/>
            </p:cNvSpPr>
            <p:nvPr/>
          </p:nvSpPr>
          <p:spPr bwMode="auto">
            <a:xfrm>
              <a:off x="3088477" y="2902584"/>
              <a:ext cx="131408" cy="139228"/>
            </a:xfrm>
            <a:custGeom>
              <a:avLst/>
              <a:gdLst>
                <a:gd name="T0" fmla="*/ 0 w 274"/>
                <a:gd name="T1" fmla="*/ 2 h 369"/>
                <a:gd name="T2" fmla="*/ 1 w 274"/>
                <a:gd name="T3" fmla="*/ 3 h 369"/>
                <a:gd name="T4" fmla="*/ 1 w 274"/>
                <a:gd name="T5" fmla="*/ 5 h 369"/>
                <a:gd name="T6" fmla="*/ 3 w 274"/>
                <a:gd name="T7" fmla="*/ 4 h 369"/>
                <a:gd name="T8" fmla="*/ 4 w 274"/>
                <a:gd name="T9" fmla="*/ 5 h 369"/>
                <a:gd name="T10" fmla="*/ 5 w 274"/>
                <a:gd name="T11" fmla="*/ 7 h 369"/>
                <a:gd name="T12" fmla="*/ 4 w 274"/>
                <a:gd name="T13" fmla="*/ 9 h 369"/>
                <a:gd name="T14" fmla="*/ 6 w 274"/>
                <a:gd name="T15" fmla="*/ 8 h 369"/>
                <a:gd name="T16" fmla="*/ 5 w 274"/>
                <a:gd name="T17" fmla="*/ 5 h 369"/>
                <a:gd name="T18" fmla="*/ 3 w 274"/>
                <a:gd name="T19" fmla="*/ 3 h 369"/>
                <a:gd name="T20" fmla="*/ 4 w 274"/>
                <a:gd name="T21" fmla="*/ 2 h 369"/>
                <a:gd name="T22" fmla="*/ 3 w 274"/>
                <a:gd name="T23" fmla="*/ 1 h 369"/>
                <a:gd name="T24" fmla="*/ 2 w 274"/>
                <a:gd name="T25" fmla="*/ 0 h 369"/>
                <a:gd name="T26" fmla="*/ 1 w 274"/>
                <a:gd name="T27" fmla="*/ 0 h 369"/>
                <a:gd name="T28" fmla="*/ 1 w 274"/>
                <a:gd name="T29" fmla="*/ 1 h 369"/>
                <a:gd name="T30" fmla="*/ 1 w 274"/>
                <a:gd name="T31" fmla="*/ 1 h 369"/>
                <a:gd name="T32" fmla="*/ 0 w 274"/>
                <a:gd name="T33" fmla="*/ 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369"/>
                <a:gd name="T53" fmla="*/ 274 w 274"/>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369">
                  <a:moveTo>
                    <a:pt x="0" y="79"/>
                  </a:moveTo>
                  <a:lnTo>
                    <a:pt x="36" y="132"/>
                  </a:lnTo>
                  <a:lnTo>
                    <a:pt x="25" y="223"/>
                  </a:lnTo>
                  <a:lnTo>
                    <a:pt x="123" y="184"/>
                  </a:lnTo>
                  <a:lnTo>
                    <a:pt x="160" y="223"/>
                  </a:lnTo>
                  <a:lnTo>
                    <a:pt x="198" y="313"/>
                  </a:lnTo>
                  <a:lnTo>
                    <a:pt x="188" y="369"/>
                  </a:lnTo>
                  <a:lnTo>
                    <a:pt x="274" y="353"/>
                  </a:lnTo>
                  <a:lnTo>
                    <a:pt x="231" y="234"/>
                  </a:lnTo>
                  <a:lnTo>
                    <a:pt x="138" y="147"/>
                  </a:lnTo>
                  <a:lnTo>
                    <a:pt x="165" y="94"/>
                  </a:lnTo>
                  <a:lnTo>
                    <a:pt x="112" y="67"/>
                  </a:lnTo>
                  <a:lnTo>
                    <a:pt x="73" y="0"/>
                  </a:lnTo>
                  <a:lnTo>
                    <a:pt x="50" y="1"/>
                  </a:lnTo>
                  <a:lnTo>
                    <a:pt x="52" y="48"/>
                  </a:lnTo>
                  <a:lnTo>
                    <a:pt x="36" y="36"/>
                  </a:lnTo>
                  <a:lnTo>
                    <a:pt x="0" y="79"/>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89" name="Freeform 371">
              <a:extLst>
                <a:ext uri="{FF2B5EF4-FFF2-40B4-BE49-F238E27FC236}">
                  <a16:creationId xmlns:a16="http://schemas.microsoft.com/office/drawing/2014/main" id="{66E9EE89-EEE5-4DD9-8319-9BFFDFC6B686}"/>
                </a:ext>
              </a:extLst>
            </p:cNvPr>
            <p:cNvSpPr>
              <a:spLocks/>
            </p:cNvSpPr>
            <p:nvPr/>
          </p:nvSpPr>
          <p:spPr bwMode="auto">
            <a:xfrm>
              <a:off x="1356582" y="2369540"/>
              <a:ext cx="8424" cy="14586"/>
            </a:xfrm>
            <a:custGeom>
              <a:avLst/>
              <a:gdLst>
                <a:gd name="T0" fmla="*/ 0 w 18"/>
                <a:gd name="T1" fmla="*/ 1 h 38"/>
                <a:gd name="T2" fmla="*/ 0 w 18"/>
                <a:gd name="T3" fmla="*/ 0 h 38"/>
                <a:gd name="T4" fmla="*/ 0 w 18"/>
                <a:gd name="T5" fmla="*/ 1 h 38"/>
                <a:gd name="T6" fmla="*/ 0 w 18"/>
                <a:gd name="T7" fmla="*/ 1 h 38"/>
                <a:gd name="T8" fmla="*/ 0 60000 65536"/>
                <a:gd name="T9" fmla="*/ 0 60000 65536"/>
                <a:gd name="T10" fmla="*/ 0 60000 65536"/>
                <a:gd name="T11" fmla="*/ 0 60000 65536"/>
                <a:gd name="T12" fmla="*/ 0 w 18"/>
                <a:gd name="T13" fmla="*/ 0 h 38"/>
                <a:gd name="T14" fmla="*/ 18 w 18"/>
                <a:gd name="T15" fmla="*/ 38 h 38"/>
              </a:gdLst>
              <a:ahLst/>
              <a:cxnLst>
                <a:cxn ang="T8">
                  <a:pos x="T0" y="T1"/>
                </a:cxn>
                <a:cxn ang="T9">
                  <a:pos x="T2" y="T3"/>
                </a:cxn>
                <a:cxn ang="T10">
                  <a:pos x="T4" y="T5"/>
                </a:cxn>
                <a:cxn ang="T11">
                  <a:pos x="T6" y="T7"/>
                </a:cxn>
              </a:cxnLst>
              <a:rect l="T12" t="T13" r="T14" b="T15"/>
              <a:pathLst>
                <a:path w="18" h="38">
                  <a:moveTo>
                    <a:pt x="0" y="30"/>
                  </a:moveTo>
                  <a:lnTo>
                    <a:pt x="13" y="0"/>
                  </a:lnTo>
                  <a:lnTo>
                    <a:pt x="18" y="38"/>
                  </a:lnTo>
                  <a:lnTo>
                    <a:pt x="0" y="3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90" name="Freeform 372">
              <a:extLst>
                <a:ext uri="{FF2B5EF4-FFF2-40B4-BE49-F238E27FC236}">
                  <a16:creationId xmlns:a16="http://schemas.microsoft.com/office/drawing/2014/main" id="{925B1101-6D5F-4477-A0F8-F795BFB625C2}"/>
                </a:ext>
              </a:extLst>
            </p:cNvPr>
            <p:cNvSpPr>
              <a:spLocks/>
            </p:cNvSpPr>
            <p:nvPr/>
          </p:nvSpPr>
          <p:spPr bwMode="auto">
            <a:xfrm>
              <a:off x="3088477" y="3174410"/>
              <a:ext cx="69074" cy="83537"/>
            </a:xfrm>
            <a:custGeom>
              <a:avLst/>
              <a:gdLst>
                <a:gd name="T0" fmla="*/ 0 w 142"/>
                <a:gd name="T1" fmla="*/ 0 h 221"/>
                <a:gd name="T2" fmla="*/ 1 w 142"/>
                <a:gd name="T3" fmla="*/ 0 h 221"/>
                <a:gd name="T4" fmla="*/ 1 w 142"/>
                <a:gd name="T5" fmla="*/ 1 h 221"/>
                <a:gd name="T6" fmla="*/ 2 w 142"/>
                <a:gd name="T7" fmla="*/ 0 h 221"/>
                <a:gd name="T8" fmla="*/ 3 w 142"/>
                <a:gd name="T9" fmla="*/ 1 h 221"/>
                <a:gd name="T10" fmla="*/ 3 w 142"/>
                <a:gd name="T11" fmla="*/ 5 h 221"/>
                <a:gd name="T12" fmla="*/ 3 w 142"/>
                <a:gd name="T13" fmla="*/ 5 h 221"/>
                <a:gd name="T14" fmla="*/ 1 w 142"/>
                <a:gd name="T15" fmla="*/ 4 h 221"/>
                <a:gd name="T16" fmla="*/ 0 w 142"/>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221"/>
                <a:gd name="T29" fmla="*/ 142 w 142"/>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221">
                  <a:moveTo>
                    <a:pt x="0" y="0"/>
                  </a:moveTo>
                  <a:lnTo>
                    <a:pt x="29" y="0"/>
                  </a:lnTo>
                  <a:lnTo>
                    <a:pt x="38" y="41"/>
                  </a:lnTo>
                  <a:lnTo>
                    <a:pt x="73" y="15"/>
                  </a:lnTo>
                  <a:lnTo>
                    <a:pt x="122" y="65"/>
                  </a:lnTo>
                  <a:lnTo>
                    <a:pt x="142" y="221"/>
                  </a:lnTo>
                  <a:lnTo>
                    <a:pt x="141" y="221"/>
                  </a:lnTo>
                  <a:lnTo>
                    <a:pt x="42" y="156"/>
                  </a:lnTo>
                  <a:lnTo>
                    <a:pt x="0" y="0"/>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91" name="Freeform 373">
              <a:extLst>
                <a:ext uri="{FF2B5EF4-FFF2-40B4-BE49-F238E27FC236}">
                  <a16:creationId xmlns:a16="http://schemas.microsoft.com/office/drawing/2014/main" id="{7F362FB6-B9C1-44B1-9DB1-59C47917DA86}"/>
                </a:ext>
              </a:extLst>
            </p:cNvPr>
            <p:cNvSpPr>
              <a:spLocks/>
            </p:cNvSpPr>
            <p:nvPr/>
          </p:nvSpPr>
          <p:spPr bwMode="auto">
            <a:xfrm>
              <a:off x="3262005" y="3166454"/>
              <a:ext cx="173527" cy="100775"/>
            </a:xfrm>
            <a:custGeom>
              <a:avLst/>
              <a:gdLst>
                <a:gd name="T0" fmla="*/ 0 w 362"/>
                <a:gd name="T1" fmla="*/ 6 h 264"/>
                <a:gd name="T2" fmla="*/ 1 w 362"/>
                <a:gd name="T3" fmla="*/ 6 h 264"/>
                <a:gd name="T4" fmla="*/ 3 w 362"/>
                <a:gd name="T5" fmla="*/ 6 h 264"/>
                <a:gd name="T6" fmla="*/ 4 w 362"/>
                <a:gd name="T7" fmla="*/ 6 h 264"/>
                <a:gd name="T8" fmla="*/ 5 w 362"/>
                <a:gd name="T9" fmla="*/ 3 h 264"/>
                <a:gd name="T10" fmla="*/ 7 w 362"/>
                <a:gd name="T11" fmla="*/ 3 h 264"/>
                <a:gd name="T12" fmla="*/ 8 w 362"/>
                <a:gd name="T13" fmla="*/ 2 h 264"/>
                <a:gd name="T14" fmla="*/ 7 w 362"/>
                <a:gd name="T15" fmla="*/ 1 h 264"/>
                <a:gd name="T16" fmla="*/ 7 w 362"/>
                <a:gd name="T17" fmla="*/ 0 h 264"/>
                <a:gd name="T18" fmla="*/ 5 w 362"/>
                <a:gd name="T19" fmla="*/ 2 h 264"/>
                <a:gd name="T20" fmla="*/ 4 w 362"/>
                <a:gd name="T21" fmla="*/ 3 h 264"/>
                <a:gd name="T22" fmla="*/ 4 w 362"/>
                <a:gd name="T23" fmla="*/ 3 h 264"/>
                <a:gd name="T24" fmla="*/ 3 w 362"/>
                <a:gd name="T25" fmla="*/ 4 h 264"/>
                <a:gd name="T26" fmla="*/ 2 w 362"/>
                <a:gd name="T27" fmla="*/ 4 h 264"/>
                <a:gd name="T28" fmla="*/ 1 w 362"/>
                <a:gd name="T29" fmla="*/ 6 h 264"/>
                <a:gd name="T30" fmla="*/ 0 w 362"/>
                <a:gd name="T31" fmla="*/ 6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2"/>
                <a:gd name="T49" fmla="*/ 0 h 264"/>
                <a:gd name="T50" fmla="*/ 362 w 362"/>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2" h="264">
                  <a:moveTo>
                    <a:pt x="0" y="235"/>
                  </a:moveTo>
                  <a:lnTo>
                    <a:pt x="33" y="264"/>
                  </a:lnTo>
                  <a:lnTo>
                    <a:pt x="143" y="253"/>
                  </a:lnTo>
                  <a:lnTo>
                    <a:pt x="182" y="238"/>
                  </a:lnTo>
                  <a:lnTo>
                    <a:pt x="234" y="115"/>
                  </a:lnTo>
                  <a:lnTo>
                    <a:pt x="299" y="120"/>
                  </a:lnTo>
                  <a:lnTo>
                    <a:pt x="362" y="78"/>
                  </a:lnTo>
                  <a:lnTo>
                    <a:pt x="304" y="45"/>
                  </a:lnTo>
                  <a:lnTo>
                    <a:pt x="284" y="0"/>
                  </a:lnTo>
                  <a:lnTo>
                    <a:pt x="210" y="82"/>
                  </a:lnTo>
                  <a:lnTo>
                    <a:pt x="185" y="128"/>
                  </a:lnTo>
                  <a:lnTo>
                    <a:pt x="163" y="103"/>
                  </a:lnTo>
                  <a:lnTo>
                    <a:pt x="120" y="168"/>
                  </a:lnTo>
                  <a:lnTo>
                    <a:pt x="70" y="177"/>
                  </a:lnTo>
                  <a:lnTo>
                    <a:pt x="56" y="238"/>
                  </a:lnTo>
                  <a:lnTo>
                    <a:pt x="0" y="235"/>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92" name="Freeform 374">
              <a:extLst>
                <a:ext uri="{FF2B5EF4-FFF2-40B4-BE49-F238E27FC236}">
                  <a16:creationId xmlns:a16="http://schemas.microsoft.com/office/drawing/2014/main" id="{AA5BC534-0936-4CCE-9820-61C5A10A9507}"/>
                </a:ext>
              </a:extLst>
            </p:cNvPr>
            <p:cNvSpPr>
              <a:spLocks/>
            </p:cNvSpPr>
            <p:nvPr/>
          </p:nvSpPr>
          <p:spPr bwMode="auto">
            <a:xfrm>
              <a:off x="2859355" y="2327108"/>
              <a:ext cx="581230" cy="221439"/>
            </a:xfrm>
            <a:custGeom>
              <a:avLst/>
              <a:gdLst>
                <a:gd name="T0" fmla="*/ 0 w 1209"/>
                <a:gd name="T1" fmla="*/ 4 h 587"/>
                <a:gd name="T2" fmla="*/ 1 w 1209"/>
                <a:gd name="T3" fmla="*/ 6 h 587"/>
                <a:gd name="T4" fmla="*/ 2 w 1209"/>
                <a:gd name="T5" fmla="*/ 6 h 587"/>
                <a:gd name="T6" fmla="*/ 3 w 1209"/>
                <a:gd name="T7" fmla="*/ 9 h 587"/>
                <a:gd name="T8" fmla="*/ 7 w 1209"/>
                <a:gd name="T9" fmla="*/ 10 h 587"/>
                <a:gd name="T10" fmla="*/ 8 w 1209"/>
                <a:gd name="T11" fmla="*/ 12 h 587"/>
                <a:gd name="T12" fmla="*/ 11 w 1209"/>
                <a:gd name="T13" fmla="*/ 12 h 587"/>
                <a:gd name="T14" fmla="*/ 15 w 1209"/>
                <a:gd name="T15" fmla="*/ 14 h 587"/>
                <a:gd name="T16" fmla="*/ 20 w 1209"/>
                <a:gd name="T17" fmla="*/ 12 h 587"/>
                <a:gd name="T18" fmla="*/ 21 w 1209"/>
                <a:gd name="T19" fmla="*/ 11 h 587"/>
                <a:gd name="T20" fmla="*/ 21 w 1209"/>
                <a:gd name="T21" fmla="*/ 9 h 587"/>
                <a:gd name="T22" fmla="*/ 23 w 1209"/>
                <a:gd name="T23" fmla="*/ 10 h 587"/>
                <a:gd name="T24" fmla="*/ 26 w 1209"/>
                <a:gd name="T25" fmla="*/ 7 h 587"/>
                <a:gd name="T26" fmla="*/ 28 w 1209"/>
                <a:gd name="T27" fmla="*/ 7 h 587"/>
                <a:gd name="T28" fmla="*/ 27 w 1209"/>
                <a:gd name="T29" fmla="*/ 5 h 587"/>
                <a:gd name="T30" fmla="*/ 25 w 1209"/>
                <a:gd name="T31" fmla="*/ 6 h 587"/>
                <a:gd name="T32" fmla="*/ 25 w 1209"/>
                <a:gd name="T33" fmla="*/ 4 h 587"/>
                <a:gd name="T34" fmla="*/ 25 w 1209"/>
                <a:gd name="T35" fmla="*/ 3 h 587"/>
                <a:gd name="T36" fmla="*/ 24 w 1209"/>
                <a:gd name="T37" fmla="*/ 3 h 587"/>
                <a:gd name="T38" fmla="*/ 19 w 1209"/>
                <a:gd name="T39" fmla="*/ 4 h 587"/>
                <a:gd name="T40" fmla="*/ 16 w 1209"/>
                <a:gd name="T41" fmla="*/ 2 h 587"/>
                <a:gd name="T42" fmla="*/ 13 w 1209"/>
                <a:gd name="T43" fmla="*/ 2 h 587"/>
                <a:gd name="T44" fmla="*/ 13 w 1209"/>
                <a:gd name="T45" fmla="*/ 1 h 587"/>
                <a:gd name="T46" fmla="*/ 10 w 1209"/>
                <a:gd name="T47" fmla="*/ 0 h 587"/>
                <a:gd name="T48" fmla="*/ 9 w 1209"/>
                <a:gd name="T49" fmla="*/ 1 h 587"/>
                <a:gd name="T50" fmla="*/ 9 w 1209"/>
                <a:gd name="T51" fmla="*/ 3 h 587"/>
                <a:gd name="T52" fmla="*/ 4 w 1209"/>
                <a:gd name="T53" fmla="*/ 2 h 587"/>
                <a:gd name="T54" fmla="*/ 0 w 1209"/>
                <a:gd name="T55" fmla="*/ 4 h 5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9"/>
                <a:gd name="T85" fmla="*/ 0 h 587"/>
                <a:gd name="T86" fmla="*/ 1209 w 1209"/>
                <a:gd name="T87" fmla="*/ 587 h 5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9" h="587">
                  <a:moveTo>
                    <a:pt x="0" y="184"/>
                  </a:moveTo>
                  <a:lnTo>
                    <a:pt x="39" y="242"/>
                  </a:lnTo>
                  <a:lnTo>
                    <a:pt x="94" y="265"/>
                  </a:lnTo>
                  <a:lnTo>
                    <a:pt x="113" y="389"/>
                  </a:lnTo>
                  <a:lnTo>
                    <a:pt x="282" y="439"/>
                  </a:lnTo>
                  <a:lnTo>
                    <a:pt x="353" y="526"/>
                  </a:lnTo>
                  <a:lnTo>
                    <a:pt x="494" y="522"/>
                  </a:lnTo>
                  <a:lnTo>
                    <a:pt x="651" y="587"/>
                  </a:lnTo>
                  <a:lnTo>
                    <a:pt x="856" y="526"/>
                  </a:lnTo>
                  <a:lnTo>
                    <a:pt x="920" y="477"/>
                  </a:lnTo>
                  <a:lnTo>
                    <a:pt x="920" y="408"/>
                  </a:lnTo>
                  <a:lnTo>
                    <a:pt x="979" y="416"/>
                  </a:lnTo>
                  <a:lnTo>
                    <a:pt x="1110" y="318"/>
                  </a:lnTo>
                  <a:lnTo>
                    <a:pt x="1209" y="312"/>
                  </a:lnTo>
                  <a:lnTo>
                    <a:pt x="1162" y="238"/>
                  </a:lnTo>
                  <a:lnTo>
                    <a:pt x="1065" y="257"/>
                  </a:lnTo>
                  <a:lnTo>
                    <a:pt x="1064" y="174"/>
                  </a:lnTo>
                  <a:lnTo>
                    <a:pt x="1088" y="127"/>
                  </a:lnTo>
                  <a:lnTo>
                    <a:pt x="1018" y="115"/>
                  </a:lnTo>
                  <a:lnTo>
                    <a:pt x="838" y="167"/>
                  </a:lnTo>
                  <a:lnTo>
                    <a:pt x="677" y="90"/>
                  </a:lnTo>
                  <a:lnTo>
                    <a:pt x="576" y="101"/>
                  </a:lnTo>
                  <a:lnTo>
                    <a:pt x="539" y="39"/>
                  </a:lnTo>
                  <a:lnTo>
                    <a:pt x="439" y="0"/>
                  </a:lnTo>
                  <a:lnTo>
                    <a:pt x="386" y="42"/>
                  </a:lnTo>
                  <a:lnTo>
                    <a:pt x="383" y="126"/>
                  </a:lnTo>
                  <a:lnTo>
                    <a:pt x="153" y="89"/>
                  </a:lnTo>
                  <a:lnTo>
                    <a:pt x="0" y="184"/>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93" name="Freeform 375">
              <a:extLst>
                <a:ext uri="{FF2B5EF4-FFF2-40B4-BE49-F238E27FC236}">
                  <a16:creationId xmlns:a16="http://schemas.microsoft.com/office/drawing/2014/main" id="{51834CBA-8BF5-4429-AF63-07722C1D996B}"/>
                </a:ext>
              </a:extLst>
            </p:cNvPr>
            <p:cNvSpPr>
              <a:spLocks/>
            </p:cNvSpPr>
            <p:nvPr/>
          </p:nvSpPr>
          <p:spPr bwMode="auto">
            <a:xfrm>
              <a:off x="2203999" y="2860152"/>
              <a:ext cx="141517" cy="144532"/>
            </a:xfrm>
            <a:custGeom>
              <a:avLst/>
              <a:gdLst>
                <a:gd name="T0" fmla="*/ 0 w 294"/>
                <a:gd name="T1" fmla="*/ 6 h 383"/>
                <a:gd name="T2" fmla="*/ 1 w 294"/>
                <a:gd name="T3" fmla="*/ 9 h 383"/>
                <a:gd name="T4" fmla="*/ 3 w 294"/>
                <a:gd name="T5" fmla="*/ 9 h 383"/>
                <a:gd name="T6" fmla="*/ 5 w 294"/>
                <a:gd name="T7" fmla="*/ 6 h 383"/>
                <a:gd name="T8" fmla="*/ 5 w 294"/>
                <a:gd name="T9" fmla="*/ 5 h 383"/>
                <a:gd name="T10" fmla="*/ 7 w 294"/>
                <a:gd name="T11" fmla="*/ 3 h 383"/>
                <a:gd name="T12" fmla="*/ 7 w 294"/>
                <a:gd name="T13" fmla="*/ 3 h 383"/>
                <a:gd name="T14" fmla="*/ 6 w 294"/>
                <a:gd name="T15" fmla="*/ 1 h 383"/>
                <a:gd name="T16" fmla="*/ 4 w 294"/>
                <a:gd name="T17" fmla="*/ 0 h 383"/>
                <a:gd name="T18" fmla="*/ 3 w 294"/>
                <a:gd name="T19" fmla="*/ 0 h 383"/>
                <a:gd name="T20" fmla="*/ 4 w 294"/>
                <a:gd name="T21" fmla="*/ 1 h 383"/>
                <a:gd name="T22" fmla="*/ 3 w 294"/>
                <a:gd name="T23" fmla="*/ 2 h 383"/>
                <a:gd name="T24" fmla="*/ 3 w 294"/>
                <a:gd name="T25" fmla="*/ 3 h 383"/>
                <a:gd name="T26" fmla="*/ 3 w 294"/>
                <a:gd name="T27" fmla="*/ 5 h 383"/>
                <a:gd name="T28" fmla="*/ 0 w 294"/>
                <a:gd name="T29" fmla="*/ 6 h 3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383"/>
                <a:gd name="T47" fmla="*/ 294 w 294"/>
                <a:gd name="T48" fmla="*/ 383 h 3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383">
                  <a:moveTo>
                    <a:pt x="0" y="270"/>
                  </a:moveTo>
                  <a:lnTo>
                    <a:pt x="40" y="383"/>
                  </a:lnTo>
                  <a:lnTo>
                    <a:pt x="109" y="364"/>
                  </a:lnTo>
                  <a:lnTo>
                    <a:pt x="218" y="269"/>
                  </a:lnTo>
                  <a:lnTo>
                    <a:pt x="217" y="223"/>
                  </a:lnTo>
                  <a:lnTo>
                    <a:pt x="289" y="139"/>
                  </a:lnTo>
                  <a:lnTo>
                    <a:pt x="294" y="114"/>
                  </a:lnTo>
                  <a:lnTo>
                    <a:pt x="255" y="64"/>
                  </a:lnTo>
                  <a:lnTo>
                    <a:pt x="164" y="0"/>
                  </a:lnTo>
                  <a:lnTo>
                    <a:pt x="141" y="1"/>
                  </a:lnTo>
                  <a:lnTo>
                    <a:pt x="153" y="36"/>
                  </a:lnTo>
                  <a:lnTo>
                    <a:pt x="122" y="101"/>
                  </a:lnTo>
                  <a:lnTo>
                    <a:pt x="141" y="134"/>
                  </a:lnTo>
                  <a:lnTo>
                    <a:pt x="111" y="226"/>
                  </a:lnTo>
                  <a:lnTo>
                    <a:pt x="0" y="27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94" name="Freeform 376">
              <a:extLst>
                <a:ext uri="{FF2B5EF4-FFF2-40B4-BE49-F238E27FC236}">
                  <a16:creationId xmlns:a16="http://schemas.microsoft.com/office/drawing/2014/main" id="{6420036B-CE3C-47AC-BC75-44EC0BC01EF8}"/>
                </a:ext>
              </a:extLst>
            </p:cNvPr>
            <p:cNvSpPr>
              <a:spLocks/>
            </p:cNvSpPr>
            <p:nvPr/>
          </p:nvSpPr>
          <p:spPr bwMode="auto">
            <a:xfrm>
              <a:off x="2719523" y="2763356"/>
              <a:ext cx="144886" cy="68951"/>
            </a:xfrm>
            <a:custGeom>
              <a:avLst/>
              <a:gdLst>
                <a:gd name="T0" fmla="*/ 0 w 305"/>
                <a:gd name="T1" fmla="*/ 2 h 184"/>
                <a:gd name="T2" fmla="*/ 1 w 305"/>
                <a:gd name="T3" fmla="*/ 0 h 184"/>
                <a:gd name="T4" fmla="*/ 4 w 305"/>
                <a:gd name="T5" fmla="*/ 1 h 184"/>
                <a:gd name="T6" fmla="*/ 5 w 305"/>
                <a:gd name="T7" fmla="*/ 3 h 184"/>
                <a:gd name="T8" fmla="*/ 7 w 305"/>
                <a:gd name="T9" fmla="*/ 3 h 184"/>
                <a:gd name="T10" fmla="*/ 7 w 305"/>
                <a:gd name="T11" fmla="*/ 4 h 184"/>
                <a:gd name="T12" fmla="*/ 2 w 305"/>
                <a:gd name="T13" fmla="*/ 3 h 184"/>
                <a:gd name="T14" fmla="*/ 0 w 305"/>
                <a:gd name="T15" fmla="*/ 2 h 184"/>
                <a:gd name="T16" fmla="*/ 0 60000 65536"/>
                <a:gd name="T17" fmla="*/ 0 60000 65536"/>
                <a:gd name="T18" fmla="*/ 0 60000 65536"/>
                <a:gd name="T19" fmla="*/ 0 60000 65536"/>
                <a:gd name="T20" fmla="*/ 0 60000 65536"/>
                <a:gd name="T21" fmla="*/ 0 60000 65536"/>
                <a:gd name="T22" fmla="*/ 0 60000 65536"/>
                <a:gd name="T23" fmla="*/ 0 60000 65536"/>
                <a:gd name="T24" fmla="*/ 0 w 305"/>
                <a:gd name="T25" fmla="*/ 0 h 184"/>
                <a:gd name="T26" fmla="*/ 305 w 305"/>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5" h="184">
                  <a:moveTo>
                    <a:pt x="0" y="72"/>
                  </a:moveTo>
                  <a:lnTo>
                    <a:pt x="39" y="0"/>
                  </a:lnTo>
                  <a:lnTo>
                    <a:pt x="158" y="46"/>
                  </a:lnTo>
                  <a:lnTo>
                    <a:pt x="223" y="117"/>
                  </a:lnTo>
                  <a:lnTo>
                    <a:pt x="305" y="117"/>
                  </a:lnTo>
                  <a:lnTo>
                    <a:pt x="302" y="184"/>
                  </a:lnTo>
                  <a:lnTo>
                    <a:pt x="102" y="141"/>
                  </a:lnTo>
                  <a:lnTo>
                    <a:pt x="0" y="72"/>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95" name="Freeform 377">
              <a:extLst>
                <a:ext uri="{FF2B5EF4-FFF2-40B4-BE49-F238E27FC236}">
                  <a16:creationId xmlns:a16="http://schemas.microsoft.com/office/drawing/2014/main" id="{9EA2C20A-A35A-4B4A-8DFE-AD24399EB6A9}"/>
                </a:ext>
              </a:extLst>
            </p:cNvPr>
            <p:cNvSpPr>
              <a:spLocks/>
            </p:cNvSpPr>
            <p:nvPr/>
          </p:nvSpPr>
          <p:spPr bwMode="auto">
            <a:xfrm>
              <a:off x="1314464" y="2301914"/>
              <a:ext cx="65704" cy="57018"/>
            </a:xfrm>
            <a:custGeom>
              <a:avLst/>
              <a:gdLst>
                <a:gd name="T0" fmla="*/ 0 w 138"/>
                <a:gd name="T1" fmla="*/ 3 h 148"/>
                <a:gd name="T2" fmla="*/ 1 w 138"/>
                <a:gd name="T3" fmla="*/ 2 h 148"/>
                <a:gd name="T4" fmla="*/ 1 w 138"/>
                <a:gd name="T5" fmla="*/ 2 h 148"/>
                <a:gd name="T6" fmla="*/ 1 w 138"/>
                <a:gd name="T7" fmla="*/ 1 h 148"/>
                <a:gd name="T8" fmla="*/ 2 w 138"/>
                <a:gd name="T9" fmla="*/ 1 h 148"/>
                <a:gd name="T10" fmla="*/ 2 w 138"/>
                <a:gd name="T11" fmla="*/ 0 h 148"/>
                <a:gd name="T12" fmla="*/ 3 w 138"/>
                <a:gd name="T13" fmla="*/ 0 h 148"/>
                <a:gd name="T14" fmla="*/ 3 w 138"/>
                <a:gd name="T15" fmla="*/ 1 h 148"/>
                <a:gd name="T16" fmla="*/ 2 w 138"/>
                <a:gd name="T17" fmla="*/ 2 h 148"/>
                <a:gd name="T18" fmla="*/ 2 w 138"/>
                <a:gd name="T19" fmla="*/ 3 h 148"/>
                <a:gd name="T20" fmla="*/ 1 w 138"/>
                <a:gd name="T21" fmla="*/ 3 h 148"/>
                <a:gd name="T22" fmla="*/ 0 w 138"/>
                <a:gd name="T23" fmla="*/ 3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148"/>
                <a:gd name="T38" fmla="*/ 138 w 138"/>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148">
                  <a:moveTo>
                    <a:pt x="0" y="111"/>
                  </a:moveTo>
                  <a:lnTo>
                    <a:pt x="54" y="92"/>
                  </a:lnTo>
                  <a:lnTo>
                    <a:pt x="29" y="76"/>
                  </a:lnTo>
                  <a:lnTo>
                    <a:pt x="53" y="23"/>
                  </a:lnTo>
                  <a:lnTo>
                    <a:pt x="75" y="57"/>
                  </a:lnTo>
                  <a:lnTo>
                    <a:pt x="76" y="0"/>
                  </a:lnTo>
                  <a:lnTo>
                    <a:pt x="138" y="0"/>
                  </a:lnTo>
                  <a:lnTo>
                    <a:pt x="134" y="57"/>
                  </a:lnTo>
                  <a:lnTo>
                    <a:pt x="93" y="79"/>
                  </a:lnTo>
                  <a:lnTo>
                    <a:pt x="95" y="148"/>
                  </a:lnTo>
                  <a:lnTo>
                    <a:pt x="57" y="106"/>
                  </a:lnTo>
                  <a:lnTo>
                    <a:pt x="0" y="111"/>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96" name="Freeform 378">
              <a:extLst>
                <a:ext uri="{FF2B5EF4-FFF2-40B4-BE49-F238E27FC236}">
                  <a16:creationId xmlns:a16="http://schemas.microsoft.com/office/drawing/2014/main" id="{8C988BD2-DB75-44B0-8D3E-9B65F1553A7E}"/>
                </a:ext>
              </a:extLst>
            </p:cNvPr>
            <p:cNvSpPr>
              <a:spLocks/>
            </p:cNvSpPr>
            <p:nvPr/>
          </p:nvSpPr>
          <p:spPr bwMode="auto">
            <a:xfrm>
              <a:off x="4301479" y="3999171"/>
              <a:ext cx="143201" cy="120664"/>
            </a:xfrm>
            <a:custGeom>
              <a:avLst/>
              <a:gdLst>
                <a:gd name="T0" fmla="*/ 0 w 298"/>
                <a:gd name="T1" fmla="*/ 6 h 322"/>
                <a:gd name="T2" fmla="*/ 1 w 298"/>
                <a:gd name="T3" fmla="*/ 4 h 322"/>
                <a:gd name="T4" fmla="*/ 4 w 298"/>
                <a:gd name="T5" fmla="*/ 3 h 322"/>
                <a:gd name="T6" fmla="*/ 5 w 298"/>
                <a:gd name="T7" fmla="*/ 0 h 322"/>
                <a:gd name="T8" fmla="*/ 6 w 298"/>
                <a:gd name="T9" fmla="*/ 1 h 322"/>
                <a:gd name="T10" fmla="*/ 7 w 298"/>
                <a:gd name="T11" fmla="*/ 0 h 322"/>
                <a:gd name="T12" fmla="*/ 7 w 298"/>
                <a:gd name="T13" fmla="*/ 1 h 322"/>
                <a:gd name="T14" fmla="*/ 6 w 298"/>
                <a:gd name="T15" fmla="*/ 3 h 322"/>
                <a:gd name="T16" fmla="*/ 6 w 298"/>
                <a:gd name="T17" fmla="*/ 4 h 322"/>
                <a:gd name="T18" fmla="*/ 4 w 298"/>
                <a:gd name="T19" fmla="*/ 4 h 322"/>
                <a:gd name="T20" fmla="*/ 4 w 298"/>
                <a:gd name="T21" fmla="*/ 6 h 322"/>
                <a:gd name="T22" fmla="*/ 2 w 298"/>
                <a:gd name="T23" fmla="*/ 7 h 322"/>
                <a:gd name="T24" fmla="*/ 0 w 298"/>
                <a:gd name="T25" fmla="*/ 6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322"/>
                <a:gd name="T41" fmla="*/ 298 w 298"/>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322">
                  <a:moveTo>
                    <a:pt x="0" y="281"/>
                  </a:moveTo>
                  <a:lnTo>
                    <a:pt x="63" y="182"/>
                  </a:lnTo>
                  <a:lnTo>
                    <a:pt x="172" y="109"/>
                  </a:lnTo>
                  <a:lnTo>
                    <a:pt x="223" y="0"/>
                  </a:lnTo>
                  <a:lnTo>
                    <a:pt x="256" y="32"/>
                  </a:lnTo>
                  <a:lnTo>
                    <a:pt x="293" y="17"/>
                  </a:lnTo>
                  <a:lnTo>
                    <a:pt x="298" y="55"/>
                  </a:lnTo>
                  <a:lnTo>
                    <a:pt x="242" y="134"/>
                  </a:lnTo>
                  <a:lnTo>
                    <a:pt x="252" y="167"/>
                  </a:lnTo>
                  <a:lnTo>
                    <a:pt x="190" y="180"/>
                  </a:lnTo>
                  <a:lnTo>
                    <a:pt x="161" y="289"/>
                  </a:lnTo>
                  <a:lnTo>
                    <a:pt x="96" y="322"/>
                  </a:lnTo>
                  <a:lnTo>
                    <a:pt x="0" y="281"/>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97" name="Freeform 379">
              <a:extLst>
                <a:ext uri="{FF2B5EF4-FFF2-40B4-BE49-F238E27FC236}">
                  <a16:creationId xmlns:a16="http://schemas.microsoft.com/office/drawing/2014/main" id="{E9DAB7B4-CDB0-456F-A827-588574511B3C}"/>
                </a:ext>
              </a:extLst>
            </p:cNvPr>
            <p:cNvSpPr>
              <a:spLocks/>
            </p:cNvSpPr>
            <p:nvPr/>
          </p:nvSpPr>
          <p:spPr bwMode="auto">
            <a:xfrm>
              <a:off x="4414355" y="3879833"/>
              <a:ext cx="106138" cy="133924"/>
            </a:xfrm>
            <a:custGeom>
              <a:avLst/>
              <a:gdLst>
                <a:gd name="T0" fmla="*/ 0 w 221"/>
                <a:gd name="T1" fmla="*/ 0 h 353"/>
                <a:gd name="T2" fmla="*/ 1 w 221"/>
                <a:gd name="T3" fmla="*/ 1 h 353"/>
                <a:gd name="T4" fmla="*/ 2 w 221"/>
                <a:gd name="T5" fmla="*/ 3 h 353"/>
                <a:gd name="T6" fmla="*/ 3 w 221"/>
                <a:gd name="T7" fmla="*/ 3 h 353"/>
                <a:gd name="T8" fmla="*/ 3 w 221"/>
                <a:gd name="T9" fmla="*/ 3 h 353"/>
                <a:gd name="T10" fmla="*/ 3 w 221"/>
                <a:gd name="T11" fmla="*/ 4 h 353"/>
                <a:gd name="T12" fmla="*/ 5 w 221"/>
                <a:gd name="T13" fmla="*/ 4 h 353"/>
                <a:gd name="T14" fmla="*/ 5 w 221"/>
                <a:gd name="T15" fmla="*/ 5 h 353"/>
                <a:gd name="T16" fmla="*/ 4 w 221"/>
                <a:gd name="T17" fmla="*/ 6 h 353"/>
                <a:gd name="T18" fmla="*/ 3 w 221"/>
                <a:gd name="T19" fmla="*/ 8 h 353"/>
                <a:gd name="T20" fmla="*/ 2 w 221"/>
                <a:gd name="T21" fmla="*/ 8 h 353"/>
                <a:gd name="T22" fmla="*/ 2 w 221"/>
                <a:gd name="T23" fmla="*/ 7 h 353"/>
                <a:gd name="T24" fmla="*/ 1 w 221"/>
                <a:gd name="T25" fmla="*/ 6 h 353"/>
                <a:gd name="T26" fmla="*/ 2 w 221"/>
                <a:gd name="T27" fmla="*/ 4 h 353"/>
                <a:gd name="T28" fmla="*/ 2 w 221"/>
                <a:gd name="T29" fmla="*/ 3 h 353"/>
                <a:gd name="T30" fmla="*/ 0 w 221"/>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1"/>
                <a:gd name="T49" fmla="*/ 0 h 353"/>
                <a:gd name="T50" fmla="*/ 221 w 221"/>
                <a:gd name="T51" fmla="*/ 353 h 3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1" h="353">
                  <a:moveTo>
                    <a:pt x="0" y="0"/>
                  </a:moveTo>
                  <a:lnTo>
                    <a:pt x="63" y="39"/>
                  </a:lnTo>
                  <a:lnTo>
                    <a:pt x="75" y="117"/>
                  </a:lnTo>
                  <a:lnTo>
                    <a:pt x="104" y="139"/>
                  </a:lnTo>
                  <a:lnTo>
                    <a:pt x="119" y="106"/>
                  </a:lnTo>
                  <a:lnTo>
                    <a:pt x="132" y="161"/>
                  </a:lnTo>
                  <a:lnTo>
                    <a:pt x="221" y="161"/>
                  </a:lnTo>
                  <a:lnTo>
                    <a:pt x="204" y="238"/>
                  </a:lnTo>
                  <a:lnTo>
                    <a:pt x="159" y="250"/>
                  </a:lnTo>
                  <a:lnTo>
                    <a:pt x="120" y="351"/>
                  </a:lnTo>
                  <a:lnTo>
                    <a:pt x="78" y="353"/>
                  </a:lnTo>
                  <a:lnTo>
                    <a:pt x="96" y="316"/>
                  </a:lnTo>
                  <a:lnTo>
                    <a:pt x="41" y="244"/>
                  </a:lnTo>
                  <a:lnTo>
                    <a:pt x="86" y="179"/>
                  </a:lnTo>
                  <a:lnTo>
                    <a:pt x="78" y="127"/>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98" name="Freeform 380">
              <a:extLst>
                <a:ext uri="{FF2B5EF4-FFF2-40B4-BE49-F238E27FC236}">
                  <a16:creationId xmlns:a16="http://schemas.microsoft.com/office/drawing/2014/main" id="{622D97E0-82C0-4950-9CBA-50A535E88BCC}"/>
                </a:ext>
              </a:extLst>
            </p:cNvPr>
            <p:cNvSpPr>
              <a:spLocks/>
            </p:cNvSpPr>
            <p:nvPr/>
          </p:nvSpPr>
          <p:spPr bwMode="auto">
            <a:xfrm>
              <a:off x="1343105" y="1839147"/>
              <a:ext cx="473407" cy="348733"/>
            </a:xfrm>
            <a:custGeom>
              <a:avLst/>
              <a:gdLst>
                <a:gd name="T0" fmla="*/ 0 w 989"/>
                <a:gd name="T1" fmla="*/ 17 h 922"/>
                <a:gd name="T2" fmla="*/ 2 w 989"/>
                <a:gd name="T3" fmla="*/ 17 h 922"/>
                <a:gd name="T4" fmla="*/ 1 w 989"/>
                <a:gd name="T5" fmla="*/ 18 h 922"/>
                <a:gd name="T6" fmla="*/ 2 w 989"/>
                <a:gd name="T7" fmla="*/ 18 h 922"/>
                <a:gd name="T8" fmla="*/ 1 w 989"/>
                <a:gd name="T9" fmla="*/ 19 h 922"/>
                <a:gd name="T10" fmla="*/ 3 w 989"/>
                <a:gd name="T11" fmla="*/ 21 h 922"/>
                <a:gd name="T12" fmla="*/ 5 w 989"/>
                <a:gd name="T13" fmla="*/ 19 h 922"/>
                <a:gd name="T14" fmla="*/ 7 w 989"/>
                <a:gd name="T15" fmla="*/ 19 h 922"/>
                <a:gd name="T16" fmla="*/ 7 w 989"/>
                <a:gd name="T17" fmla="*/ 17 h 922"/>
                <a:gd name="T18" fmla="*/ 6 w 989"/>
                <a:gd name="T19" fmla="*/ 13 h 922"/>
                <a:gd name="T20" fmla="*/ 8 w 989"/>
                <a:gd name="T21" fmla="*/ 11 h 922"/>
                <a:gd name="T22" fmla="*/ 10 w 989"/>
                <a:gd name="T23" fmla="*/ 7 h 922"/>
                <a:gd name="T24" fmla="*/ 11 w 989"/>
                <a:gd name="T25" fmla="*/ 5 h 922"/>
                <a:gd name="T26" fmla="*/ 13 w 989"/>
                <a:gd name="T27" fmla="*/ 5 h 922"/>
                <a:gd name="T28" fmla="*/ 14 w 989"/>
                <a:gd name="T29" fmla="*/ 4 h 922"/>
                <a:gd name="T30" fmla="*/ 15 w 989"/>
                <a:gd name="T31" fmla="*/ 4 h 922"/>
                <a:gd name="T32" fmla="*/ 18 w 989"/>
                <a:gd name="T33" fmla="*/ 4 h 922"/>
                <a:gd name="T34" fmla="*/ 20 w 989"/>
                <a:gd name="T35" fmla="*/ 2 h 922"/>
                <a:gd name="T36" fmla="*/ 21 w 989"/>
                <a:gd name="T37" fmla="*/ 4 h 922"/>
                <a:gd name="T38" fmla="*/ 22 w 989"/>
                <a:gd name="T39" fmla="*/ 3 h 922"/>
                <a:gd name="T40" fmla="*/ 21 w 989"/>
                <a:gd name="T41" fmla="*/ 2 h 922"/>
                <a:gd name="T42" fmla="*/ 21 w 989"/>
                <a:gd name="T43" fmla="*/ 0 h 922"/>
                <a:gd name="T44" fmla="*/ 20 w 989"/>
                <a:gd name="T45" fmla="*/ 0 h 922"/>
                <a:gd name="T46" fmla="*/ 19 w 989"/>
                <a:gd name="T47" fmla="*/ 1 h 922"/>
                <a:gd name="T48" fmla="*/ 19 w 989"/>
                <a:gd name="T49" fmla="*/ 0 h 922"/>
                <a:gd name="T50" fmla="*/ 18 w 989"/>
                <a:gd name="T51" fmla="*/ 0 h 922"/>
                <a:gd name="T52" fmla="*/ 16 w 989"/>
                <a:gd name="T53" fmla="*/ 2 h 922"/>
                <a:gd name="T54" fmla="*/ 15 w 989"/>
                <a:gd name="T55" fmla="*/ 3 h 922"/>
                <a:gd name="T56" fmla="*/ 13 w 989"/>
                <a:gd name="T57" fmla="*/ 3 h 922"/>
                <a:gd name="T58" fmla="*/ 13 w 989"/>
                <a:gd name="T59" fmla="*/ 3 h 922"/>
                <a:gd name="T60" fmla="*/ 13 w 989"/>
                <a:gd name="T61" fmla="*/ 3 h 922"/>
                <a:gd name="T62" fmla="*/ 11 w 989"/>
                <a:gd name="T63" fmla="*/ 4 h 922"/>
                <a:gd name="T64" fmla="*/ 11 w 989"/>
                <a:gd name="T65" fmla="*/ 5 h 922"/>
                <a:gd name="T66" fmla="*/ 9 w 989"/>
                <a:gd name="T67" fmla="*/ 6 h 922"/>
                <a:gd name="T68" fmla="*/ 7 w 989"/>
                <a:gd name="T69" fmla="*/ 8 h 922"/>
                <a:gd name="T70" fmla="*/ 4 w 989"/>
                <a:gd name="T71" fmla="*/ 13 h 922"/>
                <a:gd name="T72" fmla="*/ 5 w 989"/>
                <a:gd name="T73" fmla="*/ 13 h 922"/>
                <a:gd name="T74" fmla="*/ 2 w 989"/>
                <a:gd name="T75" fmla="*/ 14 h 922"/>
                <a:gd name="T76" fmla="*/ 1 w 989"/>
                <a:gd name="T77" fmla="*/ 15 h 922"/>
                <a:gd name="T78" fmla="*/ 0 w 989"/>
                <a:gd name="T79" fmla="*/ 15 h 922"/>
                <a:gd name="T80" fmla="*/ 0 w 989"/>
                <a:gd name="T81" fmla="*/ 16 h 9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9"/>
                <a:gd name="T124" fmla="*/ 0 h 922"/>
                <a:gd name="T125" fmla="*/ 989 w 989"/>
                <a:gd name="T126" fmla="*/ 922 h 9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9" h="922">
                  <a:moveTo>
                    <a:pt x="0" y="688"/>
                  </a:moveTo>
                  <a:lnTo>
                    <a:pt x="4" y="727"/>
                  </a:lnTo>
                  <a:lnTo>
                    <a:pt x="91" y="702"/>
                  </a:lnTo>
                  <a:lnTo>
                    <a:pt x="97" y="717"/>
                  </a:lnTo>
                  <a:lnTo>
                    <a:pt x="3" y="741"/>
                  </a:lnTo>
                  <a:lnTo>
                    <a:pt x="27" y="757"/>
                  </a:lnTo>
                  <a:lnTo>
                    <a:pt x="17" y="807"/>
                  </a:lnTo>
                  <a:lnTo>
                    <a:pt x="80" y="764"/>
                  </a:lnTo>
                  <a:lnTo>
                    <a:pt x="12" y="834"/>
                  </a:lnTo>
                  <a:lnTo>
                    <a:pt x="50" y="834"/>
                  </a:lnTo>
                  <a:lnTo>
                    <a:pt x="27" y="895"/>
                  </a:lnTo>
                  <a:lnTo>
                    <a:pt x="121" y="922"/>
                  </a:lnTo>
                  <a:lnTo>
                    <a:pt x="196" y="863"/>
                  </a:lnTo>
                  <a:lnTo>
                    <a:pt x="213" y="809"/>
                  </a:lnTo>
                  <a:lnTo>
                    <a:pt x="235" y="863"/>
                  </a:lnTo>
                  <a:lnTo>
                    <a:pt x="281" y="795"/>
                  </a:lnTo>
                  <a:lnTo>
                    <a:pt x="270" y="737"/>
                  </a:lnTo>
                  <a:lnTo>
                    <a:pt x="292" y="712"/>
                  </a:lnTo>
                  <a:lnTo>
                    <a:pt x="270" y="685"/>
                  </a:lnTo>
                  <a:lnTo>
                    <a:pt x="277" y="553"/>
                  </a:lnTo>
                  <a:lnTo>
                    <a:pt x="344" y="523"/>
                  </a:lnTo>
                  <a:lnTo>
                    <a:pt x="332" y="483"/>
                  </a:lnTo>
                  <a:lnTo>
                    <a:pt x="364" y="381"/>
                  </a:lnTo>
                  <a:lnTo>
                    <a:pt x="431" y="309"/>
                  </a:lnTo>
                  <a:lnTo>
                    <a:pt x="443" y="249"/>
                  </a:lnTo>
                  <a:lnTo>
                    <a:pt x="488" y="238"/>
                  </a:lnTo>
                  <a:lnTo>
                    <a:pt x="505" y="198"/>
                  </a:lnTo>
                  <a:lnTo>
                    <a:pt x="573" y="207"/>
                  </a:lnTo>
                  <a:lnTo>
                    <a:pt x="574" y="159"/>
                  </a:lnTo>
                  <a:lnTo>
                    <a:pt x="593" y="159"/>
                  </a:lnTo>
                  <a:lnTo>
                    <a:pt x="620" y="138"/>
                  </a:lnTo>
                  <a:lnTo>
                    <a:pt x="665" y="180"/>
                  </a:lnTo>
                  <a:lnTo>
                    <a:pt x="744" y="188"/>
                  </a:lnTo>
                  <a:lnTo>
                    <a:pt x="789" y="162"/>
                  </a:lnTo>
                  <a:lnTo>
                    <a:pt x="801" y="100"/>
                  </a:lnTo>
                  <a:lnTo>
                    <a:pt x="877" y="83"/>
                  </a:lnTo>
                  <a:lnTo>
                    <a:pt x="917" y="108"/>
                  </a:lnTo>
                  <a:lnTo>
                    <a:pt x="912" y="159"/>
                  </a:lnTo>
                  <a:lnTo>
                    <a:pt x="986" y="100"/>
                  </a:lnTo>
                  <a:lnTo>
                    <a:pt x="941" y="109"/>
                  </a:lnTo>
                  <a:lnTo>
                    <a:pt x="952" y="96"/>
                  </a:lnTo>
                  <a:lnTo>
                    <a:pt x="900" y="79"/>
                  </a:lnTo>
                  <a:lnTo>
                    <a:pt x="989" y="51"/>
                  </a:lnTo>
                  <a:lnTo>
                    <a:pt x="917" y="16"/>
                  </a:lnTo>
                  <a:lnTo>
                    <a:pt x="872" y="51"/>
                  </a:lnTo>
                  <a:lnTo>
                    <a:pt x="896" y="4"/>
                  </a:lnTo>
                  <a:lnTo>
                    <a:pt x="861" y="0"/>
                  </a:lnTo>
                  <a:lnTo>
                    <a:pt x="838" y="51"/>
                  </a:lnTo>
                  <a:lnTo>
                    <a:pt x="823" y="55"/>
                  </a:lnTo>
                  <a:lnTo>
                    <a:pt x="823" y="10"/>
                  </a:lnTo>
                  <a:lnTo>
                    <a:pt x="761" y="83"/>
                  </a:lnTo>
                  <a:lnTo>
                    <a:pt x="792" y="17"/>
                  </a:lnTo>
                  <a:lnTo>
                    <a:pt x="761" y="8"/>
                  </a:lnTo>
                  <a:lnTo>
                    <a:pt x="693" y="88"/>
                  </a:lnTo>
                  <a:lnTo>
                    <a:pt x="630" y="62"/>
                  </a:lnTo>
                  <a:lnTo>
                    <a:pt x="646" y="108"/>
                  </a:lnTo>
                  <a:lnTo>
                    <a:pt x="620" y="83"/>
                  </a:lnTo>
                  <a:lnTo>
                    <a:pt x="574" y="140"/>
                  </a:lnTo>
                  <a:lnTo>
                    <a:pt x="580" y="93"/>
                  </a:lnTo>
                  <a:lnTo>
                    <a:pt x="557" y="132"/>
                  </a:lnTo>
                  <a:lnTo>
                    <a:pt x="535" y="105"/>
                  </a:lnTo>
                  <a:lnTo>
                    <a:pt x="550" y="144"/>
                  </a:lnTo>
                  <a:lnTo>
                    <a:pt x="500" y="128"/>
                  </a:lnTo>
                  <a:lnTo>
                    <a:pt x="483" y="181"/>
                  </a:lnTo>
                  <a:lnTo>
                    <a:pt x="438" y="203"/>
                  </a:lnTo>
                  <a:lnTo>
                    <a:pt x="480" y="205"/>
                  </a:lnTo>
                  <a:lnTo>
                    <a:pt x="401" y="234"/>
                  </a:lnTo>
                  <a:lnTo>
                    <a:pt x="387" y="273"/>
                  </a:lnTo>
                  <a:lnTo>
                    <a:pt x="414" y="273"/>
                  </a:lnTo>
                  <a:lnTo>
                    <a:pt x="317" y="336"/>
                  </a:lnTo>
                  <a:lnTo>
                    <a:pt x="283" y="446"/>
                  </a:lnTo>
                  <a:lnTo>
                    <a:pt x="175" y="537"/>
                  </a:lnTo>
                  <a:lnTo>
                    <a:pt x="196" y="560"/>
                  </a:lnTo>
                  <a:lnTo>
                    <a:pt x="238" y="543"/>
                  </a:lnTo>
                  <a:lnTo>
                    <a:pt x="134" y="570"/>
                  </a:lnTo>
                  <a:lnTo>
                    <a:pt x="80" y="607"/>
                  </a:lnTo>
                  <a:lnTo>
                    <a:pt x="91" y="629"/>
                  </a:lnTo>
                  <a:lnTo>
                    <a:pt x="52" y="629"/>
                  </a:lnTo>
                  <a:lnTo>
                    <a:pt x="56" y="657"/>
                  </a:lnTo>
                  <a:lnTo>
                    <a:pt x="5" y="657"/>
                  </a:lnTo>
                  <a:lnTo>
                    <a:pt x="52" y="673"/>
                  </a:lnTo>
                  <a:lnTo>
                    <a:pt x="0" y="688"/>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399" name="Freeform 381">
              <a:extLst>
                <a:ext uri="{FF2B5EF4-FFF2-40B4-BE49-F238E27FC236}">
                  <a16:creationId xmlns:a16="http://schemas.microsoft.com/office/drawing/2014/main" id="{C584B23C-5E8D-4052-8207-AB51BA56E156}"/>
                </a:ext>
              </a:extLst>
            </p:cNvPr>
            <p:cNvSpPr>
              <a:spLocks/>
            </p:cNvSpPr>
            <p:nvPr/>
          </p:nvSpPr>
          <p:spPr bwMode="auto">
            <a:xfrm>
              <a:off x="2367417" y="2636062"/>
              <a:ext cx="304935" cy="243981"/>
            </a:xfrm>
            <a:custGeom>
              <a:avLst/>
              <a:gdLst>
                <a:gd name="T0" fmla="*/ 0 w 636"/>
                <a:gd name="T1" fmla="*/ 8 h 645"/>
                <a:gd name="T2" fmla="*/ 1 w 636"/>
                <a:gd name="T3" fmla="*/ 9 h 645"/>
                <a:gd name="T4" fmla="*/ 5 w 636"/>
                <a:gd name="T5" fmla="*/ 8 h 645"/>
                <a:gd name="T6" fmla="*/ 5 w 636"/>
                <a:gd name="T7" fmla="*/ 7 h 645"/>
                <a:gd name="T8" fmla="*/ 7 w 636"/>
                <a:gd name="T9" fmla="*/ 6 h 645"/>
                <a:gd name="T10" fmla="*/ 7 w 636"/>
                <a:gd name="T11" fmla="*/ 5 h 645"/>
                <a:gd name="T12" fmla="*/ 8 w 636"/>
                <a:gd name="T13" fmla="*/ 4 h 645"/>
                <a:gd name="T14" fmla="*/ 8 w 636"/>
                <a:gd name="T15" fmla="*/ 4 h 645"/>
                <a:gd name="T16" fmla="*/ 9 w 636"/>
                <a:gd name="T17" fmla="*/ 3 h 645"/>
                <a:gd name="T18" fmla="*/ 9 w 636"/>
                <a:gd name="T19" fmla="*/ 2 h 645"/>
                <a:gd name="T20" fmla="*/ 9 w 636"/>
                <a:gd name="T21" fmla="*/ 1 h 645"/>
                <a:gd name="T22" fmla="*/ 12 w 636"/>
                <a:gd name="T23" fmla="*/ 0 h 645"/>
                <a:gd name="T24" fmla="*/ 15 w 636"/>
                <a:gd name="T25" fmla="*/ 2 h 645"/>
                <a:gd name="T26" fmla="*/ 14 w 636"/>
                <a:gd name="T27" fmla="*/ 3 h 645"/>
                <a:gd name="T28" fmla="*/ 11 w 636"/>
                <a:gd name="T29" fmla="*/ 3 h 645"/>
                <a:gd name="T30" fmla="*/ 11 w 636"/>
                <a:gd name="T31" fmla="*/ 4 h 645"/>
                <a:gd name="T32" fmla="*/ 13 w 636"/>
                <a:gd name="T33" fmla="*/ 5 h 645"/>
                <a:gd name="T34" fmla="*/ 12 w 636"/>
                <a:gd name="T35" fmla="*/ 6 h 645"/>
                <a:gd name="T36" fmla="*/ 12 w 636"/>
                <a:gd name="T37" fmla="*/ 7 h 645"/>
                <a:gd name="T38" fmla="*/ 9 w 636"/>
                <a:gd name="T39" fmla="*/ 11 h 645"/>
                <a:gd name="T40" fmla="*/ 9 w 636"/>
                <a:gd name="T41" fmla="*/ 10 h 645"/>
                <a:gd name="T42" fmla="*/ 7 w 636"/>
                <a:gd name="T43" fmla="*/ 11 h 645"/>
                <a:gd name="T44" fmla="*/ 9 w 636"/>
                <a:gd name="T45" fmla="*/ 14 h 645"/>
                <a:gd name="T46" fmla="*/ 7 w 636"/>
                <a:gd name="T47" fmla="*/ 14 h 645"/>
                <a:gd name="T48" fmla="*/ 6 w 636"/>
                <a:gd name="T49" fmla="*/ 15 h 645"/>
                <a:gd name="T50" fmla="*/ 5 w 636"/>
                <a:gd name="T51" fmla="*/ 13 h 645"/>
                <a:gd name="T52" fmla="*/ 1 w 636"/>
                <a:gd name="T53" fmla="*/ 13 h 645"/>
                <a:gd name="T54" fmla="*/ 2 w 636"/>
                <a:gd name="T55" fmla="*/ 11 h 645"/>
                <a:gd name="T56" fmla="*/ 0 w 636"/>
                <a:gd name="T57" fmla="*/ 8 h 6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6"/>
                <a:gd name="T88" fmla="*/ 0 h 645"/>
                <a:gd name="T89" fmla="*/ 636 w 636"/>
                <a:gd name="T90" fmla="*/ 645 h 6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6" h="645">
                  <a:moveTo>
                    <a:pt x="0" y="354"/>
                  </a:moveTo>
                  <a:lnTo>
                    <a:pt x="59" y="377"/>
                  </a:lnTo>
                  <a:lnTo>
                    <a:pt x="198" y="354"/>
                  </a:lnTo>
                  <a:lnTo>
                    <a:pt x="225" y="289"/>
                  </a:lnTo>
                  <a:lnTo>
                    <a:pt x="319" y="253"/>
                  </a:lnTo>
                  <a:lnTo>
                    <a:pt x="326" y="197"/>
                  </a:lnTo>
                  <a:lnTo>
                    <a:pt x="361" y="182"/>
                  </a:lnTo>
                  <a:lnTo>
                    <a:pt x="347" y="154"/>
                  </a:lnTo>
                  <a:lnTo>
                    <a:pt x="379" y="150"/>
                  </a:lnTo>
                  <a:lnTo>
                    <a:pt x="404" y="96"/>
                  </a:lnTo>
                  <a:lnTo>
                    <a:pt x="394" y="40"/>
                  </a:lnTo>
                  <a:lnTo>
                    <a:pt x="524" y="0"/>
                  </a:lnTo>
                  <a:lnTo>
                    <a:pt x="636" y="84"/>
                  </a:lnTo>
                  <a:lnTo>
                    <a:pt x="607" y="119"/>
                  </a:lnTo>
                  <a:lnTo>
                    <a:pt x="497" y="119"/>
                  </a:lnTo>
                  <a:lnTo>
                    <a:pt x="499" y="191"/>
                  </a:lnTo>
                  <a:lnTo>
                    <a:pt x="548" y="237"/>
                  </a:lnTo>
                  <a:lnTo>
                    <a:pt x="521" y="261"/>
                  </a:lnTo>
                  <a:lnTo>
                    <a:pt x="528" y="300"/>
                  </a:lnTo>
                  <a:lnTo>
                    <a:pt x="412" y="449"/>
                  </a:lnTo>
                  <a:lnTo>
                    <a:pt x="364" y="444"/>
                  </a:lnTo>
                  <a:lnTo>
                    <a:pt x="326" y="481"/>
                  </a:lnTo>
                  <a:lnTo>
                    <a:pt x="387" y="617"/>
                  </a:lnTo>
                  <a:lnTo>
                    <a:pt x="302" y="617"/>
                  </a:lnTo>
                  <a:lnTo>
                    <a:pt x="271" y="645"/>
                  </a:lnTo>
                  <a:lnTo>
                    <a:pt x="207" y="564"/>
                  </a:lnTo>
                  <a:lnTo>
                    <a:pt x="27" y="580"/>
                  </a:lnTo>
                  <a:lnTo>
                    <a:pt x="86" y="487"/>
                  </a:lnTo>
                  <a:lnTo>
                    <a:pt x="0" y="354"/>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00" name="Freeform 382">
              <a:extLst>
                <a:ext uri="{FF2B5EF4-FFF2-40B4-BE49-F238E27FC236}">
                  <a16:creationId xmlns:a16="http://schemas.microsoft.com/office/drawing/2014/main" id="{9987595C-C376-4569-8013-2389EE8518A0}"/>
                </a:ext>
              </a:extLst>
            </p:cNvPr>
            <p:cNvSpPr>
              <a:spLocks/>
            </p:cNvSpPr>
            <p:nvPr/>
          </p:nvSpPr>
          <p:spPr bwMode="auto">
            <a:xfrm>
              <a:off x="3838180" y="3326898"/>
              <a:ext cx="183635" cy="128620"/>
            </a:xfrm>
            <a:custGeom>
              <a:avLst/>
              <a:gdLst>
                <a:gd name="T0" fmla="*/ 0 w 380"/>
                <a:gd name="T1" fmla="*/ 0 h 340"/>
                <a:gd name="T2" fmla="*/ 0 w 380"/>
                <a:gd name="T3" fmla="*/ 7 h 340"/>
                <a:gd name="T4" fmla="*/ 2 w 380"/>
                <a:gd name="T5" fmla="*/ 7 h 340"/>
                <a:gd name="T6" fmla="*/ 3 w 380"/>
                <a:gd name="T7" fmla="*/ 5 h 340"/>
                <a:gd name="T8" fmla="*/ 5 w 380"/>
                <a:gd name="T9" fmla="*/ 6 h 340"/>
                <a:gd name="T10" fmla="*/ 6 w 380"/>
                <a:gd name="T11" fmla="*/ 8 h 340"/>
                <a:gd name="T12" fmla="*/ 9 w 380"/>
                <a:gd name="T13" fmla="*/ 8 h 340"/>
                <a:gd name="T14" fmla="*/ 6 w 380"/>
                <a:gd name="T15" fmla="*/ 5 h 340"/>
                <a:gd name="T16" fmla="*/ 6 w 380"/>
                <a:gd name="T17" fmla="*/ 3 h 340"/>
                <a:gd name="T18" fmla="*/ 4 w 380"/>
                <a:gd name="T19" fmla="*/ 3 h 340"/>
                <a:gd name="T20" fmla="*/ 3 w 380"/>
                <a:gd name="T21" fmla="*/ 1 h 340"/>
                <a:gd name="T22" fmla="*/ 0 w 380"/>
                <a:gd name="T23" fmla="*/ 0 h 3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40"/>
                <a:gd name="T38" fmla="*/ 380 w 380"/>
                <a:gd name="T39" fmla="*/ 340 h 3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40">
                  <a:moveTo>
                    <a:pt x="0" y="0"/>
                  </a:moveTo>
                  <a:lnTo>
                    <a:pt x="6" y="285"/>
                  </a:lnTo>
                  <a:lnTo>
                    <a:pt x="68" y="293"/>
                  </a:lnTo>
                  <a:lnTo>
                    <a:pt x="129" y="215"/>
                  </a:lnTo>
                  <a:lnTo>
                    <a:pt x="195" y="250"/>
                  </a:lnTo>
                  <a:lnTo>
                    <a:pt x="259" y="327"/>
                  </a:lnTo>
                  <a:lnTo>
                    <a:pt x="380" y="340"/>
                  </a:lnTo>
                  <a:lnTo>
                    <a:pt x="243" y="213"/>
                  </a:lnTo>
                  <a:lnTo>
                    <a:pt x="251" y="151"/>
                  </a:lnTo>
                  <a:lnTo>
                    <a:pt x="188" y="128"/>
                  </a:lnTo>
                  <a:lnTo>
                    <a:pt x="126" y="50"/>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01" name="Freeform 383">
              <a:extLst>
                <a:ext uri="{FF2B5EF4-FFF2-40B4-BE49-F238E27FC236}">
                  <a16:creationId xmlns:a16="http://schemas.microsoft.com/office/drawing/2014/main" id="{49E522D5-8008-4C69-AA46-0036A156F834}"/>
                </a:ext>
              </a:extLst>
            </p:cNvPr>
            <p:cNvSpPr>
              <a:spLocks/>
            </p:cNvSpPr>
            <p:nvPr/>
          </p:nvSpPr>
          <p:spPr bwMode="auto">
            <a:xfrm>
              <a:off x="3971273" y="3353418"/>
              <a:ext cx="75813" cy="33149"/>
            </a:xfrm>
            <a:custGeom>
              <a:avLst/>
              <a:gdLst>
                <a:gd name="T0" fmla="*/ 0 w 159"/>
                <a:gd name="T1" fmla="*/ 1 h 90"/>
                <a:gd name="T2" fmla="*/ 2 w 159"/>
                <a:gd name="T3" fmla="*/ 2 h 90"/>
                <a:gd name="T4" fmla="*/ 4 w 159"/>
                <a:gd name="T5" fmla="*/ 1 h 90"/>
                <a:gd name="T6" fmla="*/ 3 w 159"/>
                <a:gd name="T7" fmla="*/ 0 h 90"/>
                <a:gd name="T8" fmla="*/ 3 w 159"/>
                <a:gd name="T9" fmla="*/ 1 h 90"/>
                <a:gd name="T10" fmla="*/ 0 w 159"/>
                <a:gd name="T11" fmla="*/ 1 h 90"/>
                <a:gd name="T12" fmla="*/ 0 60000 65536"/>
                <a:gd name="T13" fmla="*/ 0 60000 65536"/>
                <a:gd name="T14" fmla="*/ 0 60000 65536"/>
                <a:gd name="T15" fmla="*/ 0 60000 65536"/>
                <a:gd name="T16" fmla="*/ 0 60000 65536"/>
                <a:gd name="T17" fmla="*/ 0 60000 65536"/>
                <a:gd name="T18" fmla="*/ 0 w 159"/>
                <a:gd name="T19" fmla="*/ 0 h 90"/>
                <a:gd name="T20" fmla="*/ 159 w 159"/>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59" h="90">
                  <a:moveTo>
                    <a:pt x="0" y="57"/>
                  </a:moveTo>
                  <a:lnTo>
                    <a:pt x="93" y="90"/>
                  </a:lnTo>
                  <a:lnTo>
                    <a:pt x="159" y="27"/>
                  </a:lnTo>
                  <a:lnTo>
                    <a:pt x="132" y="0"/>
                  </a:lnTo>
                  <a:lnTo>
                    <a:pt x="114" y="35"/>
                  </a:lnTo>
                  <a:lnTo>
                    <a:pt x="0" y="57"/>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02" name="Freeform 384">
              <a:extLst>
                <a:ext uri="{FF2B5EF4-FFF2-40B4-BE49-F238E27FC236}">
                  <a16:creationId xmlns:a16="http://schemas.microsoft.com/office/drawing/2014/main" id="{BB7965F9-F51F-4882-814B-13B844A819B0}"/>
                </a:ext>
              </a:extLst>
            </p:cNvPr>
            <p:cNvSpPr>
              <a:spLocks/>
            </p:cNvSpPr>
            <p:nvPr/>
          </p:nvSpPr>
          <p:spPr bwMode="auto">
            <a:xfrm>
              <a:off x="4016760" y="3328225"/>
              <a:ext cx="38749" cy="33149"/>
            </a:xfrm>
            <a:custGeom>
              <a:avLst/>
              <a:gdLst>
                <a:gd name="T0" fmla="*/ 0 w 80"/>
                <a:gd name="T1" fmla="*/ 0 h 86"/>
                <a:gd name="T2" fmla="*/ 1 w 80"/>
                <a:gd name="T3" fmla="*/ 1 h 86"/>
                <a:gd name="T4" fmla="*/ 2 w 80"/>
                <a:gd name="T5" fmla="*/ 2 h 86"/>
                <a:gd name="T6" fmla="*/ 2 w 80"/>
                <a:gd name="T7" fmla="*/ 1 h 86"/>
                <a:gd name="T8" fmla="*/ 0 w 80"/>
                <a:gd name="T9" fmla="*/ 0 h 86"/>
                <a:gd name="T10" fmla="*/ 0 60000 65536"/>
                <a:gd name="T11" fmla="*/ 0 60000 65536"/>
                <a:gd name="T12" fmla="*/ 0 60000 65536"/>
                <a:gd name="T13" fmla="*/ 0 60000 65536"/>
                <a:gd name="T14" fmla="*/ 0 60000 65536"/>
                <a:gd name="T15" fmla="*/ 0 w 80"/>
                <a:gd name="T16" fmla="*/ 0 h 86"/>
                <a:gd name="T17" fmla="*/ 80 w 80"/>
                <a:gd name="T18" fmla="*/ 86 h 86"/>
              </a:gdLst>
              <a:ahLst/>
              <a:cxnLst>
                <a:cxn ang="T10">
                  <a:pos x="T0" y="T1"/>
                </a:cxn>
                <a:cxn ang="T11">
                  <a:pos x="T2" y="T3"/>
                </a:cxn>
                <a:cxn ang="T12">
                  <a:pos x="T4" y="T5"/>
                </a:cxn>
                <a:cxn ang="T13">
                  <a:pos x="T6" y="T7"/>
                </a:cxn>
                <a:cxn ang="T14">
                  <a:pos x="T8" y="T9"/>
                </a:cxn>
              </a:cxnLst>
              <a:rect l="T15" t="T16" r="T17" b="T18"/>
              <a:pathLst>
                <a:path w="80" h="86">
                  <a:moveTo>
                    <a:pt x="0" y="0"/>
                  </a:moveTo>
                  <a:lnTo>
                    <a:pt x="63" y="39"/>
                  </a:lnTo>
                  <a:lnTo>
                    <a:pt x="80" y="86"/>
                  </a:lnTo>
                  <a:lnTo>
                    <a:pt x="79" y="51"/>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03" name="Freeform 385">
              <a:extLst>
                <a:ext uri="{FF2B5EF4-FFF2-40B4-BE49-F238E27FC236}">
                  <a16:creationId xmlns:a16="http://schemas.microsoft.com/office/drawing/2014/main" id="{1D3F96EC-07FA-4866-999C-A07590FB2720}"/>
                </a:ext>
              </a:extLst>
            </p:cNvPr>
            <p:cNvSpPr>
              <a:spLocks/>
            </p:cNvSpPr>
            <p:nvPr/>
          </p:nvSpPr>
          <p:spPr bwMode="auto">
            <a:xfrm>
              <a:off x="3398467" y="3093525"/>
              <a:ext cx="43803" cy="47735"/>
            </a:xfrm>
            <a:custGeom>
              <a:avLst/>
              <a:gdLst>
                <a:gd name="T0" fmla="*/ 0 w 89"/>
                <a:gd name="T1" fmla="*/ 3 h 127"/>
                <a:gd name="T2" fmla="*/ 2 w 89"/>
                <a:gd name="T3" fmla="*/ 1 h 127"/>
                <a:gd name="T4" fmla="*/ 2 w 89"/>
                <a:gd name="T5" fmla="*/ 0 h 127"/>
                <a:gd name="T6" fmla="*/ 0 w 89"/>
                <a:gd name="T7" fmla="*/ 3 h 127"/>
                <a:gd name="T8" fmla="*/ 0 60000 65536"/>
                <a:gd name="T9" fmla="*/ 0 60000 65536"/>
                <a:gd name="T10" fmla="*/ 0 60000 65536"/>
                <a:gd name="T11" fmla="*/ 0 60000 65536"/>
                <a:gd name="T12" fmla="*/ 0 w 89"/>
                <a:gd name="T13" fmla="*/ 0 h 127"/>
                <a:gd name="T14" fmla="*/ 89 w 89"/>
                <a:gd name="T15" fmla="*/ 127 h 127"/>
              </a:gdLst>
              <a:ahLst/>
              <a:cxnLst>
                <a:cxn ang="T8">
                  <a:pos x="T0" y="T1"/>
                </a:cxn>
                <a:cxn ang="T9">
                  <a:pos x="T2" y="T3"/>
                </a:cxn>
                <a:cxn ang="T10">
                  <a:pos x="T4" y="T5"/>
                </a:cxn>
                <a:cxn ang="T11">
                  <a:pos x="T6" y="T7"/>
                </a:cxn>
              </a:cxnLst>
              <a:rect l="T12" t="T13" r="T14" b="T15"/>
              <a:pathLst>
                <a:path w="89" h="127">
                  <a:moveTo>
                    <a:pt x="0" y="127"/>
                  </a:moveTo>
                  <a:lnTo>
                    <a:pt x="64" y="67"/>
                  </a:lnTo>
                  <a:lnTo>
                    <a:pt x="89" y="0"/>
                  </a:lnTo>
                  <a:lnTo>
                    <a:pt x="0" y="127"/>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04" name="Freeform 386">
              <a:extLst>
                <a:ext uri="{FF2B5EF4-FFF2-40B4-BE49-F238E27FC236}">
                  <a16:creationId xmlns:a16="http://schemas.microsoft.com/office/drawing/2014/main" id="{957A37C1-A205-48BB-810D-CF20E76EFC0B}"/>
                </a:ext>
              </a:extLst>
            </p:cNvPr>
            <p:cNvSpPr>
              <a:spLocks/>
            </p:cNvSpPr>
            <p:nvPr/>
          </p:nvSpPr>
          <p:spPr bwMode="auto">
            <a:xfrm>
              <a:off x="3449009" y="2970210"/>
              <a:ext cx="75813" cy="102101"/>
            </a:xfrm>
            <a:custGeom>
              <a:avLst/>
              <a:gdLst>
                <a:gd name="T0" fmla="*/ 0 w 156"/>
                <a:gd name="T1" fmla="*/ 3 h 269"/>
                <a:gd name="T2" fmla="*/ 1 w 156"/>
                <a:gd name="T3" fmla="*/ 0 h 269"/>
                <a:gd name="T4" fmla="*/ 2 w 156"/>
                <a:gd name="T5" fmla="*/ 0 h 269"/>
                <a:gd name="T6" fmla="*/ 2 w 156"/>
                <a:gd name="T7" fmla="*/ 2 h 269"/>
                <a:gd name="T8" fmla="*/ 1 w 156"/>
                <a:gd name="T9" fmla="*/ 3 h 269"/>
                <a:gd name="T10" fmla="*/ 1 w 156"/>
                <a:gd name="T11" fmla="*/ 4 h 269"/>
                <a:gd name="T12" fmla="*/ 3 w 156"/>
                <a:gd name="T13" fmla="*/ 5 h 269"/>
                <a:gd name="T14" fmla="*/ 4 w 156"/>
                <a:gd name="T15" fmla="*/ 6 h 269"/>
                <a:gd name="T16" fmla="*/ 3 w 156"/>
                <a:gd name="T17" fmla="*/ 5 h 269"/>
                <a:gd name="T18" fmla="*/ 3 w 156"/>
                <a:gd name="T19" fmla="*/ 6 h 269"/>
                <a:gd name="T20" fmla="*/ 1 w 156"/>
                <a:gd name="T21" fmla="*/ 5 h 269"/>
                <a:gd name="T22" fmla="*/ 0 w 156"/>
                <a:gd name="T23" fmla="*/ 3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269"/>
                <a:gd name="T38" fmla="*/ 156 w 156"/>
                <a:gd name="T39" fmla="*/ 269 h 2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269">
                  <a:moveTo>
                    <a:pt x="0" y="106"/>
                  </a:moveTo>
                  <a:lnTo>
                    <a:pt x="28" y="0"/>
                  </a:lnTo>
                  <a:lnTo>
                    <a:pt x="85" y="4"/>
                  </a:lnTo>
                  <a:lnTo>
                    <a:pt x="97" y="72"/>
                  </a:lnTo>
                  <a:lnTo>
                    <a:pt x="55" y="145"/>
                  </a:lnTo>
                  <a:lnTo>
                    <a:pt x="65" y="188"/>
                  </a:lnTo>
                  <a:lnTo>
                    <a:pt x="148" y="212"/>
                  </a:lnTo>
                  <a:lnTo>
                    <a:pt x="156" y="269"/>
                  </a:lnTo>
                  <a:lnTo>
                    <a:pt x="103" y="212"/>
                  </a:lnTo>
                  <a:lnTo>
                    <a:pt x="103" y="240"/>
                  </a:lnTo>
                  <a:lnTo>
                    <a:pt x="28" y="212"/>
                  </a:lnTo>
                  <a:lnTo>
                    <a:pt x="0" y="106"/>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05" name="Freeform 387">
              <a:extLst>
                <a:ext uri="{FF2B5EF4-FFF2-40B4-BE49-F238E27FC236}">
                  <a16:creationId xmlns:a16="http://schemas.microsoft.com/office/drawing/2014/main" id="{9AE8E6BD-9046-43AF-950C-1822AE2D324B}"/>
                </a:ext>
              </a:extLst>
            </p:cNvPr>
            <p:cNvSpPr>
              <a:spLocks/>
            </p:cNvSpPr>
            <p:nvPr/>
          </p:nvSpPr>
          <p:spPr bwMode="auto">
            <a:xfrm>
              <a:off x="3455748" y="3056398"/>
              <a:ext cx="20217" cy="21216"/>
            </a:xfrm>
            <a:custGeom>
              <a:avLst/>
              <a:gdLst>
                <a:gd name="T0" fmla="*/ 0 w 43"/>
                <a:gd name="T1" fmla="*/ 0 h 57"/>
                <a:gd name="T2" fmla="*/ 1 w 43"/>
                <a:gd name="T3" fmla="*/ 0 h 57"/>
                <a:gd name="T4" fmla="*/ 1 w 43"/>
                <a:gd name="T5" fmla="*/ 0 h 57"/>
                <a:gd name="T6" fmla="*/ 1 w 43"/>
                <a:gd name="T7" fmla="*/ 1 h 57"/>
                <a:gd name="T8" fmla="*/ 0 w 43"/>
                <a:gd name="T9" fmla="*/ 0 h 57"/>
                <a:gd name="T10" fmla="*/ 0 60000 65536"/>
                <a:gd name="T11" fmla="*/ 0 60000 65536"/>
                <a:gd name="T12" fmla="*/ 0 60000 65536"/>
                <a:gd name="T13" fmla="*/ 0 60000 65536"/>
                <a:gd name="T14" fmla="*/ 0 60000 65536"/>
                <a:gd name="T15" fmla="*/ 0 w 43"/>
                <a:gd name="T16" fmla="*/ 0 h 57"/>
                <a:gd name="T17" fmla="*/ 43 w 43"/>
                <a:gd name="T18" fmla="*/ 57 h 57"/>
              </a:gdLst>
              <a:ahLst/>
              <a:cxnLst>
                <a:cxn ang="T10">
                  <a:pos x="T0" y="T1"/>
                </a:cxn>
                <a:cxn ang="T11">
                  <a:pos x="T2" y="T3"/>
                </a:cxn>
                <a:cxn ang="T12">
                  <a:pos x="T4" y="T5"/>
                </a:cxn>
                <a:cxn ang="T13">
                  <a:pos x="T6" y="T7"/>
                </a:cxn>
                <a:cxn ang="T14">
                  <a:pos x="T8" y="T9"/>
                </a:cxn>
              </a:cxnLst>
              <a:rect l="T15" t="T16" r="T17" b="T18"/>
              <a:pathLst>
                <a:path w="43" h="57">
                  <a:moveTo>
                    <a:pt x="0" y="0"/>
                  </a:moveTo>
                  <a:lnTo>
                    <a:pt x="24" y="0"/>
                  </a:lnTo>
                  <a:lnTo>
                    <a:pt x="43" y="13"/>
                  </a:lnTo>
                  <a:lnTo>
                    <a:pt x="35" y="57"/>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06" name="Freeform 388">
              <a:extLst>
                <a:ext uri="{FF2B5EF4-FFF2-40B4-BE49-F238E27FC236}">
                  <a16:creationId xmlns:a16="http://schemas.microsoft.com/office/drawing/2014/main" id="{7CE0C5AD-EC1D-4DC7-A7CB-87A5CC153EDF}"/>
                </a:ext>
              </a:extLst>
            </p:cNvPr>
            <p:cNvSpPr>
              <a:spLocks/>
            </p:cNvSpPr>
            <p:nvPr/>
          </p:nvSpPr>
          <p:spPr bwMode="auto">
            <a:xfrm>
              <a:off x="3484388" y="3082918"/>
              <a:ext cx="20217" cy="26520"/>
            </a:xfrm>
            <a:custGeom>
              <a:avLst/>
              <a:gdLst>
                <a:gd name="T0" fmla="*/ 0 w 40"/>
                <a:gd name="T1" fmla="*/ 0 h 70"/>
                <a:gd name="T2" fmla="*/ 0 w 40"/>
                <a:gd name="T3" fmla="*/ 2 h 70"/>
                <a:gd name="T4" fmla="*/ 1 w 40"/>
                <a:gd name="T5" fmla="*/ 1 h 70"/>
                <a:gd name="T6" fmla="*/ 0 w 40"/>
                <a:gd name="T7" fmla="*/ 0 h 70"/>
                <a:gd name="T8" fmla="*/ 0 60000 65536"/>
                <a:gd name="T9" fmla="*/ 0 60000 65536"/>
                <a:gd name="T10" fmla="*/ 0 60000 65536"/>
                <a:gd name="T11" fmla="*/ 0 60000 65536"/>
                <a:gd name="T12" fmla="*/ 0 w 40"/>
                <a:gd name="T13" fmla="*/ 0 h 70"/>
                <a:gd name="T14" fmla="*/ 40 w 40"/>
                <a:gd name="T15" fmla="*/ 70 h 70"/>
              </a:gdLst>
              <a:ahLst/>
              <a:cxnLst>
                <a:cxn ang="T8">
                  <a:pos x="T0" y="T1"/>
                </a:cxn>
                <a:cxn ang="T9">
                  <a:pos x="T2" y="T3"/>
                </a:cxn>
                <a:cxn ang="T10">
                  <a:pos x="T4" y="T5"/>
                </a:cxn>
                <a:cxn ang="T11">
                  <a:pos x="T6" y="T7"/>
                </a:cxn>
              </a:cxnLst>
              <a:rect l="T12" t="T13" r="T14" b="T15"/>
              <a:pathLst>
                <a:path w="40" h="70">
                  <a:moveTo>
                    <a:pt x="0" y="0"/>
                  </a:moveTo>
                  <a:lnTo>
                    <a:pt x="5" y="70"/>
                  </a:lnTo>
                  <a:lnTo>
                    <a:pt x="40" y="42"/>
                  </a:lnTo>
                  <a:lnTo>
                    <a:pt x="0" y="0"/>
                  </a:lnTo>
                  <a:close/>
                </a:path>
              </a:pathLst>
            </a:custGeom>
            <a:solidFill>
              <a:schemeClr val="accent6">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07" name="Freeform 389">
              <a:extLst>
                <a:ext uri="{FF2B5EF4-FFF2-40B4-BE49-F238E27FC236}">
                  <a16:creationId xmlns:a16="http://schemas.microsoft.com/office/drawing/2014/main" id="{E45598A1-FCF6-4011-BDED-309D0A125228}"/>
                </a:ext>
              </a:extLst>
            </p:cNvPr>
            <p:cNvSpPr>
              <a:spLocks/>
            </p:cNvSpPr>
            <p:nvPr/>
          </p:nvSpPr>
          <p:spPr bwMode="auto">
            <a:xfrm>
              <a:off x="3487757" y="3118719"/>
              <a:ext cx="79182" cy="70277"/>
            </a:xfrm>
            <a:custGeom>
              <a:avLst/>
              <a:gdLst>
                <a:gd name="T0" fmla="*/ 0 w 167"/>
                <a:gd name="T1" fmla="*/ 3 h 186"/>
                <a:gd name="T2" fmla="*/ 1 w 167"/>
                <a:gd name="T3" fmla="*/ 1 h 186"/>
                <a:gd name="T4" fmla="*/ 2 w 167"/>
                <a:gd name="T5" fmla="*/ 2 h 186"/>
                <a:gd name="T6" fmla="*/ 3 w 167"/>
                <a:gd name="T7" fmla="*/ 0 h 186"/>
                <a:gd name="T8" fmla="*/ 4 w 167"/>
                <a:gd name="T9" fmla="*/ 1 h 186"/>
                <a:gd name="T10" fmla="*/ 4 w 167"/>
                <a:gd name="T11" fmla="*/ 4 h 186"/>
                <a:gd name="T12" fmla="*/ 3 w 167"/>
                <a:gd name="T13" fmla="*/ 3 h 186"/>
                <a:gd name="T14" fmla="*/ 3 w 167"/>
                <a:gd name="T15" fmla="*/ 4 h 186"/>
                <a:gd name="T16" fmla="*/ 2 w 167"/>
                <a:gd name="T17" fmla="*/ 4 h 186"/>
                <a:gd name="T18" fmla="*/ 1 w 167"/>
                <a:gd name="T19" fmla="*/ 2 h 186"/>
                <a:gd name="T20" fmla="*/ 0 w 167"/>
                <a:gd name="T21" fmla="*/ 3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86"/>
                <a:gd name="T35" fmla="*/ 167 w 167"/>
                <a:gd name="T36" fmla="*/ 186 h 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86">
                  <a:moveTo>
                    <a:pt x="0" y="127"/>
                  </a:moveTo>
                  <a:lnTo>
                    <a:pt x="34" y="62"/>
                  </a:lnTo>
                  <a:lnTo>
                    <a:pt x="78" y="71"/>
                  </a:lnTo>
                  <a:lnTo>
                    <a:pt x="138" y="0"/>
                  </a:lnTo>
                  <a:lnTo>
                    <a:pt x="167" y="43"/>
                  </a:lnTo>
                  <a:lnTo>
                    <a:pt x="162" y="153"/>
                  </a:lnTo>
                  <a:lnTo>
                    <a:pt x="148" y="107"/>
                  </a:lnTo>
                  <a:lnTo>
                    <a:pt x="131" y="186"/>
                  </a:lnTo>
                  <a:lnTo>
                    <a:pt x="90" y="165"/>
                  </a:lnTo>
                  <a:lnTo>
                    <a:pt x="63" y="82"/>
                  </a:lnTo>
                  <a:lnTo>
                    <a:pt x="0" y="127"/>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08" name="Freeform 390">
              <a:extLst>
                <a:ext uri="{FF2B5EF4-FFF2-40B4-BE49-F238E27FC236}">
                  <a16:creationId xmlns:a16="http://schemas.microsoft.com/office/drawing/2014/main" id="{159BDF1D-791A-4D77-A9F4-706E9B1813D6}"/>
                </a:ext>
              </a:extLst>
            </p:cNvPr>
            <p:cNvSpPr>
              <a:spLocks/>
            </p:cNvSpPr>
            <p:nvPr/>
          </p:nvSpPr>
          <p:spPr bwMode="auto">
            <a:xfrm>
              <a:off x="3496180" y="3102807"/>
              <a:ext cx="18532" cy="27846"/>
            </a:xfrm>
            <a:custGeom>
              <a:avLst/>
              <a:gdLst>
                <a:gd name="T0" fmla="*/ 0 w 37"/>
                <a:gd name="T1" fmla="*/ 1 h 74"/>
                <a:gd name="T2" fmla="*/ 0 w 37"/>
                <a:gd name="T3" fmla="*/ 1 h 74"/>
                <a:gd name="T4" fmla="*/ 1 w 37"/>
                <a:gd name="T5" fmla="*/ 0 h 74"/>
                <a:gd name="T6" fmla="*/ 1 w 37"/>
                <a:gd name="T7" fmla="*/ 2 h 74"/>
                <a:gd name="T8" fmla="*/ 0 w 37"/>
                <a:gd name="T9" fmla="*/ 1 h 74"/>
                <a:gd name="T10" fmla="*/ 0 60000 65536"/>
                <a:gd name="T11" fmla="*/ 0 60000 65536"/>
                <a:gd name="T12" fmla="*/ 0 60000 65536"/>
                <a:gd name="T13" fmla="*/ 0 60000 65536"/>
                <a:gd name="T14" fmla="*/ 0 60000 65536"/>
                <a:gd name="T15" fmla="*/ 0 w 37"/>
                <a:gd name="T16" fmla="*/ 0 h 74"/>
                <a:gd name="T17" fmla="*/ 37 w 37"/>
                <a:gd name="T18" fmla="*/ 74 h 74"/>
              </a:gdLst>
              <a:ahLst/>
              <a:cxnLst>
                <a:cxn ang="T10">
                  <a:pos x="T0" y="T1"/>
                </a:cxn>
                <a:cxn ang="T11">
                  <a:pos x="T2" y="T3"/>
                </a:cxn>
                <a:cxn ang="T12">
                  <a:pos x="T4" y="T5"/>
                </a:cxn>
                <a:cxn ang="T13">
                  <a:pos x="T6" y="T7"/>
                </a:cxn>
                <a:cxn ang="T14">
                  <a:pos x="T8" y="T9"/>
                </a:cxn>
              </a:cxnLst>
              <a:rect l="T15" t="T16" r="T17" b="T18"/>
              <a:pathLst>
                <a:path w="37" h="74">
                  <a:moveTo>
                    <a:pt x="0" y="46"/>
                  </a:moveTo>
                  <a:lnTo>
                    <a:pt x="8" y="34"/>
                  </a:lnTo>
                  <a:lnTo>
                    <a:pt x="37" y="0"/>
                  </a:lnTo>
                  <a:lnTo>
                    <a:pt x="25" y="74"/>
                  </a:lnTo>
                  <a:lnTo>
                    <a:pt x="0" y="46"/>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09" name="Freeform 391">
              <a:extLst>
                <a:ext uri="{FF2B5EF4-FFF2-40B4-BE49-F238E27FC236}">
                  <a16:creationId xmlns:a16="http://schemas.microsoft.com/office/drawing/2014/main" id="{08A3AA75-EAE6-429E-84E1-B80012DC83BA}"/>
                </a:ext>
              </a:extLst>
            </p:cNvPr>
            <p:cNvSpPr>
              <a:spLocks/>
            </p:cNvSpPr>
            <p:nvPr/>
          </p:nvSpPr>
          <p:spPr bwMode="auto">
            <a:xfrm>
              <a:off x="1506522" y="2267439"/>
              <a:ext cx="185320" cy="125968"/>
            </a:xfrm>
            <a:custGeom>
              <a:avLst/>
              <a:gdLst>
                <a:gd name="T0" fmla="*/ 0 w 383"/>
                <a:gd name="T1" fmla="*/ 1 h 337"/>
                <a:gd name="T2" fmla="*/ 1 w 383"/>
                <a:gd name="T3" fmla="*/ 5 h 337"/>
                <a:gd name="T4" fmla="*/ 5 w 383"/>
                <a:gd name="T5" fmla="*/ 7 h 337"/>
                <a:gd name="T6" fmla="*/ 7 w 383"/>
                <a:gd name="T7" fmla="*/ 8 h 337"/>
                <a:gd name="T8" fmla="*/ 9 w 383"/>
                <a:gd name="T9" fmla="*/ 6 h 337"/>
                <a:gd name="T10" fmla="*/ 8 w 383"/>
                <a:gd name="T11" fmla="*/ 3 h 337"/>
                <a:gd name="T12" fmla="*/ 9 w 383"/>
                <a:gd name="T13" fmla="*/ 3 h 337"/>
                <a:gd name="T14" fmla="*/ 9 w 383"/>
                <a:gd name="T15" fmla="*/ 1 h 337"/>
                <a:gd name="T16" fmla="*/ 5 w 383"/>
                <a:gd name="T17" fmla="*/ 0 h 337"/>
                <a:gd name="T18" fmla="*/ 3 w 383"/>
                <a:gd name="T19" fmla="*/ 0 h 337"/>
                <a:gd name="T20" fmla="*/ 0 w 383"/>
                <a:gd name="T21" fmla="*/ 1 h 3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3"/>
                <a:gd name="T34" fmla="*/ 0 h 337"/>
                <a:gd name="T35" fmla="*/ 383 w 383"/>
                <a:gd name="T36" fmla="*/ 337 h 3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3" h="337">
                  <a:moveTo>
                    <a:pt x="0" y="61"/>
                  </a:moveTo>
                  <a:lnTo>
                    <a:pt x="26" y="237"/>
                  </a:lnTo>
                  <a:lnTo>
                    <a:pt x="222" y="326"/>
                  </a:lnTo>
                  <a:lnTo>
                    <a:pt x="319" y="337"/>
                  </a:lnTo>
                  <a:lnTo>
                    <a:pt x="383" y="248"/>
                  </a:lnTo>
                  <a:lnTo>
                    <a:pt x="349" y="149"/>
                  </a:lnTo>
                  <a:lnTo>
                    <a:pt x="375" y="124"/>
                  </a:lnTo>
                  <a:lnTo>
                    <a:pt x="358" y="45"/>
                  </a:lnTo>
                  <a:lnTo>
                    <a:pt x="213" y="19"/>
                  </a:lnTo>
                  <a:lnTo>
                    <a:pt x="118" y="0"/>
                  </a:lnTo>
                  <a:lnTo>
                    <a:pt x="0" y="61"/>
                  </a:lnTo>
                  <a:close/>
                </a:path>
              </a:pathLst>
            </a:custGeom>
            <a:solidFill>
              <a:schemeClr val="accent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10" name="Freeform 392">
              <a:extLst>
                <a:ext uri="{FF2B5EF4-FFF2-40B4-BE49-F238E27FC236}">
                  <a16:creationId xmlns:a16="http://schemas.microsoft.com/office/drawing/2014/main" id="{E4D703B8-DA1A-41A8-B7DB-77FC841E57D8}"/>
                </a:ext>
              </a:extLst>
            </p:cNvPr>
            <p:cNvSpPr>
              <a:spLocks/>
            </p:cNvSpPr>
            <p:nvPr/>
          </p:nvSpPr>
          <p:spPr bwMode="auto">
            <a:xfrm>
              <a:off x="1081972" y="2544569"/>
              <a:ext cx="55596" cy="91493"/>
            </a:xfrm>
            <a:custGeom>
              <a:avLst/>
              <a:gdLst>
                <a:gd name="T0" fmla="*/ 0 w 118"/>
                <a:gd name="T1" fmla="*/ 4 h 245"/>
                <a:gd name="T2" fmla="*/ 0 w 118"/>
                <a:gd name="T3" fmla="*/ 0 h 245"/>
                <a:gd name="T4" fmla="*/ 3 w 118"/>
                <a:gd name="T5" fmla="*/ 0 h 245"/>
                <a:gd name="T6" fmla="*/ 2 w 118"/>
                <a:gd name="T7" fmla="*/ 3 h 245"/>
                <a:gd name="T8" fmla="*/ 2 w 118"/>
                <a:gd name="T9" fmla="*/ 5 h 245"/>
                <a:gd name="T10" fmla="*/ 0 w 118"/>
                <a:gd name="T11" fmla="*/ 5 h 245"/>
                <a:gd name="T12" fmla="*/ 1 w 118"/>
                <a:gd name="T13" fmla="*/ 4 h 245"/>
                <a:gd name="T14" fmla="*/ 0 w 118"/>
                <a:gd name="T15" fmla="*/ 4 h 245"/>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245"/>
                <a:gd name="T26" fmla="*/ 118 w 118"/>
                <a:gd name="T27" fmla="*/ 245 h 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245">
                  <a:moveTo>
                    <a:pt x="0" y="161"/>
                  </a:moveTo>
                  <a:lnTo>
                    <a:pt x="19" y="0"/>
                  </a:lnTo>
                  <a:lnTo>
                    <a:pt x="118" y="9"/>
                  </a:lnTo>
                  <a:lnTo>
                    <a:pt x="76" y="112"/>
                  </a:lnTo>
                  <a:lnTo>
                    <a:pt x="76" y="238"/>
                  </a:lnTo>
                  <a:lnTo>
                    <a:pt x="17" y="245"/>
                  </a:lnTo>
                  <a:lnTo>
                    <a:pt x="25" y="169"/>
                  </a:lnTo>
                  <a:lnTo>
                    <a:pt x="0" y="161"/>
                  </a:lnTo>
                  <a:close/>
                </a:path>
              </a:pathLst>
            </a:custGeom>
            <a:solidFill>
              <a:schemeClr val="accent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11" name="Freeform 393">
              <a:extLst>
                <a:ext uri="{FF2B5EF4-FFF2-40B4-BE49-F238E27FC236}">
                  <a16:creationId xmlns:a16="http://schemas.microsoft.com/office/drawing/2014/main" id="{DB48F0CF-A269-4FAC-983F-E4E2B9D8D497}"/>
                </a:ext>
              </a:extLst>
            </p:cNvPr>
            <p:cNvSpPr>
              <a:spLocks/>
            </p:cNvSpPr>
            <p:nvPr/>
          </p:nvSpPr>
          <p:spPr bwMode="auto">
            <a:xfrm>
              <a:off x="1619400" y="2410644"/>
              <a:ext cx="175211" cy="92818"/>
            </a:xfrm>
            <a:custGeom>
              <a:avLst/>
              <a:gdLst>
                <a:gd name="T0" fmla="*/ 0 w 366"/>
                <a:gd name="T1" fmla="*/ 3 h 247"/>
                <a:gd name="T2" fmla="*/ 2 w 366"/>
                <a:gd name="T3" fmla="*/ 5 h 247"/>
                <a:gd name="T4" fmla="*/ 7 w 366"/>
                <a:gd name="T5" fmla="*/ 6 h 247"/>
                <a:gd name="T6" fmla="*/ 9 w 366"/>
                <a:gd name="T7" fmla="*/ 4 h 247"/>
                <a:gd name="T8" fmla="*/ 7 w 366"/>
                <a:gd name="T9" fmla="*/ 4 h 247"/>
                <a:gd name="T10" fmla="*/ 7 w 366"/>
                <a:gd name="T11" fmla="*/ 2 h 247"/>
                <a:gd name="T12" fmla="*/ 6 w 366"/>
                <a:gd name="T13" fmla="*/ 0 h 247"/>
                <a:gd name="T14" fmla="*/ 2 w 366"/>
                <a:gd name="T15" fmla="*/ 0 h 247"/>
                <a:gd name="T16" fmla="*/ 0 w 366"/>
                <a:gd name="T17" fmla="*/ 3 h 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
                <a:gd name="T28" fmla="*/ 0 h 247"/>
                <a:gd name="T29" fmla="*/ 366 w 366"/>
                <a:gd name="T30" fmla="*/ 247 h 2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 h="247">
                  <a:moveTo>
                    <a:pt x="0" y="123"/>
                  </a:moveTo>
                  <a:lnTo>
                    <a:pt x="100" y="223"/>
                  </a:lnTo>
                  <a:lnTo>
                    <a:pt x="324" y="247"/>
                  </a:lnTo>
                  <a:lnTo>
                    <a:pt x="366" y="162"/>
                  </a:lnTo>
                  <a:lnTo>
                    <a:pt x="308" y="158"/>
                  </a:lnTo>
                  <a:lnTo>
                    <a:pt x="301" y="81"/>
                  </a:lnTo>
                  <a:lnTo>
                    <a:pt x="251" y="0"/>
                  </a:lnTo>
                  <a:lnTo>
                    <a:pt x="100" y="18"/>
                  </a:lnTo>
                  <a:lnTo>
                    <a:pt x="0" y="123"/>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12" name="Freeform 394">
              <a:extLst>
                <a:ext uri="{FF2B5EF4-FFF2-40B4-BE49-F238E27FC236}">
                  <a16:creationId xmlns:a16="http://schemas.microsoft.com/office/drawing/2014/main" id="{522C9491-F6EF-46A7-B429-DE72E6E968E8}"/>
                </a:ext>
              </a:extLst>
            </p:cNvPr>
            <p:cNvSpPr>
              <a:spLocks/>
            </p:cNvSpPr>
            <p:nvPr/>
          </p:nvSpPr>
          <p:spPr bwMode="auto">
            <a:xfrm>
              <a:off x="1883900" y="2728880"/>
              <a:ext cx="387486" cy="293042"/>
            </a:xfrm>
            <a:custGeom>
              <a:avLst/>
              <a:gdLst>
                <a:gd name="T0" fmla="*/ 0 w 805"/>
                <a:gd name="T1" fmla="*/ 5 h 776"/>
                <a:gd name="T2" fmla="*/ 0 w 805"/>
                <a:gd name="T3" fmla="*/ 3 h 776"/>
                <a:gd name="T4" fmla="*/ 1 w 805"/>
                <a:gd name="T5" fmla="*/ 3 h 776"/>
                <a:gd name="T6" fmla="*/ 3 w 805"/>
                <a:gd name="T7" fmla="*/ 3 h 776"/>
                <a:gd name="T8" fmla="*/ 3 w 805"/>
                <a:gd name="T9" fmla="*/ 2 h 776"/>
                <a:gd name="T10" fmla="*/ 2 w 805"/>
                <a:gd name="T11" fmla="*/ 1 h 776"/>
                <a:gd name="T12" fmla="*/ 4 w 805"/>
                <a:gd name="T13" fmla="*/ 0 h 776"/>
                <a:gd name="T14" fmla="*/ 8 w 805"/>
                <a:gd name="T15" fmla="*/ 2 h 776"/>
                <a:gd name="T16" fmla="*/ 8 w 805"/>
                <a:gd name="T17" fmla="*/ 3 h 776"/>
                <a:gd name="T18" fmla="*/ 9 w 805"/>
                <a:gd name="T19" fmla="*/ 3 h 776"/>
                <a:gd name="T20" fmla="*/ 10 w 805"/>
                <a:gd name="T21" fmla="*/ 4 h 776"/>
                <a:gd name="T22" fmla="*/ 11 w 805"/>
                <a:gd name="T23" fmla="*/ 3 h 776"/>
                <a:gd name="T24" fmla="*/ 12 w 805"/>
                <a:gd name="T25" fmla="*/ 4 h 776"/>
                <a:gd name="T26" fmla="*/ 14 w 805"/>
                <a:gd name="T27" fmla="*/ 8 h 776"/>
                <a:gd name="T28" fmla="*/ 15 w 805"/>
                <a:gd name="T29" fmla="*/ 9 h 776"/>
                <a:gd name="T30" fmla="*/ 15 w 805"/>
                <a:gd name="T31" fmla="*/ 10 h 776"/>
                <a:gd name="T32" fmla="*/ 18 w 805"/>
                <a:gd name="T33" fmla="*/ 10 h 776"/>
                <a:gd name="T34" fmla="*/ 19 w 805"/>
                <a:gd name="T35" fmla="*/ 11 h 776"/>
                <a:gd name="T36" fmla="*/ 18 w 805"/>
                <a:gd name="T37" fmla="*/ 13 h 776"/>
                <a:gd name="T38" fmla="*/ 15 w 805"/>
                <a:gd name="T39" fmla="*/ 14 h 776"/>
                <a:gd name="T40" fmla="*/ 13 w 805"/>
                <a:gd name="T41" fmla="*/ 15 h 776"/>
                <a:gd name="T42" fmla="*/ 10 w 805"/>
                <a:gd name="T43" fmla="*/ 18 h 776"/>
                <a:gd name="T44" fmla="*/ 10 w 805"/>
                <a:gd name="T45" fmla="*/ 17 h 776"/>
                <a:gd name="T46" fmla="*/ 9 w 805"/>
                <a:gd name="T47" fmla="*/ 16 h 776"/>
                <a:gd name="T48" fmla="*/ 7 w 805"/>
                <a:gd name="T49" fmla="*/ 17 h 776"/>
                <a:gd name="T50" fmla="*/ 5 w 805"/>
                <a:gd name="T51" fmla="*/ 14 h 776"/>
                <a:gd name="T52" fmla="*/ 4 w 805"/>
                <a:gd name="T53" fmla="*/ 13 h 776"/>
                <a:gd name="T54" fmla="*/ 3 w 805"/>
                <a:gd name="T55" fmla="*/ 9 h 776"/>
                <a:gd name="T56" fmla="*/ 0 w 805"/>
                <a:gd name="T57" fmla="*/ 5 h 7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5"/>
                <a:gd name="T88" fmla="*/ 0 h 776"/>
                <a:gd name="T89" fmla="*/ 805 w 805"/>
                <a:gd name="T90" fmla="*/ 776 h 7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5" h="776">
                  <a:moveTo>
                    <a:pt x="0" y="202"/>
                  </a:moveTo>
                  <a:lnTo>
                    <a:pt x="12" y="135"/>
                  </a:lnTo>
                  <a:lnTo>
                    <a:pt x="54" y="149"/>
                  </a:lnTo>
                  <a:lnTo>
                    <a:pt x="107" y="107"/>
                  </a:lnTo>
                  <a:lnTo>
                    <a:pt x="130" y="78"/>
                  </a:lnTo>
                  <a:lnTo>
                    <a:pt x="85" y="32"/>
                  </a:lnTo>
                  <a:lnTo>
                    <a:pt x="171" y="0"/>
                  </a:lnTo>
                  <a:lnTo>
                    <a:pt x="344" y="89"/>
                  </a:lnTo>
                  <a:lnTo>
                    <a:pt x="345" y="120"/>
                  </a:lnTo>
                  <a:lnTo>
                    <a:pt x="388" y="143"/>
                  </a:lnTo>
                  <a:lnTo>
                    <a:pt x="420" y="165"/>
                  </a:lnTo>
                  <a:lnTo>
                    <a:pt x="454" y="149"/>
                  </a:lnTo>
                  <a:lnTo>
                    <a:pt x="524" y="174"/>
                  </a:lnTo>
                  <a:lnTo>
                    <a:pt x="617" y="352"/>
                  </a:lnTo>
                  <a:lnTo>
                    <a:pt x="627" y="365"/>
                  </a:lnTo>
                  <a:lnTo>
                    <a:pt x="664" y="436"/>
                  </a:lnTo>
                  <a:lnTo>
                    <a:pt x="786" y="450"/>
                  </a:lnTo>
                  <a:lnTo>
                    <a:pt x="805" y="483"/>
                  </a:lnTo>
                  <a:lnTo>
                    <a:pt x="775" y="575"/>
                  </a:lnTo>
                  <a:lnTo>
                    <a:pt x="664" y="619"/>
                  </a:lnTo>
                  <a:lnTo>
                    <a:pt x="542" y="652"/>
                  </a:lnTo>
                  <a:lnTo>
                    <a:pt x="443" y="776"/>
                  </a:lnTo>
                  <a:lnTo>
                    <a:pt x="443" y="729"/>
                  </a:lnTo>
                  <a:lnTo>
                    <a:pt x="373" y="697"/>
                  </a:lnTo>
                  <a:lnTo>
                    <a:pt x="306" y="739"/>
                  </a:lnTo>
                  <a:lnTo>
                    <a:pt x="234" y="599"/>
                  </a:lnTo>
                  <a:lnTo>
                    <a:pt x="180" y="544"/>
                  </a:lnTo>
                  <a:lnTo>
                    <a:pt x="146" y="398"/>
                  </a:lnTo>
                  <a:lnTo>
                    <a:pt x="0" y="202"/>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13" name="Freeform 395">
              <a:extLst>
                <a:ext uri="{FF2B5EF4-FFF2-40B4-BE49-F238E27FC236}">
                  <a16:creationId xmlns:a16="http://schemas.microsoft.com/office/drawing/2014/main" id="{8B2D6478-8CA6-4081-9E4C-A058666A94ED}"/>
                </a:ext>
              </a:extLst>
            </p:cNvPr>
            <p:cNvSpPr>
              <a:spLocks/>
            </p:cNvSpPr>
            <p:nvPr/>
          </p:nvSpPr>
          <p:spPr bwMode="auto">
            <a:xfrm>
              <a:off x="1609290" y="1621686"/>
              <a:ext cx="3130216" cy="918905"/>
            </a:xfrm>
            <a:custGeom>
              <a:avLst/>
              <a:gdLst>
                <a:gd name="T0" fmla="*/ 3 w 6518"/>
                <a:gd name="T1" fmla="*/ 35 h 2431"/>
                <a:gd name="T2" fmla="*/ 8 w 6518"/>
                <a:gd name="T3" fmla="*/ 31 h 2431"/>
                <a:gd name="T4" fmla="*/ 8 w 6518"/>
                <a:gd name="T5" fmla="*/ 18 h 2431"/>
                <a:gd name="T6" fmla="*/ 14 w 6518"/>
                <a:gd name="T7" fmla="*/ 17 h 2431"/>
                <a:gd name="T8" fmla="*/ 16 w 6518"/>
                <a:gd name="T9" fmla="*/ 26 h 2431"/>
                <a:gd name="T10" fmla="*/ 18 w 6518"/>
                <a:gd name="T11" fmla="*/ 23 h 2431"/>
                <a:gd name="T12" fmla="*/ 23 w 6518"/>
                <a:gd name="T13" fmla="*/ 20 h 2431"/>
                <a:gd name="T14" fmla="*/ 35 w 6518"/>
                <a:gd name="T15" fmla="*/ 17 h 2431"/>
                <a:gd name="T16" fmla="*/ 44 w 6518"/>
                <a:gd name="T17" fmla="*/ 17 h 2431"/>
                <a:gd name="T18" fmla="*/ 44 w 6518"/>
                <a:gd name="T19" fmla="*/ 10 h 2431"/>
                <a:gd name="T20" fmla="*/ 47 w 6518"/>
                <a:gd name="T21" fmla="*/ 19 h 2431"/>
                <a:gd name="T22" fmla="*/ 49 w 6518"/>
                <a:gd name="T23" fmla="*/ 17 h 2431"/>
                <a:gd name="T24" fmla="*/ 51 w 6518"/>
                <a:gd name="T25" fmla="*/ 17 h 2431"/>
                <a:gd name="T26" fmla="*/ 49 w 6518"/>
                <a:gd name="T27" fmla="*/ 13 h 2431"/>
                <a:gd name="T28" fmla="*/ 56 w 6518"/>
                <a:gd name="T29" fmla="*/ 12 h 2431"/>
                <a:gd name="T30" fmla="*/ 59 w 6518"/>
                <a:gd name="T31" fmla="*/ 8 h 2431"/>
                <a:gd name="T32" fmla="*/ 67 w 6518"/>
                <a:gd name="T33" fmla="*/ 3 h 2431"/>
                <a:gd name="T34" fmla="*/ 72 w 6518"/>
                <a:gd name="T35" fmla="*/ 1 h 2431"/>
                <a:gd name="T36" fmla="*/ 83 w 6518"/>
                <a:gd name="T37" fmla="*/ 4 h 2431"/>
                <a:gd name="T38" fmla="*/ 77 w 6518"/>
                <a:gd name="T39" fmla="*/ 9 h 2431"/>
                <a:gd name="T40" fmla="*/ 84 w 6518"/>
                <a:gd name="T41" fmla="*/ 9 h 2431"/>
                <a:gd name="T42" fmla="*/ 92 w 6518"/>
                <a:gd name="T43" fmla="*/ 8 h 2431"/>
                <a:gd name="T44" fmla="*/ 102 w 6518"/>
                <a:gd name="T45" fmla="*/ 12 h 2431"/>
                <a:gd name="T46" fmla="*/ 114 w 6518"/>
                <a:gd name="T47" fmla="*/ 12 h 2431"/>
                <a:gd name="T48" fmla="*/ 126 w 6518"/>
                <a:gd name="T49" fmla="*/ 16 h 2431"/>
                <a:gd name="T50" fmla="*/ 133 w 6518"/>
                <a:gd name="T51" fmla="*/ 15 h 2431"/>
                <a:gd name="T52" fmla="*/ 148 w 6518"/>
                <a:gd name="T53" fmla="*/ 21 h 2431"/>
                <a:gd name="T54" fmla="*/ 147 w 6518"/>
                <a:gd name="T55" fmla="*/ 25 h 2431"/>
                <a:gd name="T56" fmla="*/ 143 w 6518"/>
                <a:gd name="T57" fmla="*/ 22 h 2431"/>
                <a:gd name="T58" fmla="*/ 141 w 6518"/>
                <a:gd name="T59" fmla="*/ 28 h 2431"/>
                <a:gd name="T60" fmla="*/ 129 w 6518"/>
                <a:gd name="T61" fmla="*/ 31 h 2431"/>
                <a:gd name="T62" fmla="*/ 126 w 6518"/>
                <a:gd name="T63" fmla="*/ 37 h 2431"/>
                <a:gd name="T64" fmla="*/ 121 w 6518"/>
                <a:gd name="T65" fmla="*/ 45 h 2431"/>
                <a:gd name="T66" fmla="*/ 128 w 6518"/>
                <a:gd name="T67" fmla="*/ 29 h 2431"/>
                <a:gd name="T68" fmla="*/ 119 w 6518"/>
                <a:gd name="T69" fmla="*/ 32 h 2431"/>
                <a:gd name="T70" fmla="*/ 109 w 6518"/>
                <a:gd name="T71" fmla="*/ 33 h 2431"/>
                <a:gd name="T72" fmla="*/ 105 w 6518"/>
                <a:gd name="T73" fmla="*/ 41 h 2431"/>
                <a:gd name="T74" fmla="*/ 107 w 6518"/>
                <a:gd name="T75" fmla="*/ 45 h 2431"/>
                <a:gd name="T76" fmla="*/ 99 w 6518"/>
                <a:gd name="T77" fmla="*/ 55 h 2431"/>
                <a:gd name="T78" fmla="*/ 94 w 6518"/>
                <a:gd name="T79" fmla="*/ 42 h 2431"/>
                <a:gd name="T80" fmla="*/ 84 w 6518"/>
                <a:gd name="T81" fmla="*/ 46 h 2431"/>
                <a:gd name="T82" fmla="*/ 69 w 6518"/>
                <a:gd name="T83" fmla="*/ 46 h 2431"/>
                <a:gd name="T84" fmla="*/ 53 w 6518"/>
                <a:gd name="T85" fmla="*/ 46 h 2431"/>
                <a:gd name="T86" fmla="*/ 46 w 6518"/>
                <a:gd name="T87" fmla="*/ 42 h 2431"/>
                <a:gd name="T88" fmla="*/ 38 w 6518"/>
                <a:gd name="T89" fmla="*/ 39 h 2431"/>
                <a:gd name="T90" fmla="*/ 32 w 6518"/>
                <a:gd name="T91" fmla="*/ 40 h 2431"/>
                <a:gd name="T92" fmla="*/ 33 w 6518"/>
                <a:gd name="T93" fmla="*/ 45 h 2431"/>
                <a:gd name="T94" fmla="*/ 29 w 6518"/>
                <a:gd name="T95" fmla="*/ 44 h 2431"/>
                <a:gd name="T96" fmla="*/ 24 w 6518"/>
                <a:gd name="T97" fmla="*/ 46 h 2431"/>
                <a:gd name="T98" fmla="*/ 23 w 6518"/>
                <a:gd name="T99" fmla="*/ 48 h 2431"/>
                <a:gd name="T100" fmla="*/ 25 w 6518"/>
                <a:gd name="T101" fmla="*/ 51 h 2431"/>
                <a:gd name="T102" fmla="*/ 23 w 6518"/>
                <a:gd name="T103" fmla="*/ 55 h 2431"/>
                <a:gd name="T104" fmla="*/ 17 w 6518"/>
                <a:gd name="T105" fmla="*/ 54 h 2431"/>
                <a:gd name="T106" fmla="*/ 17 w 6518"/>
                <a:gd name="T107" fmla="*/ 47 h 2431"/>
                <a:gd name="T108" fmla="*/ 12 w 6518"/>
                <a:gd name="T109" fmla="*/ 43 h 2431"/>
                <a:gd name="T110" fmla="*/ 10 w 6518"/>
                <a:gd name="T111" fmla="*/ 42 h 2431"/>
                <a:gd name="T112" fmla="*/ 6 w 6518"/>
                <a:gd name="T113" fmla="*/ 38 h 2431"/>
                <a:gd name="T114" fmla="*/ 4 w 6518"/>
                <a:gd name="T115" fmla="*/ 41 h 24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18"/>
                <a:gd name="T175" fmla="*/ 0 h 2431"/>
                <a:gd name="T176" fmla="*/ 6518 w 6518"/>
                <a:gd name="T177" fmla="*/ 2431 h 24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18" h="2431">
                  <a:moveTo>
                    <a:pt x="0" y="1726"/>
                  </a:moveTo>
                  <a:lnTo>
                    <a:pt x="55" y="1671"/>
                  </a:lnTo>
                  <a:lnTo>
                    <a:pt x="36" y="1694"/>
                  </a:lnTo>
                  <a:lnTo>
                    <a:pt x="61" y="1701"/>
                  </a:lnTo>
                  <a:lnTo>
                    <a:pt x="55" y="1587"/>
                  </a:lnTo>
                  <a:lnTo>
                    <a:pt x="77" y="1534"/>
                  </a:lnTo>
                  <a:lnTo>
                    <a:pt x="108" y="1526"/>
                  </a:lnTo>
                  <a:lnTo>
                    <a:pt x="171" y="1575"/>
                  </a:lnTo>
                  <a:lnTo>
                    <a:pt x="182" y="1482"/>
                  </a:lnTo>
                  <a:lnTo>
                    <a:pt x="158" y="1483"/>
                  </a:lnTo>
                  <a:lnTo>
                    <a:pt x="147" y="1429"/>
                  </a:lnTo>
                  <a:lnTo>
                    <a:pt x="405" y="1377"/>
                  </a:lnTo>
                  <a:lnTo>
                    <a:pt x="339" y="1358"/>
                  </a:lnTo>
                  <a:lnTo>
                    <a:pt x="343" y="1330"/>
                  </a:lnTo>
                  <a:lnTo>
                    <a:pt x="305" y="1340"/>
                  </a:lnTo>
                  <a:lnTo>
                    <a:pt x="452" y="1197"/>
                  </a:lnTo>
                  <a:lnTo>
                    <a:pt x="389" y="1047"/>
                  </a:lnTo>
                  <a:lnTo>
                    <a:pt x="401" y="976"/>
                  </a:lnTo>
                  <a:lnTo>
                    <a:pt x="361" y="896"/>
                  </a:lnTo>
                  <a:lnTo>
                    <a:pt x="398" y="850"/>
                  </a:lnTo>
                  <a:lnTo>
                    <a:pt x="339" y="786"/>
                  </a:lnTo>
                  <a:lnTo>
                    <a:pt x="355" y="736"/>
                  </a:lnTo>
                  <a:lnTo>
                    <a:pt x="429" y="677"/>
                  </a:lnTo>
                  <a:lnTo>
                    <a:pt x="469" y="670"/>
                  </a:lnTo>
                  <a:lnTo>
                    <a:pt x="516" y="683"/>
                  </a:lnTo>
                  <a:lnTo>
                    <a:pt x="475" y="696"/>
                  </a:lnTo>
                  <a:lnTo>
                    <a:pt x="505" y="719"/>
                  </a:lnTo>
                  <a:lnTo>
                    <a:pt x="620" y="727"/>
                  </a:lnTo>
                  <a:lnTo>
                    <a:pt x="819" y="847"/>
                  </a:lnTo>
                  <a:lnTo>
                    <a:pt x="824" y="907"/>
                  </a:lnTo>
                  <a:lnTo>
                    <a:pt x="738" y="958"/>
                  </a:lnTo>
                  <a:lnTo>
                    <a:pt x="471" y="886"/>
                  </a:lnTo>
                  <a:lnTo>
                    <a:pt x="578" y="972"/>
                  </a:lnTo>
                  <a:lnTo>
                    <a:pt x="574" y="1074"/>
                  </a:lnTo>
                  <a:lnTo>
                    <a:pt x="682" y="1122"/>
                  </a:lnTo>
                  <a:lnTo>
                    <a:pt x="712" y="1114"/>
                  </a:lnTo>
                  <a:lnTo>
                    <a:pt x="698" y="1074"/>
                  </a:lnTo>
                  <a:lnTo>
                    <a:pt x="647" y="1057"/>
                  </a:lnTo>
                  <a:lnTo>
                    <a:pt x="659" y="1023"/>
                  </a:lnTo>
                  <a:lnTo>
                    <a:pt x="710" y="1061"/>
                  </a:lnTo>
                  <a:lnTo>
                    <a:pt x="813" y="1074"/>
                  </a:lnTo>
                  <a:lnTo>
                    <a:pt x="768" y="993"/>
                  </a:lnTo>
                  <a:lnTo>
                    <a:pt x="867" y="926"/>
                  </a:lnTo>
                  <a:lnTo>
                    <a:pt x="937" y="972"/>
                  </a:lnTo>
                  <a:lnTo>
                    <a:pt x="934" y="792"/>
                  </a:lnTo>
                  <a:lnTo>
                    <a:pt x="903" y="765"/>
                  </a:lnTo>
                  <a:lnTo>
                    <a:pt x="1023" y="805"/>
                  </a:lnTo>
                  <a:lnTo>
                    <a:pt x="1032" y="827"/>
                  </a:lnTo>
                  <a:lnTo>
                    <a:pt x="969" y="859"/>
                  </a:lnTo>
                  <a:lnTo>
                    <a:pt x="1032" y="917"/>
                  </a:lnTo>
                  <a:lnTo>
                    <a:pt x="1086" y="850"/>
                  </a:lnTo>
                  <a:lnTo>
                    <a:pt x="1303" y="743"/>
                  </a:lnTo>
                  <a:lnTo>
                    <a:pt x="1337" y="739"/>
                  </a:lnTo>
                  <a:lnTo>
                    <a:pt x="1303" y="755"/>
                  </a:lnTo>
                  <a:lnTo>
                    <a:pt x="1340" y="807"/>
                  </a:lnTo>
                  <a:lnTo>
                    <a:pt x="1500" y="739"/>
                  </a:lnTo>
                  <a:lnTo>
                    <a:pt x="1536" y="789"/>
                  </a:lnTo>
                  <a:lnTo>
                    <a:pt x="1575" y="748"/>
                  </a:lnTo>
                  <a:lnTo>
                    <a:pt x="1553" y="693"/>
                  </a:lnTo>
                  <a:lnTo>
                    <a:pt x="1578" y="674"/>
                  </a:lnTo>
                  <a:lnTo>
                    <a:pt x="1699" y="701"/>
                  </a:lnTo>
                  <a:lnTo>
                    <a:pt x="1858" y="803"/>
                  </a:lnTo>
                  <a:lnTo>
                    <a:pt x="1888" y="754"/>
                  </a:lnTo>
                  <a:lnTo>
                    <a:pt x="1855" y="704"/>
                  </a:lnTo>
                  <a:lnTo>
                    <a:pt x="1807" y="688"/>
                  </a:lnTo>
                  <a:lnTo>
                    <a:pt x="1824" y="608"/>
                  </a:lnTo>
                  <a:lnTo>
                    <a:pt x="1795" y="597"/>
                  </a:lnTo>
                  <a:lnTo>
                    <a:pt x="1803" y="560"/>
                  </a:lnTo>
                  <a:lnTo>
                    <a:pt x="1861" y="521"/>
                  </a:lnTo>
                  <a:lnTo>
                    <a:pt x="1899" y="424"/>
                  </a:lnTo>
                  <a:lnTo>
                    <a:pt x="1981" y="425"/>
                  </a:lnTo>
                  <a:lnTo>
                    <a:pt x="2024" y="439"/>
                  </a:lnTo>
                  <a:lnTo>
                    <a:pt x="1990" y="543"/>
                  </a:lnTo>
                  <a:lnTo>
                    <a:pt x="2028" y="593"/>
                  </a:lnTo>
                  <a:lnTo>
                    <a:pt x="2017" y="736"/>
                  </a:lnTo>
                  <a:lnTo>
                    <a:pt x="2056" y="784"/>
                  </a:lnTo>
                  <a:lnTo>
                    <a:pt x="2039" y="836"/>
                  </a:lnTo>
                  <a:lnTo>
                    <a:pt x="1977" y="877"/>
                  </a:lnTo>
                  <a:lnTo>
                    <a:pt x="1996" y="896"/>
                  </a:lnTo>
                  <a:lnTo>
                    <a:pt x="1914" y="915"/>
                  </a:lnTo>
                  <a:lnTo>
                    <a:pt x="2002" y="949"/>
                  </a:lnTo>
                  <a:lnTo>
                    <a:pt x="2105" y="836"/>
                  </a:lnTo>
                  <a:lnTo>
                    <a:pt x="2091" y="765"/>
                  </a:lnTo>
                  <a:lnTo>
                    <a:pt x="2123" y="754"/>
                  </a:lnTo>
                  <a:lnTo>
                    <a:pt x="2176" y="740"/>
                  </a:lnTo>
                  <a:lnTo>
                    <a:pt x="2204" y="781"/>
                  </a:lnTo>
                  <a:lnTo>
                    <a:pt x="2201" y="835"/>
                  </a:lnTo>
                  <a:lnTo>
                    <a:pt x="2263" y="851"/>
                  </a:lnTo>
                  <a:lnTo>
                    <a:pt x="2212" y="834"/>
                  </a:lnTo>
                  <a:lnTo>
                    <a:pt x="2236" y="801"/>
                  </a:lnTo>
                  <a:lnTo>
                    <a:pt x="2214" y="754"/>
                  </a:lnTo>
                  <a:lnTo>
                    <a:pt x="2067" y="723"/>
                  </a:lnTo>
                  <a:lnTo>
                    <a:pt x="2091" y="612"/>
                  </a:lnTo>
                  <a:lnTo>
                    <a:pt x="2039" y="543"/>
                  </a:lnTo>
                  <a:lnTo>
                    <a:pt x="2112" y="479"/>
                  </a:lnTo>
                  <a:lnTo>
                    <a:pt x="2106" y="433"/>
                  </a:lnTo>
                  <a:lnTo>
                    <a:pt x="2137" y="459"/>
                  </a:lnTo>
                  <a:lnTo>
                    <a:pt x="2120" y="550"/>
                  </a:lnTo>
                  <a:lnTo>
                    <a:pt x="2145" y="560"/>
                  </a:lnTo>
                  <a:lnTo>
                    <a:pt x="2246" y="587"/>
                  </a:lnTo>
                  <a:lnTo>
                    <a:pt x="2153" y="514"/>
                  </a:lnTo>
                  <a:lnTo>
                    <a:pt x="2221" y="517"/>
                  </a:lnTo>
                  <a:lnTo>
                    <a:pt x="2206" y="487"/>
                  </a:lnTo>
                  <a:lnTo>
                    <a:pt x="2246" y="472"/>
                  </a:lnTo>
                  <a:lnTo>
                    <a:pt x="2429" y="532"/>
                  </a:lnTo>
                  <a:lnTo>
                    <a:pt x="2394" y="568"/>
                  </a:lnTo>
                  <a:lnTo>
                    <a:pt x="2389" y="628"/>
                  </a:lnTo>
                  <a:lnTo>
                    <a:pt x="2427" y="660"/>
                  </a:lnTo>
                  <a:lnTo>
                    <a:pt x="2446" y="532"/>
                  </a:lnTo>
                  <a:lnTo>
                    <a:pt x="2347" y="466"/>
                  </a:lnTo>
                  <a:lnTo>
                    <a:pt x="2325" y="375"/>
                  </a:lnTo>
                  <a:lnTo>
                    <a:pt x="2558" y="344"/>
                  </a:lnTo>
                  <a:lnTo>
                    <a:pt x="2529" y="260"/>
                  </a:lnTo>
                  <a:lnTo>
                    <a:pt x="2558" y="279"/>
                  </a:lnTo>
                  <a:lnTo>
                    <a:pt x="2599" y="247"/>
                  </a:lnTo>
                  <a:lnTo>
                    <a:pt x="2568" y="237"/>
                  </a:lnTo>
                  <a:lnTo>
                    <a:pt x="2816" y="171"/>
                  </a:lnTo>
                  <a:lnTo>
                    <a:pt x="2794" y="152"/>
                  </a:lnTo>
                  <a:lnTo>
                    <a:pt x="2909" y="145"/>
                  </a:lnTo>
                  <a:lnTo>
                    <a:pt x="2908" y="167"/>
                  </a:lnTo>
                  <a:lnTo>
                    <a:pt x="2934" y="167"/>
                  </a:lnTo>
                  <a:lnTo>
                    <a:pt x="3018" y="137"/>
                  </a:lnTo>
                  <a:lnTo>
                    <a:pt x="3057" y="153"/>
                  </a:lnTo>
                  <a:lnTo>
                    <a:pt x="3019" y="117"/>
                  </a:lnTo>
                  <a:lnTo>
                    <a:pt x="3113" y="110"/>
                  </a:lnTo>
                  <a:lnTo>
                    <a:pt x="3116" y="64"/>
                  </a:lnTo>
                  <a:lnTo>
                    <a:pt x="3223" y="0"/>
                  </a:lnTo>
                  <a:lnTo>
                    <a:pt x="3300" y="38"/>
                  </a:lnTo>
                  <a:lnTo>
                    <a:pt x="3235" y="71"/>
                  </a:lnTo>
                  <a:lnTo>
                    <a:pt x="3348" y="69"/>
                  </a:lnTo>
                  <a:lnTo>
                    <a:pt x="3301" y="117"/>
                  </a:lnTo>
                  <a:lnTo>
                    <a:pt x="3491" y="92"/>
                  </a:lnTo>
                  <a:lnTo>
                    <a:pt x="3593" y="167"/>
                  </a:lnTo>
                  <a:lnTo>
                    <a:pt x="3577" y="194"/>
                  </a:lnTo>
                  <a:lnTo>
                    <a:pt x="3543" y="176"/>
                  </a:lnTo>
                  <a:lnTo>
                    <a:pt x="3590" y="201"/>
                  </a:lnTo>
                  <a:lnTo>
                    <a:pt x="3568" y="244"/>
                  </a:lnTo>
                  <a:lnTo>
                    <a:pt x="3223" y="456"/>
                  </a:lnTo>
                  <a:lnTo>
                    <a:pt x="3335" y="428"/>
                  </a:lnTo>
                  <a:lnTo>
                    <a:pt x="3311" y="401"/>
                  </a:lnTo>
                  <a:lnTo>
                    <a:pt x="3485" y="362"/>
                  </a:lnTo>
                  <a:lnTo>
                    <a:pt x="3437" y="367"/>
                  </a:lnTo>
                  <a:lnTo>
                    <a:pt x="3448" y="332"/>
                  </a:lnTo>
                  <a:lnTo>
                    <a:pt x="3543" y="362"/>
                  </a:lnTo>
                  <a:lnTo>
                    <a:pt x="3560" y="332"/>
                  </a:lnTo>
                  <a:lnTo>
                    <a:pt x="3579" y="401"/>
                  </a:lnTo>
                  <a:lnTo>
                    <a:pt x="3626" y="406"/>
                  </a:lnTo>
                  <a:lnTo>
                    <a:pt x="3582" y="376"/>
                  </a:lnTo>
                  <a:lnTo>
                    <a:pt x="3675" y="362"/>
                  </a:lnTo>
                  <a:lnTo>
                    <a:pt x="3786" y="375"/>
                  </a:lnTo>
                  <a:lnTo>
                    <a:pt x="3778" y="401"/>
                  </a:lnTo>
                  <a:lnTo>
                    <a:pt x="3871" y="424"/>
                  </a:lnTo>
                  <a:lnTo>
                    <a:pt x="3954" y="418"/>
                  </a:lnTo>
                  <a:lnTo>
                    <a:pt x="3958" y="353"/>
                  </a:lnTo>
                  <a:lnTo>
                    <a:pt x="3983" y="347"/>
                  </a:lnTo>
                  <a:lnTo>
                    <a:pt x="4193" y="418"/>
                  </a:lnTo>
                  <a:lnTo>
                    <a:pt x="4167" y="532"/>
                  </a:lnTo>
                  <a:lnTo>
                    <a:pt x="4264" y="608"/>
                  </a:lnTo>
                  <a:lnTo>
                    <a:pt x="4319" y="504"/>
                  </a:lnTo>
                  <a:lnTo>
                    <a:pt x="4354" y="550"/>
                  </a:lnTo>
                  <a:lnTo>
                    <a:pt x="4424" y="532"/>
                  </a:lnTo>
                  <a:lnTo>
                    <a:pt x="4519" y="568"/>
                  </a:lnTo>
                  <a:lnTo>
                    <a:pt x="4593" y="547"/>
                  </a:lnTo>
                  <a:lnTo>
                    <a:pt x="4589" y="504"/>
                  </a:lnTo>
                  <a:lnTo>
                    <a:pt x="4640" y="431"/>
                  </a:lnTo>
                  <a:lnTo>
                    <a:pt x="4957" y="482"/>
                  </a:lnTo>
                  <a:lnTo>
                    <a:pt x="4978" y="516"/>
                  </a:lnTo>
                  <a:lnTo>
                    <a:pt x="4938" y="531"/>
                  </a:lnTo>
                  <a:lnTo>
                    <a:pt x="5042" y="547"/>
                  </a:lnTo>
                  <a:lnTo>
                    <a:pt x="5080" y="597"/>
                  </a:lnTo>
                  <a:lnTo>
                    <a:pt x="5319" y="587"/>
                  </a:lnTo>
                  <a:lnTo>
                    <a:pt x="5362" y="628"/>
                  </a:lnTo>
                  <a:lnTo>
                    <a:pt x="5345" y="677"/>
                  </a:lnTo>
                  <a:lnTo>
                    <a:pt x="5415" y="712"/>
                  </a:lnTo>
                  <a:lnTo>
                    <a:pt x="5451" y="685"/>
                  </a:lnTo>
                  <a:lnTo>
                    <a:pt x="5622" y="705"/>
                  </a:lnTo>
                  <a:lnTo>
                    <a:pt x="5655" y="677"/>
                  </a:lnTo>
                  <a:lnTo>
                    <a:pt x="5677" y="721"/>
                  </a:lnTo>
                  <a:lnTo>
                    <a:pt x="5747" y="757"/>
                  </a:lnTo>
                  <a:lnTo>
                    <a:pt x="5780" y="732"/>
                  </a:lnTo>
                  <a:lnTo>
                    <a:pt x="5744" y="693"/>
                  </a:lnTo>
                  <a:lnTo>
                    <a:pt x="5765" y="660"/>
                  </a:lnTo>
                  <a:lnTo>
                    <a:pt x="6062" y="711"/>
                  </a:lnTo>
                  <a:lnTo>
                    <a:pt x="6258" y="838"/>
                  </a:lnTo>
                  <a:lnTo>
                    <a:pt x="6302" y="838"/>
                  </a:lnTo>
                  <a:lnTo>
                    <a:pt x="6352" y="942"/>
                  </a:lnTo>
                  <a:lnTo>
                    <a:pt x="6328" y="886"/>
                  </a:lnTo>
                  <a:lnTo>
                    <a:pt x="6361" y="881"/>
                  </a:lnTo>
                  <a:lnTo>
                    <a:pt x="6383" y="903"/>
                  </a:lnTo>
                  <a:lnTo>
                    <a:pt x="6439" y="896"/>
                  </a:lnTo>
                  <a:lnTo>
                    <a:pt x="6518" y="954"/>
                  </a:lnTo>
                  <a:lnTo>
                    <a:pt x="6404" y="1020"/>
                  </a:lnTo>
                  <a:lnTo>
                    <a:pt x="6428" y="1039"/>
                  </a:lnTo>
                  <a:lnTo>
                    <a:pt x="6387" y="1051"/>
                  </a:lnTo>
                  <a:lnTo>
                    <a:pt x="6420" y="1076"/>
                  </a:lnTo>
                  <a:lnTo>
                    <a:pt x="6352" y="1077"/>
                  </a:lnTo>
                  <a:lnTo>
                    <a:pt x="6327" y="1039"/>
                  </a:lnTo>
                  <a:lnTo>
                    <a:pt x="6303" y="1054"/>
                  </a:lnTo>
                  <a:lnTo>
                    <a:pt x="6258" y="993"/>
                  </a:lnTo>
                  <a:lnTo>
                    <a:pt x="6179" y="995"/>
                  </a:lnTo>
                  <a:lnTo>
                    <a:pt x="6158" y="958"/>
                  </a:lnTo>
                  <a:lnTo>
                    <a:pt x="6178" y="942"/>
                  </a:lnTo>
                  <a:lnTo>
                    <a:pt x="6150" y="942"/>
                  </a:lnTo>
                  <a:lnTo>
                    <a:pt x="6124" y="954"/>
                  </a:lnTo>
                  <a:lnTo>
                    <a:pt x="6151" y="996"/>
                  </a:lnTo>
                  <a:lnTo>
                    <a:pt x="6135" y="1023"/>
                  </a:lnTo>
                  <a:lnTo>
                    <a:pt x="6069" y="1065"/>
                  </a:lnTo>
                  <a:lnTo>
                    <a:pt x="6024" y="1055"/>
                  </a:lnTo>
                  <a:lnTo>
                    <a:pt x="6099" y="1173"/>
                  </a:lnTo>
                  <a:lnTo>
                    <a:pt x="6085" y="1219"/>
                  </a:lnTo>
                  <a:lnTo>
                    <a:pt x="6009" y="1187"/>
                  </a:lnTo>
                  <a:lnTo>
                    <a:pt x="6012" y="1206"/>
                  </a:lnTo>
                  <a:lnTo>
                    <a:pt x="5875" y="1264"/>
                  </a:lnTo>
                  <a:lnTo>
                    <a:pt x="5751" y="1384"/>
                  </a:lnTo>
                  <a:lnTo>
                    <a:pt x="5669" y="1338"/>
                  </a:lnTo>
                  <a:lnTo>
                    <a:pt x="5593" y="1387"/>
                  </a:lnTo>
                  <a:lnTo>
                    <a:pt x="5593" y="1344"/>
                  </a:lnTo>
                  <a:lnTo>
                    <a:pt x="5549" y="1388"/>
                  </a:lnTo>
                  <a:lnTo>
                    <a:pt x="5493" y="1386"/>
                  </a:lnTo>
                  <a:lnTo>
                    <a:pt x="5436" y="1502"/>
                  </a:lnTo>
                  <a:lnTo>
                    <a:pt x="5483" y="1526"/>
                  </a:lnTo>
                  <a:lnTo>
                    <a:pt x="5465" y="1564"/>
                  </a:lnTo>
                  <a:lnTo>
                    <a:pt x="5486" y="1625"/>
                  </a:lnTo>
                  <a:lnTo>
                    <a:pt x="5446" y="1614"/>
                  </a:lnTo>
                  <a:lnTo>
                    <a:pt x="5423" y="1668"/>
                  </a:lnTo>
                  <a:lnTo>
                    <a:pt x="5437" y="1714"/>
                  </a:lnTo>
                  <a:lnTo>
                    <a:pt x="5353" y="1753"/>
                  </a:lnTo>
                  <a:lnTo>
                    <a:pt x="5362" y="1808"/>
                  </a:lnTo>
                  <a:lnTo>
                    <a:pt x="5306" y="1822"/>
                  </a:lnTo>
                  <a:lnTo>
                    <a:pt x="5293" y="1881"/>
                  </a:lnTo>
                  <a:lnTo>
                    <a:pt x="5241" y="1943"/>
                  </a:lnTo>
                  <a:lnTo>
                    <a:pt x="5196" y="1714"/>
                  </a:lnTo>
                  <a:lnTo>
                    <a:pt x="5200" y="1591"/>
                  </a:lnTo>
                  <a:lnTo>
                    <a:pt x="5241" y="1518"/>
                  </a:lnTo>
                  <a:lnTo>
                    <a:pt x="5299" y="1503"/>
                  </a:lnTo>
                  <a:lnTo>
                    <a:pt x="5434" y="1350"/>
                  </a:lnTo>
                  <a:lnTo>
                    <a:pt x="5498" y="1318"/>
                  </a:lnTo>
                  <a:lnTo>
                    <a:pt x="5520" y="1230"/>
                  </a:lnTo>
                  <a:lnTo>
                    <a:pt x="5549" y="1207"/>
                  </a:lnTo>
                  <a:lnTo>
                    <a:pt x="5497" y="1206"/>
                  </a:lnTo>
                  <a:lnTo>
                    <a:pt x="5482" y="1279"/>
                  </a:lnTo>
                  <a:lnTo>
                    <a:pt x="5367" y="1340"/>
                  </a:lnTo>
                  <a:lnTo>
                    <a:pt x="5378" y="1246"/>
                  </a:lnTo>
                  <a:lnTo>
                    <a:pt x="5254" y="1268"/>
                  </a:lnTo>
                  <a:lnTo>
                    <a:pt x="5138" y="1387"/>
                  </a:lnTo>
                  <a:lnTo>
                    <a:pt x="5161" y="1438"/>
                  </a:lnTo>
                  <a:lnTo>
                    <a:pt x="5037" y="1455"/>
                  </a:lnTo>
                  <a:lnTo>
                    <a:pt x="5021" y="1440"/>
                  </a:lnTo>
                  <a:lnTo>
                    <a:pt x="5063" y="1432"/>
                  </a:lnTo>
                  <a:lnTo>
                    <a:pt x="4959" y="1400"/>
                  </a:lnTo>
                  <a:lnTo>
                    <a:pt x="4929" y="1432"/>
                  </a:lnTo>
                  <a:lnTo>
                    <a:pt x="4694" y="1433"/>
                  </a:lnTo>
                  <a:lnTo>
                    <a:pt x="4417" y="1709"/>
                  </a:lnTo>
                  <a:lnTo>
                    <a:pt x="4473" y="1721"/>
                  </a:lnTo>
                  <a:lnTo>
                    <a:pt x="4473" y="1771"/>
                  </a:lnTo>
                  <a:lnTo>
                    <a:pt x="4507" y="1740"/>
                  </a:lnTo>
                  <a:lnTo>
                    <a:pt x="4497" y="1783"/>
                  </a:lnTo>
                  <a:lnTo>
                    <a:pt x="4537" y="1759"/>
                  </a:lnTo>
                  <a:lnTo>
                    <a:pt x="4535" y="1786"/>
                  </a:lnTo>
                  <a:lnTo>
                    <a:pt x="4546" y="1740"/>
                  </a:lnTo>
                  <a:lnTo>
                    <a:pt x="4589" y="1741"/>
                  </a:lnTo>
                  <a:lnTo>
                    <a:pt x="4647" y="1801"/>
                  </a:lnTo>
                  <a:lnTo>
                    <a:pt x="4592" y="1806"/>
                  </a:lnTo>
                  <a:lnTo>
                    <a:pt x="4641" y="1824"/>
                  </a:lnTo>
                  <a:lnTo>
                    <a:pt x="4653" y="1866"/>
                  </a:lnTo>
                  <a:lnTo>
                    <a:pt x="4614" y="1952"/>
                  </a:lnTo>
                  <a:lnTo>
                    <a:pt x="4606" y="2082"/>
                  </a:lnTo>
                  <a:lnTo>
                    <a:pt x="4411" y="2358"/>
                  </a:lnTo>
                  <a:lnTo>
                    <a:pt x="4342" y="2396"/>
                  </a:lnTo>
                  <a:lnTo>
                    <a:pt x="4287" y="2358"/>
                  </a:lnTo>
                  <a:lnTo>
                    <a:pt x="4240" y="2412"/>
                  </a:lnTo>
                  <a:lnTo>
                    <a:pt x="4237" y="2401"/>
                  </a:lnTo>
                  <a:lnTo>
                    <a:pt x="4262" y="2358"/>
                  </a:lnTo>
                  <a:lnTo>
                    <a:pt x="4249" y="2289"/>
                  </a:lnTo>
                  <a:lnTo>
                    <a:pt x="4334" y="2261"/>
                  </a:lnTo>
                  <a:lnTo>
                    <a:pt x="4403" y="2077"/>
                  </a:lnTo>
                  <a:lnTo>
                    <a:pt x="4257" y="2121"/>
                  </a:lnTo>
                  <a:lnTo>
                    <a:pt x="4237" y="2052"/>
                  </a:lnTo>
                  <a:lnTo>
                    <a:pt x="4120" y="2010"/>
                  </a:lnTo>
                  <a:lnTo>
                    <a:pt x="4050" y="1821"/>
                  </a:lnTo>
                  <a:lnTo>
                    <a:pt x="3972" y="1786"/>
                  </a:lnTo>
                  <a:lnTo>
                    <a:pt x="3834" y="1837"/>
                  </a:lnTo>
                  <a:lnTo>
                    <a:pt x="3859" y="1878"/>
                  </a:lnTo>
                  <a:lnTo>
                    <a:pt x="3802" y="1990"/>
                  </a:lnTo>
                  <a:lnTo>
                    <a:pt x="3748" y="2020"/>
                  </a:lnTo>
                  <a:lnTo>
                    <a:pt x="3691" y="1993"/>
                  </a:lnTo>
                  <a:lnTo>
                    <a:pt x="3621" y="1981"/>
                  </a:lnTo>
                  <a:lnTo>
                    <a:pt x="3441" y="2033"/>
                  </a:lnTo>
                  <a:lnTo>
                    <a:pt x="3280" y="1956"/>
                  </a:lnTo>
                  <a:lnTo>
                    <a:pt x="3179" y="1967"/>
                  </a:lnTo>
                  <a:lnTo>
                    <a:pt x="3142" y="1905"/>
                  </a:lnTo>
                  <a:lnTo>
                    <a:pt x="3042" y="1866"/>
                  </a:lnTo>
                  <a:lnTo>
                    <a:pt x="2989" y="1908"/>
                  </a:lnTo>
                  <a:lnTo>
                    <a:pt x="2986" y="1992"/>
                  </a:lnTo>
                  <a:lnTo>
                    <a:pt x="2756" y="1955"/>
                  </a:lnTo>
                  <a:lnTo>
                    <a:pt x="2633" y="2033"/>
                  </a:lnTo>
                  <a:lnTo>
                    <a:pt x="2568" y="2063"/>
                  </a:lnTo>
                  <a:lnTo>
                    <a:pt x="2488" y="2002"/>
                  </a:lnTo>
                  <a:lnTo>
                    <a:pt x="2435" y="2036"/>
                  </a:lnTo>
                  <a:lnTo>
                    <a:pt x="2339" y="1993"/>
                  </a:lnTo>
                  <a:lnTo>
                    <a:pt x="2302" y="1990"/>
                  </a:lnTo>
                  <a:lnTo>
                    <a:pt x="2275" y="1923"/>
                  </a:lnTo>
                  <a:lnTo>
                    <a:pt x="2221" y="1923"/>
                  </a:lnTo>
                  <a:lnTo>
                    <a:pt x="2202" y="1935"/>
                  </a:lnTo>
                  <a:lnTo>
                    <a:pt x="2159" y="1885"/>
                  </a:lnTo>
                  <a:lnTo>
                    <a:pt x="2130" y="1898"/>
                  </a:lnTo>
                  <a:lnTo>
                    <a:pt x="2106" y="1914"/>
                  </a:lnTo>
                  <a:lnTo>
                    <a:pt x="1996" y="1812"/>
                  </a:lnTo>
                  <a:lnTo>
                    <a:pt x="1965" y="1802"/>
                  </a:lnTo>
                  <a:lnTo>
                    <a:pt x="1893" y="1724"/>
                  </a:lnTo>
                  <a:lnTo>
                    <a:pt x="1825" y="1771"/>
                  </a:lnTo>
                  <a:lnTo>
                    <a:pt x="1813" y="1739"/>
                  </a:lnTo>
                  <a:lnTo>
                    <a:pt x="1713" y="1733"/>
                  </a:lnTo>
                  <a:lnTo>
                    <a:pt x="1674" y="1678"/>
                  </a:lnTo>
                  <a:lnTo>
                    <a:pt x="1622" y="1682"/>
                  </a:lnTo>
                  <a:lnTo>
                    <a:pt x="1601" y="1705"/>
                  </a:lnTo>
                  <a:lnTo>
                    <a:pt x="1536" y="1718"/>
                  </a:lnTo>
                  <a:lnTo>
                    <a:pt x="1517" y="1705"/>
                  </a:lnTo>
                  <a:lnTo>
                    <a:pt x="1493" y="1749"/>
                  </a:lnTo>
                  <a:lnTo>
                    <a:pt x="1471" y="1739"/>
                  </a:lnTo>
                  <a:lnTo>
                    <a:pt x="1392" y="1751"/>
                  </a:lnTo>
                  <a:lnTo>
                    <a:pt x="1367" y="1739"/>
                  </a:lnTo>
                  <a:lnTo>
                    <a:pt x="1357" y="1751"/>
                  </a:lnTo>
                  <a:lnTo>
                    <a:pt x="1398" y="1802"/>
                  </a:lnTo>
                  <a:lnTo>
                    <a:pt x="1369" y="1832"/>
                  </a:lnTo>
                  <a:lnTo>
                    <a:pt x="1370" y="1874"/>
                  </a:lnTo>
                  <a:lnTo>
                    <a:pt x="1416" y="1875"/>
                  </a:lnTo>
                  <a:lnTo>
                    <a:pt x="1438" y="1914"/>
                  </a:lnTo>
                  <a:lnTo>
                    <a:pt x="1424" y="1944"/>
                  </a:lnTo>
                  <a:lnTo>
                    <a:pt x="1392" y="1923"/>
                  </a:lnTo>
                  <a:lnTo>
                    <a:pt x="1367" y="1943"/>
                  </a:lnTo>
                  <a:lnTo>
                    <a:pt x="1339" y="1927"/>
                  </a:lnTo>
                  <a:lnTo>
                    <a:pt x="1325" y="1898"/>
                  </a:lnTo>
                  <a:lnTo>
                    <a:pt x="1295" y="1914"/>
                  </a:lnTo>
                  <a:lnTo>
                    <a:pt x="1273" y="1900"/>
                  </a:lnTo>
                  <a:lnTo>
                    <a:pt x="1245" y="1923"/>
                  </a:lnTo>
                  <a:lnTo>
                    <a:pt x="1211" y="1929"/>
                  </a:lnTo>
                  <a:lnTo>
                    <a:pt x="1190" y="1898"/>
                  </a:lnTo>
                  <a:lnTo>
                    <a:pt x="1066" y="1890"/>
                  </a:lnTo>
                  <a:lnTo>
                    <a:pt x="1054" y="1905"/>
                  </a:lnTo>
                  <a:lnTo>
                    <a:pt x="1042" y="1904"/>
                  </a:lnTo>
                  <a:lnTo>
                    <a:pt x="1020" y="1937"/>
                  </a:lnTo>
                  <a:lnTo>
                    <a:pt x="1023" y="1970"/>
                  </a:lnTo>
                  <a:lnTo>
                    <a:pt x="1008" y="1973"/>
                  </a:lnTo>
                  <a:lnTo>
                    <a:pt x="999" y="1944"/>
                  </a:lnTo>
                  <a:lnTo>
                    <a:pt x="980" y="1947"/>
                  </a:lnTo>
                  <a:lnTo>
                    <a:pt x="975" y="2042"/>
                  </a:lnTo>
                  <a:lnTo>
                    <a:pt x="993" y="2070"/>
                  </a:lnTo>
                  <a:lnTo>
                    <a:pt x="993" y="2096"/>
                  </a:lnTo>
                  <a:lnTo>
                    <a:pt x="1015" y="2092"/>
                  </a:lnTo>
                  <a:lnTo>
                    <a:pt x="1042" y="2079"/>
                  </a:lnTo>
                  <a:lnTo>
                    <a:pt x="1064" y="2121"/>
                  </a:lnTo>
                  <a:lnTo>
                    <a:pt x="1078" y="2148"/>
                  </a:lnTo>
                  <a:lnTo>
                    <a:pt x="1097" y="2184"/>
                  </a:lnTo>
                  <a:lnTo>
                    <a:pt x="1126" y="2193"/>
                  </a:lnTo>
                  <a:lnTo>
                    <a:pt x="1089" y="2221"/>
                  </a:lnTo>
                  <a:lnTo>
                    <a:pt x="1065" y="2194"/>
                  </a:lnTo>
                  <a:lnTo>
                    <a:pt x="1040" y="2300"/>
                  </a:lnTo>
                  <a:lnTo>
                    <a:pt x="1070" y="2328"/>
                  </a:lnTo>
                  <a:lnTo>
                    <a:pt x="1095" y="2431"/>
                  </a:lnTo>
                  <a:lnTo>
                    <a:pt x="1071" y="2412"/>
                  </a:lnTo>
                  <a:lnTo>
                    <a:pt x="1047" y="2401"/>
                  </a:lnTo>
                  <a:lnTo>
                    <a:pt x="1015" y="2396"/>
                  </a:lnTo>
                  <a:lnTo>
                    <a:pt x="993" y="2384"/>
                  </a:lnTo>
                  <a:lnTo>
                    <a:pt x="973" y="2381"/>
                  </a:lnTo>
                  <a:lnTo>
                    <a:pt x="958" y="2345"/>
                  </a:lnTo>
                  <a:lnTo>
                    <a:pt x="918" y="2366"/>
                  </a:lnTo>
                  <a:lnTo>
                    <a:pt x="883" y="2365"/>
                  </a:lnTo>
                  <a:lnTo>
                    <a:pt x="856" y="2334"/>
                  </a:lnTo>
                  <a:lnTo>
                    <a:pt x="796" y="2303"/>
                  </a:lnTo>
                  <a:lnTo>
                    <a:pt x="737" y="2309"/>
                  </a:lnTo>
                  <a:lnTo>
                    <a:pt x="671" y="2258"/>
                  </a:lnTo>
                  <a:lnTo>
                    <a:pt x="722" y="2212"/>
                  </a:lnTo>
                  <a:lnTo>
                    <a:pt x="727" y="2170"/>
                  </a:lnTo>
                  <a:lnTo>
                    <a:pt x="726" y="2131"/>
                  </a:lnTo>
                  <a:lnTo>
                    <a:pt x="733" y="2098"/>
                  </a:lnTo>
                  <a:lnTo>
                    <a:pt x="765" y="2088"/>
                  </a:lnTo>
                  <a:lnTo>
                    <a:pt x="745" y="2027"/>
                  </a:lnTo>
                  <a:lnTo>
                    <a:pt x="708" y="2010"/>
                  </a:lnTo>
                  <a:lnTo>
                    <a:pt x="688" y="2000"/>
                  </a:lnTo>
                  <a:lnTo>
                    <a:pt x="660" y="2009"/>
                  </a:lnTo>
                  <a:lnTo>
                    <a:pt x="605" y="1992"/>
                  </a:lnTo>
                  <a:lnTo>
                    <a:pt x="562" y="1931"/>
                  </a:lnTo>
                  <a:lnTo>
                    <a:pt x="524" y="1913"/>
                  </a:lnTo>
                  <a:lnTo>
                    <a:pt x="505" y="1858"/>
                  </a:lnTo>
                  <a:lnTo>
                    <a:pt x="475" y="1851"/>
                  </a:lnTo>
                  <a:lnTo>
                    <a:pt x="444" y="1870"/>
                  </a:lnTo>
                  <a:lnTo>
                    <a:pt x="423" y="1881"/>
                  </a:lnTo>
                  <a:lnTo>
                    <a:pt x="412" y="1856"/>
                  </a:lnTo>
                  <a:lnTo>
                    <a:pt x="399" y="1831"/>
                  </a:lnTo>
                  <a:lnTo>
                    <a:pt x="441" y="1825"/>
                  </a:lnTo>
                  <a:lnTo>
                    <a:pt x="439" y="1810"/>
                  </a:lnTo>
                  <a:lnTo>
                    <a:pt x="429" y="1797"/>
                  </a:lnTo>
                  <a:lnTo>
                    <a:pt x="412" y="1785"/>
                  </a:lnTo>
                  <a:lnTo>
                    <a:pt x="391" y="1718"/>
                  </a:lnTo>
                  <a:lnTo>
                    <a:pt x="355" y="1686"/>
                  </a:lnTo>
                  <a:lnTo>
                    <a:pt x="322" y="1684"/>
                  </a:lnTo>
                  <a:lnTo>
                    <a:pt x="287" y="1684"/>
                  </a:lnTo>
                  <a:lnTo>
                    <a:pt x="265" y="1664"/>
                  </a:lnTo>
                  <a:lnTo>
                    <a:pt x="241" y="1660"/>
                  </a:lnTo>
                  <a:lnTo>
                    <a:pt x="222" y="1660"/>
                  </a:lnTo>
                  <a:lnTo>
                    <a:pt x="210" y="1678"/>
                  </a:lnTo>
                  <a:lnTo>
                    <a:pt x="186" y="1703"/>
                  </a:lnTo>
                  <a:lnTo>
                    <a:pt x="181" y="1730"/>
                  </a:lnTo>
                  <a:lnTo>
                    <a:pt x="173" y="1739"/>
                  </a:lnTo>
                  <a:lnTo>
                    <a:pt x="159" y="1783"/>
                  </a:lnTo>
                  <a:lnTo>
                    <a:pt x="150" y="1768"/>
                  </a:lnTo>
                  <a:lnTo>
                    <a:pt x="145" y="1752"/>
                  </a:lnTo>
                  <a:lnTo>
                    <a:pt x="0" y="1726"/>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14" name="Freeform 396">
              <a:extLst>
                <a:ext uri="{FF2B5EF4-FFF2-40B4-BE49-F238E27FC236}">
                  <a16:creationId xmlns:a16="http://schemas.microsoft.com/office/drawing/2014/main" id="{5D597A2F-70DE-4875-8B4C-BB304A90ABE9}"/>
                </a:ext>
              </a:extLst>
            </p:cNvPr>
            <p:cNvSpPr>
              <a:spLocks/>
            </p:cNvSpPr>
            <p:nvPr/>
          </p:nvSpPr>
          <p:spPr bwMode="auto">
            <a:xfrm>
              <a:off x="2104600" y="1502347"/>
              <a:ext cx="90975" cy="37128"/>
            </a:xfrm>
            <a:custGeom>
              <a:avLst/>
              <a:gdLst>
                <a:gd name="T0" fmla="*/ 0 w 190"/>
                <a:gd name="T1" fmla="*/ 2 h 94"/>
                <a:gd name="T2" fmla="*/ 1 w 190"/>
                <a:gd name="T3" fmla="*/ 1 h 94"/>
                <a:gd name="T4" fmla="*/ 0 w 190"/>
                <a:gd name="T5" fmla="*/ 1 h 94"/>
                <a:gd name="T6" fmla="*/ 3 w 190"/>
                <a:gd name="T7" fmla="*/ 0 h 94"/>
                <a:gd name="T8" fmla="*/ 4 w 190"/>
                <a:gd name="T9" fmla="*/ 0 h 94"/>
                <a:gd name="T10" fmla="*/ 3 w 190"/>
                <a:gd name="T11" fmla="*/ 1 h 94"/>
                <a:gd name="T12" fmla="*/ 4 w 190"/>
                <a:gd name="T13" fmla="*/ 1 h 94"/>
                <a:gd name="T14" fmla="*/ 1 w 190"/>
                <a:gd name="T15" fmla="*/ 2 h 94"/>
                <a:gd name="T16" fmla="*/ 1 w 190"/>
                <a:gd name="T17" fmla="*/ 2 h 94"/>
                <a:gd name="T18" fmla="*/ 1 w 190"/>
                <a:gd name="T19" fmla="*/ 2 h 94"/>
                <a:gd name="T20" fmla="*/ 0 w 190"/>
                <a:gd name="T21" fmla="*/ 2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94"/>
                <a:gd name="T35" fmla="*/ 190 w 19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94">
                  <a:moveTo>
                    <a:pt x="0" y="67"/>
                  </a:moveTo>
                  <a:lnTo>
                    <a:pt x="39" y="46"/>
                  </a:lnTo>
                  <a:lnTo>
                    <a:pt x="11" y="27"/>
                  </a:lnTo>
                  <a:lnTo>
                    <a:pt x="146" y="0"/>
                  </a:lnTo>
                  <a:lnTo>
                    <a:pt x="168" y="1"/>
                  </a:lnTo>
                  <a:lnTo>
                    <a:pt x="142" y="25"/>
                  </a:lnTo>
                  <a:lnTo>
                    <a:pt x="190" y="23"/>
                  </a:lnTo>
                  <a:lnTo>
                    <a:pt x="66" y="79"/>
                  </a:lnTo>
                  <a:lnTo>
                    <a:pt x="39" y="94"/>
                  </a:lnTo>
                  <a:lnTo>
                    <a:pt x="45" y="71"/>
                  </a:lnTo>
                  <a:lnTo>
                    <a:pt x="0" y="67"/>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15" name="Freeform 397">
              <a:extLst>
                <a:ext uri="{FF2B5EF4-FFF2-40B4-BE49-F238E27FC236}">
                  <a16:creationId xmlns:a16="http://schemas.microsoft.com/office/drawing/2014/main" id="{50F95264-DF42-4B3E-828A-1BCA8F6D32B8}"/>
                </a:ext>
              </a:extLst>
            </p:cNvPr>
            <p:cNvSpPr>
              <a:spLocks/>
            </p:cNvSpPr>
            <p:nvPr/>
          </p:nvSpPr>
          <p:spPr bwMode="auto">
            <a:xfrm>
              <a:off x="2131554" y="1888208"/>
              <a:ext cx="37064" cy="18563"/>
            </a:xfrm>
            <a:custGeom>
              <a:avLst/>
              <a:gdLst>
                <a:gd name="T0" fmla="*/ 0 w 75"/>
                <a:gd name="T1" fmla="*/ 1 h 49"/>
                <a:gd name="T2" fmla="*/ 1 w 75"/>
                <a:gd name="T3" fmla="*/ 0 h 49"/>
                <a:gd name="T4" fmla="*/ 2 w 75"/>
                <a:gd name="T5" fmla="*/ 1 h 49"/>
                <a:gd name="T6" fmla="*/ 0 w 75"/>
                <a:gd name="T7" fmla="*/ 1 h 49"/>
                <a:gd name="T8" fmla="*/ 0 60000 65536"/>
                <a:gd name="T9" fmla="*/ 0 60000 65536"/>
                <a:gd name="T10" fmla="*/ 0 60000 65536"/>
                <a:gd name="T11" fmla="*/ 0 60000 65536"/>
                <a:gd name="T12" fmla="*/ 0 w 75"/>
                <a:gd name="T13" fmla="*/ 0 h 49"/>
                <a:gd name="T14" fmla="*/ 75 w 75"/>
                <a:gd name="T15" fmla="*/ 49 h 49"/>
              </a:gdLst>
              <a:ahLst/>
              <a:cxnLst>
                <a:cxn ang="T8">
                  <a:pos x="T0" y="T1"/>
                </a:cxn>
                <a:cxn ang="T9">
                  <a:pos x="T2" y="T3"/>
                </a:cxn>
                <a:cxn ang="T10">
                  <a:pos x="T4" y="T5"/>
                </a:cxn>
                <a:cxn ang="T11">
                  <a:pos x="T6" y="T7"/>
                </a:cxn>
              </a:cxnLst>
              <a:rect l="T12" t="T13" r="T14" b="T15"/>
              <a:pathLst>
                <a:path w="75" h="49">
                  <a:moveTo>
                    <a:pt x="0" y="49"/>
                  </a:moveTo>
                  <a:lnTo>
                    <a:pt x="22" y="0"/>
                  </a:lnTo>
                  <a:lnTo>
                    <a:pt x="75" y="27"/>
                  </a:lnTo>
                  <a:lnTo>
                    <a:pt x="0" y="49"/>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16" name="Freeform 398">
              <a:extLst>
                <a:ext uri="{FF2B5EF4-FFF2-40B4-BE49-F238E27FC236}">
                  <a16:creationId xmlns:a16="http://schemas.microsoft.com/office/drawing/2014/main" id="{104A5E59-23D4-463B-9FBB-42E82FB5407C}"/>
                </a:ext>
              </a:extLst>
            </p:cNvPr>
            <p:cNvSpPr>
              <a:spLocks/>
            </p:cNvSpPr>
            <p:nvPr/>
          </p:nvSpPr>
          <p:spPr bwMode="auto">
            <a:xfrm>
              <a:off x="2195574" y="1772847"/>
              <a:ext cx="111192" cy="76907"/>
            </a:xfrm>
            <a:custGeom>
              <a:avLst/>
              <a:gdLst>
                <a:gd name="T0" fmla="*/ 0 w 229"/>
                <a:gd name="T1" fmla="*/ 2 h 204"/>
                <a:gd name="T2" fmla="*/ 0 w 229"/>
                <a:gd name="T3" fmla="*/ 3 h 204"/>
                <a:gd name="T4" fmla="*/ 1 w 229"/>
                <a:gd name="T5" fmla="*/ 3 h 204"/>
                <a:gd name="T6" fmla="*/ 2 w 229"/>
                <a:gd name="T7" fmla="*/ 4 h 204"/>
                <a:gd name="T8" fmla="*/ 2 w 229"/>
                <a:gd name="T9" fmla="*/ 3 h 204"/>
                <a:gd name="T10" fmla="*/ 2 w 229"/>
                <a:gd name="T11" fmla="*/ 5 h 204"/>
                <a:gd name="T12" fmla="*/ 5 w 229"/>
                <a:gd name="T13" fmla="*/ 5 h 204"/>
                <a:gd name="T14" fmla="*/ 4 w 229"/>
                <a:gd name="T15" fmla="*/ 4 h 204"/>
                <a:gd name="T16" fmla="*/ 3 w 229"/>
                <a:gd name="T17" fmla="*/ 3 h 204"/>
                <a:gd name="T18" fmla="*/ 3 w 229"/>
                <a:gd name="T19" fmla="*/ 1 h 204"/>
                <a:gd name="T20" fmla="*/ 5 w 229"/>
                <a:gd name="T21" fmla="*/ 0 h 204"/>
                <a:gd name="T22" fmla="*/ 1 w 229"/>
                <a:gd name="T23" fmla="*/ 0 h 204"/>
                <a:gd name="T24" fmla="*/ 1 w 229"/>
                <a:gd name="T25" fmla="*/ 2 h 204"/>
                <a:gd name="T26" fmla="*/ 0 w 229"/>
                <a:gd name="T27" fmla="*/ 2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04"/>
                <a:gd name="T44" fmla="*/ 229 w 229"/>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04">
                  <a:moveTo>
                    <a:pt x="0" y="103"/>
                  </a:moveTo>
                  <a:lnTo>
                    <a:pt x="16" y="146"/>
                  </a:lnTo>
                  <a:lnTo>
                    <a:pt x="41" y="131"/>
                  </a:lnTo>
                  <a:lnTo>
                    <a:pt x="71" y="159"/>
                  </a:lnTo>
                  <a:lnTo>
                    <a:pt x="91" y="146"/>
                  </a:lnTo>
                  <a:lnTo>
                    <a:pt x="82" y="196"/>
                  </a:lnTo>
                  <a:lnTo>
                    <a:pt x="229" y="204"/>
                  </a:lnTo>
                  <a:lnTo>
                    <a:pt x="175" y="167"/>
                  </a:lnTo>
                  <a:lnTo>
                    <a:pt x="147" y="105"/>
                  </a:lnTo>
                  <a:lnTo>
                    <a:pt x="148" y="38"/>
                  </a:lnTo>
                  <a:lnTo>
                    <a:pt x="186" y="0"/>
                  </a:lnTo>
                  <a:lnTo>
                    <a:pt x="57" y="13"/>
                  </a:lnTo>
                  <a:lnTo>
                    <a:pt x="25" y="103"/>
                  </a:lnTo>
                  <a:lnTo>
                    <a:pt x="0" y="103"/>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17" name="Freeform 399">
              <a:extLst>
                <a:ext uri="{FF2B5EF4-FFF2-40B4-BE49-F238E27FC236}">
                  <a16:creationId xmlns:a16="http://schemas.microsoft.com/office/drawing/2014/main" id="{158E2886-886E-481E-87F7-12F5C93ADE43}"/>
                </a:ext>
              </a:extLst>
            </p:cNvPr>
            <p:cNvSpPr>
              <a:spLocks/>
            </p:cNvSpPr>
            <p:nvPr/>
          </p:nvSpPr>
          <p:spPr bwMode="auto">
            <a:xfrm>
              <a:off x="2232638" y="1648205"/>
              <a:ext cx="283034" cy="124643"/>
            </a:xfrm>
            <a:custGeom>
              <a:avLst/>
              <a:gdLst>
                <a:gd name="T0" fmla="*/ 0 w 587"/>
                <a:gd name="T1" fmla="*/ 7 h 330"/>
                <a:gd name="T2" fmla="*/ 1 w 587"/>
                <a:gd name="T3" fmla="*/ 7 h 330"/>
                <a:gd name="T4" fmla="*/ 0 w 587"/>
                <a:gd name="T5" fmla="*/ 7 h 330"/>
                <a:gd name="T6" fmla="*/ 3 w 587"/>
                <a:gd name="T7" fmla="*/ 8 h 330"/>
                <a:gd name="T8" fmla="*/ 3 w 587"/>
                <a:gd name="T9" fmla="*/ 7 h 330"/>
                <a:gd name="T10" fmla="*/ 3 w 587"/>
                <a:gd name="T11" fmla="*/ 7 h 330"/>
                <a:gd name="T12" fmla="*/ 3 w 587"/>
                <a:gd name="T13" fmla="*/ 7 h 330"/>
                <a:gd name="T14" fmla="*/ 4 w 587"/>
                <a:gd name="T15" fmla="*/ 7 h 330"/>
                <a:gd name="T16" fmla="*/ 3 w 587"/>
                <a:gd name="T17" fmla="*/ 6 h 330"/>
                <a:gd name="T18" fmla="*/ 4 w 587"/>
                <a:gd name="T19" fmla="*/ 6 h 330"/>
                <a:gd name="T20" fmla="*/ 5 w 587"/>
                <a:gd name="T21" fmla="*/ 6 h 330"/>
                <a:gd name="T22" fmla="*/ 4 w 587"/>
                <a:gd name="T23" fmla="*/ 5 h 330"/>
                <a:gd name="T24" fmla="*/ 5 w 587"/>
                <a:gd name="T25" fmla="*/ 5 h 330"/>
                <a:gd name="T26" fmla="*/ 5 w 587"/>
                <a:gd name="T27" fmla="*/ 5 h 330"/>
                <a:gd name="T28" fmla="*/ 6 w 587"/>
                <a:gd name="T29" fmla="*/ 5 h 330"/>
                <a:gd name="T30" fmla="*/ 6 w 587"/>
                <a:gd name="T31" fmla="*/ 4 h 330"/>
                <a:gd name="T32" fmla="*/ 13 w 587"/>
                <a:gd name="T33" fmla="*/ 2 h 330"/>
                <a:gd name="T34" fmla="*/ 14 w 587"/>
                <a:gd name="T35" fmla="*/ 1 h 330"/>
                <a:gd name="T36" fmla="*/ 13 w 587"/>
                <a:gd name="T37" fmla="*/ 0 h 330"/>
                <a:gd name="T38" fmla="*/ 9 w 587"/>
                <a:gd name="T39" fmla="*/ 1 h 330"/>
                <a:gd name="T40" fmla="*/ 7 w 587"/>
                <a:gd name="T41" fmla="*/ 1 h 330"/>
                <a:gd name="T42" fmla="*/ 3 w 587"/>
                <a:gd name="T43" fmla="*/ 4 h 330"/>
                <a:gd name="T44" fmla="*/ 2 w 587"/>
                <a:gd name="T45" fmla="*/ 4 h 330"/>
                <a:gd name="T46" fmla="*/ 2 w 587"/>
                <a:gd name="T47" fmla="*/ 5 h 330"/>
                <a:gd name="T48" fmla="*/ 3 w 587"/>
                <a:gd name="T49" fmla="*/ 5 h 330"/>
                <a:gd name="T50" fmla="*/ 2 w 587"/>
                <a:gd name="T51" fmla="*/ 5 h 330"/>
                <a:gd name="T52" fmla="*/ 2 w 587"/>
                <a:gd name="T53" fmla="*/ 5 h 330"/>
                <a:gd name="T54" fmla="*/ 1 w 587"/>
                <a:gd name="T55" fmla="*/ 6 h 330"/>
                <a:gd name="T56" fmla="*/ 2 w 587"/>
                <a:gd name="T57" fmla="*/ 6 h 330"/>
                <a:gd name="T58" fmla="*/ 0 w 587"/>
                <a:gd name="T59" fmla="*/ 7 h 3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7"/>
                <a:gd name="T91" fmla="*/ 0 h 330"/>
                <a:gd name="T92" fmla="*/ 587 w 587"/>
                <a:gd name="T93" fmla="*/ 330 h 3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7" h="330">
                  <a:moveTo>
                    <a:pt x="0" y="284"/>
                  </a:moveTo>
                  <a:lnTo>
                    <a:pt x="58" y="293"/>
                  </a:lnTo>
                  <a:lnTo>
                    <a:pt x="18" y="321"/>
                  </a:lnTo>
                  <a:lnTo>
                    <a:pt x="117" y="330"/>
                  </a:lnTo>
                  <a:lnTo>
                    <a:pt x="120" y="293"/>
                  </a:lnTo>
                  <a:lnTo>
                    <a:pt x="149" y="298"/>
                  </a:lnTo>
                  <a:lnTo>
                    <a:pt x="119" y="279"/>
                  </a:lnTo>
                  <a:lnTo>
                    <a:pt x="158" y="286"/>
                  </a:lnTo>
                  <a:lnTo>
                    <a:pt x="149" y="244"/>
                  </a:lnTo>
                  <a:lnTo>
                    <a:pt x="167" y="270"/>
                  </a:lnTo>
                  <a:lnTo>
                    <a:pt x="196" y="245"/>
                  </a:lnTo>
                  <a:lnTo>
                    <a:pt x="177" y="217"/>
                  </a:lnTo>
                  <a:lnTo>
                    <a:pt x="239" y="222"/>
                  </a:lnTo>
                  <a:lnTo>
                    <a:pt x="221" y="205"/>
                  </a:lnTo>
                  <a:lnTo>
                    <a:pt x="249" y="209"/>
                  </a:lnTo>
                  <a:lnTo>
                    <a:pt x="265" y="175"/>
                  </a:lnTo>
                  <a:lnTo>
                    <a:pt x="558" y="71"/>
                  </a:lnTo>
                  <a:lnTo>
                    <a:pt x="587" y="30"/>
                  </a:lnTo>
                  <a:lnTo>
                    <a:pt x="530" y="0"/>
                  </a:lnTo>
                  <a:lnTo>
                    <a:pt x="409" y="67"/>
                  </a:lnTo>
                  <a:lnTo>
                    <a:pt x="282" y="67"/>
                  </a:lnTo>
                  <a:lnTo>
                    <a:pt x="147" y="155"/>
                  </a:lnTo>
                  <a:lnTo>
                    <a:pt x="71" y="165"/>
                  </a:lnTo>
                  <a:lnTo>
                    <a:pt x="76" y="205"/>
                  </a:lnTo>
                  <a:lnTo>
                    <a:pt x="116" y="209"/>
                  </a:lnTo>
                  <a:lnTo>
                    <a:pt x="70" y="210"/>
                  </a:lnTo>
                  <a:lnTo>
                    <a:pt x="91" y="226"/>
                  </a:lnTo>
                  <a:lnTo>
                    <a:pt x="58" y="245"/>
                  </a:lnTo>
                  <a:lnTo>
                    <a:pt x="97" y="263"/>
                  </a:lnTo>
                  <a:lnTo>
                    <a:pt x="0" y="284"/>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18" name="Freeform 400">
              <a:extLst>
                <a:ext uri="{FF2B5EF4-FFF2-40B4-BE49-F238E27FC236}">
                  <a16:creationId xmlns:a16="http://schemas.microsoft.com/office/drawing/2014/main" id="{F8F30020-B36F-451F-8B3F-CE11587D296E}"/>
                </a:ext>
              </a:extLst>
            </p:cNvPr>
            <p:cNvSpPr>
              <a:spLocks/>
            </p:cNvSpPr>
            <p:nvPr/>
          </p:nvSpPr>
          <p:spPr bwMode="auto">
            <a:xfrm>
              <a:off x="2396057" y="1483784"/>
              <a:ext cx="53911" cy="25193"/>
            </a:xfrm>
            <a:custGeom>
              <a:avLst/>
              <a:gdLst>
                <a:gd name="T0" fmla="*/ 0 w 115"/>
                <a:gd name="T1" fmla="*/ 1 h 66"/>
                <a:gd name="T2" fmla="*/ 1 w 115"/>
                <a:gd name="T3" fmla="*/ 1 h 66"/>
                <a:gd name="T4" fmla="*/ 3 w 115"/>
                <a:gd name="T5" fmla="*/ 1 h 66"/>
                <a:gd name="T6" fmla="*/ 1 w 115"/>
                <a:gd name="T7" fmla="*/ 0 h 66"/>
                <a:gd name="T8" fmla="*/ 0 w 115"/>
                <a:gd name="T9" fmla="*/ 1 h 66"/>
                <a:gd name="T10" fmla="*/ 0 60000 65536"/>
                <a:gd name="T11" fmla="*/ 0 60000 65536"/>
                <a:gd name="T12" fmla="*/ 0 60000 65536"/>
                <a:gd name="T13" fmla="*/ 0 60000 65536"/>
                <a:gd name="T14" fmla="*/ 0 60000 65536"/>
                <a:gd name="T15" fmla="*/ 0 w 115"/>
                <a:gd name="T16" fmla="*/ 0 h 66"/>
                <a:gd name="T17" fmla="*/ 115 w 115"/>
                <a:gd name="T18" fmla="*/ 66 h 66"/>
              </a:gdLst>
              <a:ahLst/>
              <a:cxnLst>
                <a:cxn ang="T10">
                  <a:pos x="T0" y="T1"/>
                </a:cxn>
                <a:cxn ang="T11">
                  <a:pos x="T2" y="T3"/>
                </a:cxn>
                <a:cxn ang="T12">
                  <a:pos x="T4" y="T5"/>
                </a:cxn>
                <a:cxn ang="T13">
                  <a:pos x="T6" y="T7"/>
                </a:cxn>
                <a:cxn ang="T14">
                  <a:pos x="T8" y="T9"/>
                </a:cxn>
              </a:cxnLst>
              <a:rect l="T15" t="T16" r="T17" b="T18"/>
              <a:pathLst>
                <a:path w="115" h="66">
                  <a:moveTo>
                    <a:pt x="0" y="47"/>
                  </a:moveTo>
                  <a:lnTo>
                    <a:pt x="32" y="66"/>
                  </a:lnTo>
                  <a:lnTo>
                    <a:pt x="115" y="43"/>
                  </a:lnTo>
                  <a:lnTo>
                    <a:pt x="66" y="0"/>
                  </a:lnTo>
                  <a:lnTo>
                    <a:pt x="0" y="47"/>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19" name="Freeform 401">
              <a:extLst>
                <a:ext uri="{FF2B5EF4-FFF2-40B4-BE49-F238E27FC236}">
                  <a16:creationId xmlns:a16="http://schemas.microsoft.com/office/drawing/2014/main" id="{4EEFC575-18FA-4870-8FBA-2FA2E9F2F32E}"/>
                </a:ext>
              </a:extLst>
            </p:cNvPr>
            <p:cNvSpPr>
              <a:spLocks/>
            </p:cNvSpPr>
            <p:nvPr/>
          </p:nvSpPr>
          <p:spPr bwMode="auto">
            <a:xfrm>
              <a:off x="2918321" y="1534171"/>
              <a:ext cx="48857" cy="15912"/>
            </a:xfrm>
            <a:custGeom>
              <a:avLst/>
              <a:gdLst>
                <a:gd name="T0" fmla="*/ 0 w 103"/>
                <a:gd name="T1" fmla="*/ 0 h 42"/>
                <a:gd name="T2" fmla="*/ 1 w 103"/>
                <a:gd name="T3" fmla="*/ 1 h 42"/>
                <a:gd name="T4" fmla="*/ 1 w 103"/>
                <a:gd name="T5" fmla="*/ 1 h 42"/>
                <a:gd name="T6" fmla="*/ 2 w 103"/>
                <a:gd name="T7" fmla="*/ 1 h 42"/>
                <a:gd name="T8" fmla="*/ 2 w 103"/>
                <a:gd name="T9" fmla="*/ 1 h 42"/>
                <a:gd name="T10" fmla="*/ 0 w 103"/>
                <a:gd name="T11" fmla="*/ 0 h 42"/>
                <a:gd name="T12" fmla="*/ 0 60000 65536"/>
                <a:gd name="T13" fmla="*/ 0 60000 65536"/>
                <a:gd name="T14" fmla="*/ 0 60000 65536"/>
                <a:gd name="T15" fmla="*/ 0 60000 65536"/>
                <a:gd name="T16" fmla="*/ 0 60000 65536"/>
                <a:gd name="T17" fmla="*/ 0 60000 65536"/>
                <a:gd name="T18" fmla="*/ 0 w 103"/>
                <a:gd name="T19" fmla="*/ 0 h 42"/>
                <a:gd name="T20" fmla="*/ 103 w 10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03" h="42">
                  <a:moveTo>
                    <a:pt x="0" y="0"/>
                  </a:moveTo>
                  <a:lnTo>
                    <a:pt x="46" y="34"/>
                  </a:lnTo>
                  <a:lnTo>
                    <a:pt x="31" y="42"/>
                  </a:lnTo>
                  <a:lnTo>
                    <a:pt x="70" y="41"/>
                  </a:lnTo>
                  <a:lnTo>
                    <a:pt x="103" y="20"/>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20" name="Freeform 402">
              <a:extLst>
                <a:ext uri="{FF2B5EF4-FFF2-40B4-BE49-F238E27FC236}">
                  <a16:creationId xmlns:a16="http://schemas.microsoft.com/office/drawing/2014/main" id="{87ABA7E3-DAC2-40E5-9499-F221B23C334B}"/>
                </a:ext>
              </a:extLst>
            </p:cNvPr>
            <p:cNvSpPr>
              <a:spLocks/>
            </p:cNvSpPr>
            <p:nvPr/>
          </p:nvSpPr>
          <p:spPr bwMode="auto">
            <a:xfrm>
              <a:off x="2928429" y="1489088"/>
              <a:ext cx="116246" cy="46409"/>
            </a:xfrm>
            <a:custGeom>
              <a:avLst/>
              <a:gdLst>
                <a:gd name="T0" fmla="*/ 0 w 242"/>
                <a:gd name="T1" fmla="*/ 2 h 123"/>
                <a:gd name="T2" fmla="*/ 1 w 242"/>
                <a:gd name="T3" fmla="*/ 1 h 123"/>
                <a:gd name="T4" fmla="*/ 4 w 242"/>
                <a:gd name="T5" fmla="*/ 0 h 123"/>
                <a:gd name="T6" fmla="*/ 6 w 242"/>
                <a:gd name="T7" fmla="*/ 1 h 123"/>
                <a:gd name="T8" fmla="*/ 5 w 242"/>
                <a:gd name="T9" fmla="*/ 2 h 123"/>
                <a:gd name="T10" fmla="*/ 5 w 242"/>
                <a:gd name="T11" fmla="*/ 2 h 123"/>
                <a:gd name="T12" fmla="*/ 2 w 242"/>
                <a:gd name="T13" fmla="*/ 3 h 123"/>
                <a:gd name="T14" fmla="*/ 0 w 242"/>
                <a:gd name="T15" fmla="*/ 2 h 123"/>
                <a:gd name="T16" fmla="*/ 0 60000 65536"/>
                <a:gd name="T17" fmla="*/ 0 60000 65536"/>
                <a:gd name="T18" fmla="*/ 0 60000 65536"/>
                <a:gd name="T19" fmla="*/ 0 60000 65536"/>
                <a:gd name="T20" fmla="*/ 0 60000 65536"/>
                <a:gd name="T21" fmla="*/ 0 60000 65536"/>
                <a:gd name="T22" fmla="*/ 0 60000 65536"/>
                <a:gd name="T23" fmla="*/ 0 60000 65536"/>
                <a:gd name="T24" fmla="*/ 0 w 242"/>
                <a:gd name="T25" fmla="*/ 0 h 123"/>
                <a:gd name="T26" fmla="*/ 242 w 242"/>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 h="123">
                  <a:moveTo>
                    <a:pt x="0" y="100"/>
                  </a:moveTo>
                  <a:lnTo>
                    <a:pt x="65" y="33"/>
                  </a:lnTo>
                  <a:lnTo>
                    <a:pt x="156" y="0"/>
                  </a:lnTo>
                  <a:lnTo>
                    <a:pt x="242" y="59"/>
                  </a:lnTo>
                  <a:lnTo>
                    <a:pt x="212" y="71"/>
                  </a:lnTo>
                  <a:lnTo>
                    <a:pt x="220" y="98"/>
                  </a:lnTo>
                  <a:lnTo>
                    <a:pt x="95" y="123"/>
                  </a:lnTo>
                  <a:lnTo>
                    <a:pt x="0" y="10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21" name="Freeform 403">
              <a:extLst>
                <a:ext uri="{FF2B5EF4-FFF2-40B4-BE49-F238E27FC236}">
                  <a16:creationId xmlns:a16="http://schemas.microsoft.com/office/drawing/2014/main" id="{C40BA471-6E01-47C9-99FD-11B577D240A6}"/>
                </a:ext>
              </a:extLst>
            </p:cNvPr>
            <p:cNvSpPr>
              <a:spLocks/>
            </p:cNvSpPr>
            <p:nvPr/>
          </p:nvSpPr>
          <p:spPr bwMode="auto">
            <a:xfrm>
              <a:off x="2952015" y="1530193"/>
              <a:ext cx="131408" cy="53039"/>
            </a:xfrm>
            <a:custGeom>
              <a:avLst/>
              <a:gdLst>
                <a:gd name="T0" fmla="*/ 0 w 274"/>
                <a:gd name="T1" fmla="*/ 1 h 142"/>
                <a:gd name="T2" fmla="*/ 1 w 274"/>
                <a:gd name="T3" fmla="*/ 1 h 142"/>
                <a:gd name="T4" fmla="*/ 2 w 274"/>
                <a:gd name="T5" fmla="*/ 3 h 142"/>
                <a:gd name="T6" fmla="*/ 3 w 274"/>
                <a:gd name="T7" fmla="*/ 2 h 142"/>
                <a:gd name="T8" fmla="*/ 5 w 274"/>
                <a:gd name="T9" fmla="*/ 3 h 142"/>
                <a:gd name="T10" fmla="*/ 6 w 274"/>
                <a:gd name="T11" fmla="*/ 3 h 142"/>
                <a:gd name="T12" fmla="*/ 5 w 274"/>
                <a:gd name="T13" fmla="*/ 2 h 142"/>
                <a:gd name="T14" fmla="*/ 6 w 274"/>
                <a:gd name="T15" fmla="*/ 2 h 142"/>
                <a:gd name="T16" fmla="*/ 6 w 274"/>
                <a:gd name="T17" fmla="*/ 1 h 142"/>
                <a:gd name="T18" fmla="*/ 5 w 274"/>
                <a:gd name="T19" fmla="*/ 0 h 142"/>
                <a:gd name="T20" fmla="*/ 4 w 274"/>
                <a:gd name="T21" fmla="*/ 1 h 142"/>
                <a:gd name="T22" fmla="*/ 5 w 274"/>
                <a:gd name="T23" fmla="*/ 1 h 142"/>
                <a:gd name="T24" fmla="*/ 4 w 274"/>
                <a:gd name="T25" fmla="*/ 0 h 142"/>
                <a:gd name="T26" fmla="*/ 2 w 274"/>
                <a:gd name="T27" fmla="*/ 0 h 142"/>
                <a:gd name="T28" fmla="*/ 0 w 274"/>
                <a:gd name="T29" fmla="*/ 1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142"/>
                <a:gd name="T47" fmla="*/ 274 w 274"/>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142">
                  <a:moveTo>
                    <a:pt x="0" y="61"/>
                  </a:moveTo>
                  <a:lnTo>
                    <a:pt x="50" y="68"/>
                  </a:lnTo>
                  <a:lnTo>
                    <a:pt x="85" y="118"/>
                  </a:lnTo>
                  <a:lnTo>
                    <a:pt x="114" y="103"/>
                  </a:lnTo>
                  <a:lnTo>
                    <a:pt x="225" y="142"/>
                  </a:lnTo>
                  <a:lnTo>
                    <a:pt x="264" y="126"/>
                  </a:lnTo>
                  <a:lnTo>
                    <a:pt x="235" y="88"/>
                  </a:lnTo>
                  <a:lnTo>
                    <a:pt x="258" y="98"/>
                  </a:lnTo>
                  <a:lnTo>
                    <a:pt x="274" y="39"/>
                  </a:lnTo>
                  <a:lnTo>
                    <a:pt x="215" y="12"/>
                  </a:lnTo>
                  <a:lnTo>
                    <a:pt x="156" y="52"/>
                  </a:lnTo>
                  <a:lnTo>
                    <a:pt x="203" y="31"/>
                  </a:lnTo>
                  <a:lnTo>
                    <a:pt x="173" y="0"/>
                  </a:lnTo>
                  <a:lnTo>
                    <a:pt x="79" y="11"/>
                  </a:lnTo>
                  <a:lnTo>
                    <a:pt x="0" y="61"/>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22" name="Freeform 404">
              <a:extLst>
                <a:ext uri="{FF2B5EF4-FFF2-40B4-BE49-F238E27FC236}">
                  <a16:creationId xmlns:a16="http://schemas.microsoft.com/office/drawing/2014/main" id="{0E5F35E7-DFF6-4840-9699-EE328EFA89CD}"/>
                </a:ext>
              </a:extLst>
            </p:cNvPr>
            <p:cNvSpPr>
              <a:spLocks/>
            </p:cNvSpPr>
            <p:nvPr/>
          </p:nvSpPr>
          <p:spPr bwMode="auto">
            <a:xfrm>
              <a:off x="3075001" y="1556713"/>
              <a:ext cx="109507" cy="55691"/>
            </a:xfrm>
            <a:custGeom>
              <a:avLst/>
              <a:gdLst>
                <a:gd name="T0" fmla="*/ 0 w 226"/>
                <a:gd name="T1" fmla="*/ 3 h 145"/>
                <a:gd name="T2" fmla="*/ 0 w 226"/>
                <a:gd name="T3" fmla="*/ 3 h 145"/>
                <a:gd name="T4" fmla="*/ 5 w 226"/>
                <a:gd name="T5" fmla="*/ 3 h 145"/>
                <a:gd name="T6" fmla="*/ 5 w 226"/>
                <a:gd name="T7" fmla="*/ 2 h 145"/>
                <a:gd name="T8" fmla="*/ 4 w 226"/>
                <a:gd name="T9" fmla="*/ 1 h 145"/>
                <a:gd name="T10" fmla="*/ 3 w 226"/>
                <a:gd name="T11" fmla="*/ 1 h 145"/>
                <a:gd name="T12" fmla="*/ 3 w 226"/>
                <a:gd name="T13" fmla="*/ 0 h 145"/>
                <a:gd name="T14" fmla="*/ 3 w 226"/>
                <a:gd name="T15" fmla="*/ 0 h 145"/>
                <a:gd name="T16" fmla="*/ 1 w 226"/>
                <a:gd name="T17" fmla="*/ 3 h 145"/>
                <a:gd name="T18" fmla="*/ 0 w 226"/>
                <a:gd name="T19" fmla="*/ 3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6"/>
                <a:gd name="T31" fmla="*/ 0 h 145"/>
                <a:gd name="T32" fmla="*/ 226 w 226"/>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6" h="145">
                  <a:moveTo>
                    <a:pt x="0" y="125"/>
                  </a:moveTo>
                  <a:lnTo>
                    <a:pt x="17" y="145"/>
                  </a:lnTo>
                  <a:lnTo>
                    <a:pt x="209" y="117"/>
                  </a:lnTo>
                  <a:lnTo>
                    <a:pt x="226" y="69"/>
                  </a:lnTo>
                  <a:lnTo>
                    <a:pt x="172" y="30"/>
                  </a:lnTo>
                  <a:lnTo>
                    <a:pt x="126" y="45"/>
                  </a:lnTo>
                  <a:lnTo>
                    <a:pt x="134" y="12"/>
                  </a:lnTo>
                  <a:lnTo>
                    <a:pt x="110" y="0"/>
                  </a:lnTo>
                  <a:lnTo>
                    <a:pt x="20" y="108"/>
                  </a:lnTo>
                  <a:lnTo>
                    <a:pt x="0" y="12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23" name="Freeform 405">
              <a:extLst>
                <a:ext uri="{FF2B5EF4-FFF2-40B4-BE49-F238E27FC236}">
                  <a16:creationId xmlns:a16="http://schemas.microsoft.com/office/drawing/2014/main" id="{7E4B8D23-B4C9-4478-A7B1-D325F6DB3ADA}"/>
                </a:ext>
              </a:extLst>
            </p:cNvPr>
            <p:cNvSpPr>
              <a:spLocks/>
            </p:cNvSpPr>
            <p:nvPr/>
          </p:nvSpPr>
          <p:spPr bwMode="auto">
            <a:xfrm>
              <a:off x="3753943" y="1673399"/>
              <a:ext cx="124670" cy="53039"/>
            </a:xfrm>
            <a:custGeom>
              <a:avLst/>
              <a:gdLst>
                <a:gd name="T0" fmla="*/ 0 w 258"/>
                <a:gd name="T1" fmla="*/ 2 h 136"/>
                <a:gd name="T2" fmla="*/ 1 w 258"/>
                <a:gd name="T3" fmla="*/ 0 h 136"/>
                <a:gd name="T4" fmla="*/ 2 w 258"/>
                <a:gd name="T5" fmla="*/ 0 h 136"/>
                <a:gd name="T6" fmla="*/ 3 w 258"/>
                <a:gd name="T7" fmla="*/ 1 h 136"/>
                <a:gd name="T8" fmla="*/ 4 w 258"/>
                <a:gd name="T9" fmla="*/ 0 h 136"/>
                <a:gd name="T10" fmla="*/ 5 w 258"/>
                <a:gd name="T11" fmla="*/ 1 h 136"/>
                <a:gd name="T12" fmla="*/ 5 w 258"/>
                <a:gd name="T13" fmla="*/ 2 h 136"/>
                <a:gd name="T14" fmla="*/ 6 w 258"/>
                <a:gd name="T15" fmla="*/ 3 h 136"/>
                <a:gd name="T16" fmla="*/ 3 w 258"/>
                <a:gd name="T17" fmla="*/ 3 h 136"/>
                <a:gd name="T18" fmla="*/ 3 w 258"/>
                <a:gd name="T19" fmla="*/ 3 h 136"/>
                <a:gd name="T20" fmla="*/ 2 w 258"/>
                <a:gd name="T21" fmla="*/ 4 h 136"/>
                <a:gd name="T22" fmla="*/ 0 w 258"/>
                <a:gd name="T23" fmla="*/ 2 h 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8"/>
                <a:gd name="T37" fmla="*/ 0 h 136"/>
                <a:gd name="T38" fmla="*/ 258 w 258"/>
                <a:gd name="T39" fmla="*/ 136 h 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8" h="136">
                  <a:moveTo>
                    <a:pt x="0" y="73"/>
                  </a:moveTo>
                  <a:lnTo>
                    <a:pt x="53" y="5"/>
                  </a:lnTo>
                  <a:lnTo>
                    <a:pt x="88" y="0"/>
                  </a:lnTo>
                  <a:lnTo>
                    <a:pt x="147" y="50"/>
                  </a:lnTo>
                  <a:lnTo>
                    <a:pt x="157" y="13"/>
                  </a:lnTo>
                  <a:lnTo>
                    <a:pt x="220" y="44"/>
                  </a:lnTo>
                  <a:lnTo>
                    <a:pt x="216" y="93"/>
                  </a:lnTo>
                  <a:lnTo>
                    <a:pt x="258" y="112"/>
                  </a:lnTo>
                  <a:lnTo>
                    <a:pt x="123" y="120"/>
                  </a:lnTo>
                  <a:lnTo>
                    <a:pt x="115" y="98"/>
                  </a:lnTo>
                  <a:lnTo>
                    <a:pt x="92" y="136"/>
                  </a:lnTo>
                  <a:lnTo>
                    <a:pt x="0" y="73"/>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24" name="Freeform 406">
              <a:extLst>
                <a:ext uri="{FF2B5EF4-FFF2-40B4-BE49-F238E27FC236}">
                  <a16:creationId xmlns:a16="http://schemas.microsoft.com/office/drawing/2014/main" id="{10E47E8F-1696-4792-9394-BA0E7B329B07}"/>
                </a:ext>
              </a:extLst>
            </p:cNvPr>
            <p:cNvSpPr>
              <a:spLocks/>
            </p:cNvSpPr>
            <p:nvPr/>
          </p:nvSpPr>
          <p:spPr bwMode="auto">
            <a:xfrm>
              <a:off x="3841550" y="1676051"/>
              <a:ext cx="75813" cy="35802"/>
            </a:xfrm>
            <a:custGeom>
              <a:avLst/>
              <a:gdLst>
                <a:gd name="T0" fmla="*/ 0 w 158"/>
                <a:gd name="T1" fmla="*/ 0 h 92"/>
                <a:gd name="T2" fmla="*/ 1 w 158"/>
                <a:gd name="T3" fmla="*/ 1 h 92"/>
                <a:gd name="T4" fmla="*/ 1 w 158"/>
                <a:gd name="T5" fmla="*/ 2 h 92"/>
                <a:gd name="T6" fmla="*/ 1 w 158"/>
                <a:gd name="T7" fmla="*/ 2 h 92"/>
                <a:gd name="T8" fmla="*/ 3 w 158"/>
                <a:gd name="T9" fmla="*/ 2 h 92"/>
                <a:gd name="T10" fmla="*/ 4 w 158"/>
                <a:gd name="T11" fmla="*/ 1 h 92"/>
                <a:gd name="T12" fmla="*/ 0 w 158"/>
                <a:gd name="T13" fmla="*/ 0 h 92"/>
                <a:gd name="T14" fmla="*/ 0 60000 65536"/>
                <a:gd name="T15" fmla="*/ 0 60000 65536"/>
                <a:gd name="T16" fmla="*/ 0 60000 65536"/>
                <a:gd name="T17" fmla="*/ 0 60000 65536"/>
                <a:gd name="T18" fmla="*/ 0 60000 65536"/>
                <a:gd name="T19" fmla="*/ 0 60000 65536"/>
                <a:gd name="T20" fmla="*/ 0 60000 65536"/>
                <a:gd name="T21" fmla="*/ 0 w 158"/>
                <a:gd name="T22" fmla="*/ 0 h 92"/>
                <a:gd name="T23" fmla="*/ 158 w 15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92">
                  <a:moveTo>
                    <a:pt x="0" y="0"/>
                  </a:moveTo>
                  <a:lnTo>
                    <a:pt x="50" y="33"/>
                  </a:lnTo>
                  <a:lnTo>
                    <a:pt x="39" y="65"/>
                  </a:lnTo>
                  <a:lnTo>
                    <a:pt x="64" y="92"/>
                  </a:lnTo>
                  <a:lnTo>
                    <a:pt x="110" y="92"/>
                  </a:lnTo>
                  <a:lnTo>
                    <a:pt x="158" y="57"/>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25" name="Freeform 407">
              <a:extLst>
                <a:ext uri="{FF2B5EF4-FFF2-40B4-BE49-F238E27FC236}">
                  <a16:creationId xmlns:a16="http://schemas.microsoft.com/office/drawing/2014/main" id="{3135EB81-B672-471E-A461-3D4F3C80A100}"/>
                </a:ext>
              </a:extLst>
            </p:cNvPr>
            <p:cNvSpPr>
              <a:spLocks/>
            </p:cNvSpPr>
            <p:nvPr/>
          </p:nvSpPr>
          <p:spPr bwMode="auto">
            <a:xfrm>
              <a:off x="3849973" y="2276720"/>
              <a:ext cx="53911" cy="182986"/>
            </a:xfrm>
            <a:custGeom>
              <a:avLst/>
              <a:gdLst>
                <a:gd name="T0" fmla="*/ 0 w 115"/>
                <a:gd name="T1" fmla="*/ 3 h 483"/>
                <a:gd name="T2" fmla="*/ 0 w 115"/>
                <a:gd name="T3" fmla="*/ 4 h 483"/>
                <a:gd name="T4" fmla="*/ 0 w 115"/>
                <a:gd name="T5" fmla="*/ 11 h 483"/>
                <a:gd name="T6" fmla="*/ 1 w 115"/>
                <a:gd name="T7" fmla="*/ 10 h 483"/>
                <a:gd name="T8" fmla="*/ 1 w 115"/>
                <a:gd name="T9" fmla="*/ 11 h 483"/>
                <a:gd name="T10" fmla="*/ 1 w 115"/>
                <a:gd name="T11" fmla="*/ 9 h 483"/>
                <a:gd name="T12" fmla="*/ 1 w 115"/>
                <a:gd name="T13" fmla="*/ 7 h 483"/>
                <a:gd name="T14" fmla="*/ 3 w 115"/>
                <a:gd name="T15" fmla="*/ 8 h 483"/>
                <a:gd name="T16" fmla="*/ 1 w 115"/>
                <a:gd name="T17" fmla="*/ 4 h 483"/>
                <a:gd name="T18" fmla="*/ 1 w 115"/>
                <a:gd name="T19" fmla="*/ 0 h 483"/>
                <a:gd name="T20" fmla="*/ 0 w 115"/>
                <a:gd name="T21" fmla="*/ 3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83"/>
                <a:gd name="T35" fmla="*/ 115 w 115"/>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83">
                  <a:moveTo>
                    <a:pt x="0" y="123"/>
                  </a:moveTo>
                  <a:lnTo>
                    <a:pt x="19" y="182"/>
                  </a:lnTo>
                  <a:lnTo>
                    <a:pt x="19" y="483"/>
                  </a:lnTo>
                  <a:lnTo>
                    <a:pt x="39" y="446"/>
                  </a:lnTo>
                  <a:lnTo>
                    <a:pt x="70" y="469"/>
                  </a:lnTo>
                  <a:lnTo>
                    <a:pt x="32" y="387"/>
                  </a:lnTo>
                  <a:lnTo>
                    <a:pt x="53" y="304"/>
                  </a:lnTo>
                  <a:lnTo>
                    <a:pt x="115" y="329"/>
                  </a:lnTo>
                  <a:lnTo>
                    <a:pt x="57" y="169"/>
                  </a:lnTo>
                  <a:lnTo>
                    <a:pt x="39" y="0"/>
                  </a:lnTo>
                  <a:lnTo>
                    <a:pt x="0" y="123"/>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26" name="Freeform 408">
              <a:extLst>
                <a:ext uri="{FF2B5EF4-FFF2-40B4-BE49-F238E27FC236}">
                  <a16:creationId xmlns:a16="http://schemas.microsoft.com/office/drawing/2014/main" id="{211EB9F4-9BEE-4C5E-BB05-1207D9DEEA77}"/>
                </a:ext>
              </a:extLst>
            </p:cNvPr>
            <p:cNvSpPr>
              <a:spLocks/>
            </p:cNvSpPr>
            <p:nvPr/>
          </p:nvSpPr>
          <p:spPr bwMode="auto">
            <a:xfrm>
              <a:off x="3932524" y="1695940"/>
              <a:ext cx="84236" cy="26520"/>
            </a:xfrm>
            <a:custGeom>
              <a:avLst/>
              <a:gdLst>
                <a:gd name="T0" fmla="*/ 0 w 179"/>
                <a:gd name="T1" fmla="*/ 0 h 70"/>
                <a:gd name="T2" fmla="*/ 1 w 179"/>
                <a:gd name="T3" fmla="*/ 1 h 70"/>
                <a:gd name="T4" fmla="*/ 3 w 179"/>
                <a:gd name="T5" fmla="*/ 2 h 70"/>
                <a:gd name="T6" fmla="*/ 4 w 179"/>
                <a:gd name="T7" fmla="*/ 1 h 70"/>
                <a:gd name="T8" fmla="*/ 0 w 179"/>
                <a:gd name="T9" fmla="*/ 0 h 70"/>
                <a:gd name="T10" fmla="*/ 0 60000 65536"/>
                <a:gd name="T11" fmla="*/ 0 60000 65536"/>
                <a:gd name="T12" fmla="*/ 0 60000 65536"/>
                <a:gd name="T13" fmla="*/ 0 60000 65536"/>
                <a:gd name="T14" fmla="*/ 0 60000 65536"/>
                <a:gd name="T15" fmla="*/ 0 w 179"/>
                <a:gd name="T16" fmla="*/ 0 h 70"/>
                <a:gd name="T17" fmla="*/ 179 w 179"/>
                <a:gd name="T18" fmla="*/ 70 h 70"/>
              </a:gdLst>
              <a:ahLst/>
              <a:cxnLst>
                <a:cxn ang="T10">
                  <a:pos x="T0" y="T1"/>
                </a:cxn>
                <a:cxn ang="T11">
                  <a:pos x="T2" y="T3"/>
                </a:cxn>
                <a:cxn ang="T12">
                  <a:pos x="T4" y="T5"/>
                </a:cxn>
                <a:cxn ang="T13">
                  <a:pos x="T6" y="T7"/>
                </a:cxn>
                <a:cxn ang="T14">
                  <a:pos x="T8" y="T9"/>
                </a:cxn>
              </a:cxnLst>
              <a:rect l="T15" t="T16" r="T17" b="T18"/>
              <a:pathLst>
                <a:path w="179" h="70">
                  <a:moveTo>
                    <a:pt x="0" y="0"/>
                  </a:moveTo>
                  <a:lnTo>
                    <a:pt x="31" y="47"/>
                  </a:lnTo>
                  <a:lnTo>
                    <a:pt x="112" y="70"/>
                  </a:lnTo>
                  <a:lnTo>
                    <a:pt x="179" y="55"/>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27" name="Freeform 409">
              <a:extLst>
                <a:ext uri="{FF2B5EF4-FFF2-40B4-BE49-F238E27FC236}">
                  <a16:creationId xmlns:a16="http://schemas.microsoft.com/office/drawing/2014/main" id="{28308F66-2A87-452B-9957-0DAA53956960}"/>
                </a:ext>
              </a:extLst>
            </p:cNvPr>
            <p:cNvSpPr>
              <a:spLocks/>
            </p:cNvSpPr>
            <p:nvPr/>
          </p:nvSpPr>
          <p:spPr bwMode="auto">
            <a:xfrm>
              <a:off x="1085341" y="2507441"/>
              <a:ext cx="224068" cy="148510"/>
            </a:xfrm>
            <a:custGeom>
              <a:avLst/>
              <a:gdLst>
                <a:gd name="T0" fmla="*/ 0 w 469"/>
                <a:gd name="T1" fmla="*/ 1 h 392"/>
                <a:gd name="T2" fmla="*/ 0 w 469"/>
                <a:gd name="T3" fmla="*/ 2 h 392"/>
                <a:gd name="T4" fmla="*/ 3 w 469"/>
                <a:gd name="T5" fmla="*/ 3 h 392"/>
                <a:gd name="T6" fmla="*/ 2 w 469"/>
                <a:gd name="T7" fmla="*/ 5 h 392"/>
                <a:gd name="T8" fmla="*/ 2 w 469"/>
                <a:gd name="T9" fmla="*/ 8 h 392"/>
                <a:gd name="T10" fmla="*/ 3 w 469"/>
                <a:gd name="T11" fmla="*/ 9 h 392"/>
                <a:gd name="T12" fmla="*/ 6 w 469"/>
                <a:gd name="T13" fmla="*/ 8 h 392"/>
                <a:gd name="T14" fmla="*/ 8 w 469"/>
                <a:gd name="T15" fmla="*/ 6 h 392"/>
                <a:gd name="T16" fmla="*/ 8 w 469"/>
                <a:gd name="T17" fmla="*/ 5 h 392"/>
                <a:gd name="T18" fmla="*/ 9 w 469"/>
                <a:gd name="T19" fmla="*/ 3 h 392"/>
                <a:gd name="T20" fmla="*/ 11 w 469"/>
                <a:gd name="T21" fmla="*/ 2 h 392"/>
                <a:gd name="T22" fmla="*/ 11 w 469"/>
                <a:gd name="T23" fmla="*/ 1 h 392"/>
                <a:gd name="T24" fmla="*/ 9 w 469"/>
                <a:gd name="T25" fmla="*/ 1 h 392"/>
                <a:gd name="T26" fmla="*/ 9 w 469"/>
                <a:gd name="T27" fmla="*/ 1 h 392"/>
                <a:gd name="T28" fmla="*/ 6 w 469"/>
                <a:gd name="T29" fmla="*/ 0 h 392"/>
                <a:gd name="T30" fmla="*/ 1 w 469"/>
                <a:gd name="T31" fmla="*/ 0 h 392"/>
                <a:gd name="T32" fmla="*/ 0 w 469"/>
                <a:gd name="T33" fmla="*/ 1 h 3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9"/>
                <a:gd name="T52" fmla="*/ 0 h 392"/>
                <a:gd name="T53" fmla="*/ 469 w 469"/>
                <a:gd name="T54" fmla="*/ 392 h 3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9" h="392">
                  <a:moveTo>
                    <a:pt x="0" y="33"/>
                  </a:moveTo>
                  <a:lnTo>
                    <a:pt x="13" y="97"/>
                  </a:lnTo>
                  <a:lnTo>
                    <a:pt x="112" y="106"/>
                  </a:lnTo>
                  <a:lnTo>
                    <a:pt x="70" y="209"/>
                  </a:lnTo>
                  <a:lnTo>
                    <a:pt x="70" y="335"/>
                  </a:lnTo>
                  <a:lnTo>
                    <a:pt x="138" y="392"/>
                  </a:lnTo>
                  <a:lnTo>
                    <a:pt x="275" y="355"/>
                  </a:lnTo>
                  <a:lnTo>
                    <a:pt x="354" y="261"/>
                  </a:lnTo>
                  <a:lnTo>
                    <a:pt x="338" y="223"/>
                  </a:lnTo>
                  <a:lnTo>
                    <a:pt x="379" y="152"/>
                  </a:lnTo>
                  <a:lnTo>
                    <a:pt x="468" y="98"/>
                  </a:lnTo>
                  <a:lnTo>
                    <a:pt x="469" y="67"/>
                  </a:lnTo>
                  <a:lnTo>
                    <a:pt x="412" y="60"/>
                  </a:lnTo>
                  <a:lnTo>
                    <a:pt x="400" y="55"/>
                  </a:lnTo>
                  <a:lnTo>
                    <a:pt x="279" y="13"/>
                  </a:lnTo>
                  <a:lnTo>
                    <a:pt x="39" y="0"/>
                  </a:lnTo>
                  <a:lnTo>
                    <a:pt x="0" y="33"/>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28" name="Freeform 410">
              <a:extLst>
                <a:ext uri="{FF2B5EF4-FFF2-40B4-BE49-F238E27FC236}">
                  <a16:creationId xmlns:a16="http://schemas.microsoft.com/office/drawing/2014/main" id="{5F8B58A0-FFFA-449F-B8B1-776FEDE5EC7F}"/>
                </a:ext>
              </a:extLst>
            </p:cNvPr>
            <p:cNvSpPr>
              <a:spLocks/>
            </p:cNvSpPr>
            <p:nvPr/>
          </p:nvSpPr>
          <p:spPr bwMode="auto">
            <a:xfrm>
              <a:off x="1447558" y="1534171"/>
              <a:ext cx="193743" cy="125968"/>
            </a:xfrm>
            <a:custGeom>
              <a:avLst/>
              <a:gdLst>
                <a:gd name="T0" fmla="*/ 0 w 404"/>
                <a:gd name="T1" fmla="*/ 1 h 334"/>
                <a:gd name="T2" fmla="*/ 0 w 404"/>
                <a:gd name="T3" fmla="*/ 2 h 334"/>
                <a:gd name="T4" fmla="*/ 1 w 404"/>
                <a:gd name="T5" fmla="*/ 2 h 334"/>
                <a:gd name="T6" fmla="*/ 1 w 404"/>
                <a:gd name="T7" fmla="*/ 2 h 334"/>
                <a:gd name="T8" fmla="*/ 1 w 404"/>
                <a:gd name="T9" fmla="*/ 3 h 334"/>
                <a:gd name="T10" fmla="*/ 0 w 404"/>
                <a:gd name="T11" fmla="*/ 3 h 334"/>
                <a:gd name="T12" fmla="*/ 2 w 404"/>
                <a:gd name="T13" fmla="*/ 3 h 334"/>
                <a:gd name="T14" fmla="*/ 1 w 404"/>
                <a:gd name="T15" fmla="*/ 4 h 334"/>
                <a:gd name="T16" fmla="*/ 2 w 404"/>
                <a:gd name="T17" fmla="*/ 4 h 334"/>
                <a:gd name="T18" fmla="*/ 3 w 404"/>
                <a:gd name="T19" fmla="*/ 4 h 334"/>
                <a:gd name="T20" fmla="*/ 3 w 404"/>
                <a:gd name="T21" fmla="*/ 3 h 334"/>
                <a:gd name="T22" fmla="*/ 4 w 404"/>
                <a:gd name="T23" fmla="*/ 3 h 334"/>
                <a:gd name="T24" fmla="*/ 4 w 404"/>
                <a:gd name="T25" fmla="*/ 4 h 334"/>
                <a:gd name="T26" fmla="*/ 5 w 404"/>
                <a:gd name="T27" fmla="*/ 3 h 334"/>
                <a:gd name="T28" fmla="*/ 5 w 404"/>
                <a:gd name="T29" fmla="*/ 4 h 334"/>
                <a:gd name="T30" fmla="*/ 6 w 404"/>
                <a:gd name="T31" fmla="*/ 4 h 334"/>
                <a:gd name="T32" fmla="*/ 3 w 404"/>
                <a:gd name="T33" fmla="*/ 5 h 334"/>
                <a:gd name="T34" fmla="*/ 3 w 404"/>
                <a:gd name="T35" fmla="*/ 5 h 334"/>
                <a:gd name="T36" fmla="*/ 5 w 404"/>
                <a:gd name="T37" fmla="*/ 5 h 334"/>
                <a:gd name="T38" fmla="*/ 4 w 404"/>
                <a:gd name="T39" fmla="*/ 5 h 334"/>
                <a:gd name="T40" fmla="*/ 5 w 404"/>
                <a:gd name="T41" fmla="*/ 6 h 334"/>
                <a:gd name="T42" fmla="*/ 3 w 404"/>
                <a:gd name="T43" fmla="*/ 6 h 334"/>
                <a:gd name="T44" fmla="*/ 5 w 404"/>
                <a:gd name="T45" fmla="*/ 8 h 334"/>
                <a:gd name="T46" fmla="*/ 7 w 404"/>
                <a:gd name="T47" fmla="*/ 4 h 334"/>
                <a:gd name="T48" fmla="*/ 9 w 404"/>
                <a:gd name="T49" fmla="*/ 3 h 334"/>
                <a:gd name="T50" fmla="*/ 7 w 404"/>
                <a:gd name="T51" fmla="*/ 2 h 334"/>
                <a:gd name="T52" fmla="*/ 7 w 404"/>
                <a:gd name="T53" fmla="*/ 1 h 334"/>
                <a:gd name="T54" fmla="*/ 6 w 404"/>
                <a:gd name="T55" fmla="*/ 2 h 334"/>
                <a:gd name="T56" fmla="*/ 6 w 404"/>
                <a:gd name="T57" fmla="*/ 1 h 334"/>
                <a:gd name="T58" fmla="*/ 5 w 404"/>
                <a:gd name="T59" fmla="*/ 0 h 334"/>
                <a:gd name="T60" fmla="*/ 4 w 404"/>
                <a:gd name="T61" fmla="*/ 1 h 334"/>
                <a:gd name="T62" fmla="*/ 5 w 404"/>
                <a:gd name="T63" fmla="*/ 3 h 334"/>
                <a:gd name="T64" fmla="*/ 3 w 404"/>
                <a:gd name="T65" fmla="*/ 1 h 334"/>
                <a:gd name="T66" fmla="*/ 3 w 404"/>
                <a:gd name="T67" fmla="*/ 1 h 334"/>
                <a:gd name="T68" fmla="*/ 3 w 404"/>
                <a:gd name="T69" fmla="*/ 2 h 334"/>
                <a:gd name="T70" fmla="*/ 1 w 404"/>
                <a:gd name="T71" fmla="*/ 1 h 334"/>
                <a:gd name="T72" fmla="*/ 3 w 404"/>
                <a:gd name="T73" fmla="*/ 1 h 334"/>
                <a:gd name="T74" fmla="*/ 0 w 404"/>
                <a:gd name="T75" fmla="*/ 1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334"/>
                <a:gd name="T116" fmla="*/ 404 w 40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334">
                  <a:moveTo>
                    <a:pt x="0" y="41"/>
                  </a:moveTo>
                  <a:lnTo>
                    <a:pt x="2" y="81"/>
                  </a:lnTo>
                  <a:lnTo>
                    <a:pt x="43" y="81"/>
                  </a:lnTo>
                  <a:lnTo>
                    <a:pt x="30" y="100"/>
                  </a:lnTo>
                  <a:lnTo>
                    <a:pt x="64" y="115"/>
                  </a:lnTo>
                  <a:lnTo>
                    <a:pt x="19" y="112"/>
                  </a:lnTo>
                  <a:lnTo>
                    <a:pt x="94" y="147"/>
                  </a:lnTo>
                  <a:lnTo>
                    <a:pt x="66" y="160"/>
                  </a:lnTo>
                  <a:lnTo>
                    <a:pt x="86" y="187"/>
                  </a:lnTo>
                  <a:lnTo>
                    <a:pt x="151" y="170"/>
                  </a:lnTo>
                  <a:lnTo>
                    <a:pt x="150" y="135"/>
                  </a:lnTo>
                  <a:lnTo>
                    <a:pt x="176" y="123"/>
                  </a:lnTo>
                  <a:lnTo>
                    <a:pt x="182" y="162"/>
                  </a:lnTo>
                  <a:lnTo>
                    <a:pt x="224" y="135"/>
                  </a:lnTo>
                  <a:lnTo>
                    <a:pt x="215" y="162"/>
                  </a:lnTo>
                  <a:lnTo>
                    <a:pt x="250" y="164"/>
                  </a:lnTo>
                  <a:lnTo>
                    <a:pt x="113" y="203"/>
                  </a:lnTo>
                  <a:lnTo>
                    <a:pt x="118" y="230"/>
                  </a:lnTo>
                  <a:lnTo>
                    <a:pt x="235" y="211"/>
                  </a:lnTo>
                  <a:lnTo>
                    <a:pt x="157" y="237"/>
                  </a:lnTo>
                  <a:lnTo>
                    <a:pt x="201" y="252"/>
                  </a:lnTo>
                  <a:lnTo>
                    <a:pt x="120" y="265"/>
                  </a:lnTo>
                  <a:lnTo>
                    <a:pt x="238" y="334"/>
                  </a:lnTo>
                  <a:lnTo>
                    <a:pt x="314" y="162"/>
                  </a:lnTo>
                  <a:lnTo>
                    <a:pt x="404" y="122"/>
                  </a:lnTo>
                  <a:lnTo>
                    <a:pt x="306" y="92"/>
                  </a:lnTo>
                  <a:lnTo>
                    <a:pt x="291" y="47"/>
                  </a:lnTo>
                  <a:lnTo>
                    <a:pt x="261" y="73"/>
                  </a:lnTo>
                  <a:lnTo>
                    <a:pt x="276" y="34"/>
                  </a:lnTo>
                  <a:lnTo>
                    <a:pt x="208" y="0"/>
                  </a:lnTo>
                  <a:lnTo>
                    <a:pt x="185" y="34"/>
                  </a:lnTo>
                  <a:lnTo>
                    <a:pt x="216" y="115"/>
                  </a:lnTo>
                  <a:lnTo>
                    <a:pt x="143" y="30"/>
                  </a:lnTo>
                  <a:lnTo>
                    <a:pt x="118" y="47"/>
                  </a:lnTo>
                  <a:lnTo>
                    <a:pt x="134" y="89"/>
                  </a:lnTo>
                  <a:lnTo>
                    <a:pt x="62" y="51"/>
                  </a:lnTo>
                  <a:lnTo>
                    <a:pt x="113" y="27"/>
                  </a:lnTo>
                  <a:lnTo>
                    <a:pt x="0" y="41"/>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29" name="Freeform 411">
              <a:extLst>
                <a:ext uri="{FF2B5EF4-FFF2-40B4-BE49-F238E27FC236}">
                  <a16:creationId xmlns:a16="http://schemas.microsoft.com/office/drawing/2014/main" id="{209C1A76-9B6F-4CCC-AD0D-C1F2B37056D2}"/>
                </a:ext>
              </a:extLst>
            </p:cNvPr>
            <p:cNvSpPr>
              <a:spLocks/>
            </p:cNvSpPr>
            <p:nvPr/>
          </p:nvSpPr>
          <p:spPr bwMode="auto">
            <a:xfrm>
              <a:off x="1572227" y="1516933"/>
              <a:ext cx="175211" cy="53039"/>
            </a:xfrm>
            <a:custGeom>
              <a:avLst/>
              <a:gdLst>
                <a:gd name="T0" fmla="*/ 0 w 365"/>
                <a:gd name="T1" fmla="*/ 1 h 141"/>
                <a:gd name="T2" fmla="*/ 1 w 365"/>
                <a:gd name="T3" fmla="*/ 1 h 141"/>
                <a:gd name="T4" fmla="*/ 0 w 365"/>
                <a:gd name="T5" fmla="*/ 1 h 141"/>
                <a:gd name="T6" fmla="*/ 1 w 365"/>
                <a:gd name="T7" fmla="*/ 2 h 141"/>
                <a:gd name="T8" fmla="*/ 4 w 365"/>
                <a:gd name="T9" fmla="*/ 2 h 141"/>
                <a:gd name="T10" fmla="*/ 2 w 365"/>
                <a:gd name="T11" fmla="*/ 2 h 141"/>
                <a:gd name="T12" fmla="*/ 5 w 365"/>
                <a:gd name="T13" fmla="*/ 3 h 141"/>
                <a:gd name="T14" fmla="*/ 7 w 365"/>
                <a:gd name="T15" fmla="*/ 3 h 141"/>
                <a:gd name="T16" fmla="*/ 9 w 365"/>
                <a:gd name="T17" fmla="*/ 1 h 141"/>
                <a:gd name="T18" fmla="*/ 8 w 365"/>
                <a:gd name="T19" fmla="*/ 1 h 141"/>
                <a:gd name="T20" fmla="*/ 6 w 365"/>
                <a:gd name="T21" fmla="*/ 1 h 141"/>
                <a:gd name="T22" fmla="*/ 7 w 365"/>
                <a:gd name="T23" fmla="*/ 0 h 141"/>
                <a:gd name="T24" fmla="*/ 5 w 365"/>
                <a:gd name="T25" fmla="*/ 1 h 141"/>
                <a:gd name="T26" fmla="*/ 5 w 365"/>
                <a:gd name="T27" fmla="*/ 0 h 141"/>
                <a:gd name="T28" fmla="*/ 4 w 365"/>
                <a:gd name="T29" fmla="*/ 1 h 141"/>
                <a:gd name="T30" fmla="*/ 2 w 365"/>
                <a:gd name="T31" fmla="*/ 0 h 141"/>
                <a:gd name="T32" fmla="*/ 2 w 365"/>
                <a:gd name="T33" fmla="*/ 1 h 141"/>
                <a:gd name="T34" fmla="*/ 1 w 365"/>
                <a:gd name="T35" fmla="*/ 0 h 141"/>
                <a:gd name="T36" fmla="*/ 2 w 365"/>
                <a:gd name="T37" fmla="*/ 1 h 141"/>
                <a:gd name="T38" fmla="*/ 0 w 365"/>
                <a:gd name="T39" fmla="*/ 1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5"/>
                <a:gd name="T61" fmla="*/ 0 h 141"/>
                <a:gd name="T62" fmla="*/ 365 w 365"/>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5" h="141">
                  <a:moveTo>
                    <a:pt x="0" y="38"/>
                  </a:moveTo>
                  <a:lnTo>
                    <a:pt x="53" y="49"/>
                  </a:lnTo>
                  <a:lnTo>
                    <a:pt x="19" y="66"/>
                  </a:lnTo>
                  <a:lnTo>
                    <a:pt x="33" y="76"/>
                  </a:lnTo>
                  <a:lnTo>
                    <a:pt x="168" y="74"/>
                  </a:lnTo>
                  <a:lnTo>
                    <a:pt x="83" y="96"/>
                  </a:lnTo>
                  <a:lnTo>
                    <a:pt x="219" y="141"/>
                  </a:lnTo>
                  <a:lnTo>
                    <a:pt x="309" y="115"/>
                  </a:lnTo>
                  <a:lnTo>
                    <a:pt x="365" y="66"/>
                  </a:lnTo>
                  <a:lnTo>
                    <a:pt x="351" y="43"/>
                  </a:lnTo>
                  <a:lnTo>
                    <a:pt x="265" y="45"/>
                  </a:lnTo>
                  <a:lnTo>
                    <a:pt x="277" y="19"/>
                  </a:lnTo>
                  <a:lnTo>
                    <a:pt x="209" y="45"/>
                  </a:lnTo>
                  <a:lnTo>
                    <a:pt x="198" y="0"/>
                  </a:lnTo>
                  <a:lnTo>
                    <a:pt x="182" y="57"/>
                  </a:lnTo>
                  <a:lnTo>
                    <a:pt x="83" y="0"/>
                  </a:lnTo>
                  <a:lnTo>
                    <a:pt x="85" y="35"/>
                  </a:lnTo>
                  <a:lnTo>
                    <a:pt x="57" y="19"/>
                  </a:lnTo>
                  <a:lnTo>
                    <a:pt x="69" y="51"/>
                  </a:lnTo>
                  <a:lnTo>
                    <a:pt x="0" y="38"/>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30" name="Freeform 412">
              <a:extLst>
                <a:ext uri="{FF2B5EF4-FFF2-40B4-BE49-F238E27FC236}">
                  <a16:creationId xmlns:a16="http://schemas.microsoft.com/office/drawing/2014/main" id="{788D6A9B-DCBA-4F7A-A412-7639D9390F5A}"/>
                </a:ext>
              </a:extLst>
            </p:cNvPr>
            <p:cNvSpPr>
              <a:spLocks/>
            </p:cNvSpPr>
            <p:nvPr/>
          </p:nvSpPr>
          <p:spPr bwMode="auto">
            <a:xfrm>
              <a:off x="1632876" y="1603122"/>
              <a:ext cx="74128" cy="34476"/>
            </a:xfrm>
            <a:custGeom>
              <a:avLst/>
              <a:gdLst>
                <a:gd name="T0" fmla="*/ 0 w 157"/>
                <a:gd name="T1" fmla="*/ 2 h 92"/>
                <a:gd name="T2" fmla="*/ 0 w 157"/>
                <a:gd name="T3" fmla="*/ 1 h 92"/>
                <a:gd name="T4" fmla="*/ 2 w 157"/>
                <a:gd name="T5" fmla="*/ 0 h 92"/>
                <a:gd name="T6" fmla="*/ 2 w 157"/>
                <a:gd name="T7" fmla="*/ 1 h 92"/>
                <a:gd name="T8" fmla="*/ 3 w 157"/>
                <a:gd name="T9" fmla="*/ 1 h 92"/>
                <a:gd name="T10" fmla="*/ 1 w 157"/>
                <a:gd name="T11" fmla="*/ 2 h 92"/>
                <a:gd name="T12" fmla="*/ 2 w 157"/>
                <a:gd name="T13" fmla="*/ 1 h 92"/>
                <a:gd name="T14" fmla="*/ 0 w 157"/>
                <a:gd name="T15" fmla="*/ 2 h 92"/>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92"/>
                <a:gd name="T26" fmla="*/ 157 w 15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92">
                  <a:moveTo>
                    <a:pt x="0" y="73"/>
                  </a:moveTo>
                  <a:lnTo>
                    <a:pt x="14" y="26"/>
                  </a:lnTo>
                  <a:lnTo>
                    <a:pt x="78" y="0"/>
                  </a:lnTo>
                  <a:lnTo>
                    <a:pt x="88" y="26"/>
                  </a:lnTo>
                  <a:lnTo>
                    <a:pt x="157" y="48"/>
                  </a:lnTo>
                  <a:lnTo>
                    <a:pt x="62" y="92"/>
                  </a:lnTo>
                  <a:lnTo>
                    <a:pt x="78" y="68"/>
                  </a:lnTo>
                  <a:lnTo>
                    <a:pt x="0" y="73"/>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31" name="Freeform 413">
              <a:extLst>
                <a:ext uri="{FF2B5EF4-FFF2-40B4-BE49-F238E27FC236}">
                  <a16:creationId xmlns:a16="http://schemas.microsoft.com/office/drawing/2014/main" id="{594A1FD9-5F61-4CBC-B2FB-19902DFB9A15}"/>
                </a:ext>
              </a:extLst>
            </p:cNvPr>
            <p:cNvSpPr>
              <a:spLocks/>
            </p:cNvSpPr>
            <p:nvPr/>
          </p:nvSpPr>
          <p:spPr bwMode="auto">
            <a:xfrm>
              <a:off x="1455981" y="1900142"/>
              <a:ext cx="235861" cy="352711"/>
            </a:xfrm>
            <a:custGeom>
              <a:avLst/>
              <a:gdLst>
                <a:gd name="T0" fmla="*/ 0 w 492"/>
                <a:gd name="T1" fmla="*/ 16 h 935"/>
                <a:gd name="T2" fmla="*/ 0 w 492"/>
                <a:gd name="T3" fmla="*/ 18 h 935"/>
                <a:gd name="T4" fmla="*/ 1 w 492"/>
                <a:gd name="T5" fmla="*/ 20 h 935"/>
                <a:gd name="T6" fmla="*/ 1 w 492"/>
                <a:gd name="T7" fmla="*/ 22 h 935"/>
                <a:gd name="T8" fmla="*/ 4 w 492"/>
                <a:gd name="T9" fmla="*/ 20 h 935"/>
                <a:gd name="T10" fmla="*/ 5 w 492"/>
                <a:gd name="T11" fmla="*/ 17 h 935"/>
                <a:gd name="T12" fmla="*/ 4 w 492"/>
                <a:gd name="T13" fmla="*/ 17 h 935"/>
                <a:gd name="T14" fmla="*/ 6 w 492"/>
                <a:gd name="T15" fmla="*/ 16 h 935"/>
                <a:gd name="T16" fmla="*/ 4 w 492"/>
                <a:gd name="T17" fmla="*/ 16 h 935"/>
                <a:gd name="T18" fmla="*/ 6 w 492"/>
                <a:gd name="T19" fmla="*/ 16 h 935"/>
                <a:gd name="T20" fmla="*/ 7 w 492"/>
                <a:gd name="T21" fmla="*/ 15 h 935"/>
                <a:gd name="T22" fmla="*/ 5 w 492"/>
                <a:gd name="T23" fmla="*/ 14 h 935"/>
                <a:gd name="T24" fmla="*/ 4 w 492"/>
                <a:gd name="T25" fmla="*/ 15 h 935"/>
                <a:gd name="T26" fmla="*/ 5 w 492"/>
                <a:gd name="T27" fmla="*/ 14 h 935"/>
                <a:gd name="T28" fmla="*/ 5 w 492"/>
                <a:gd name="T29" fmla="*/ 11 h 935"/>
                <a:gd name="T30" fmla="*/ 9 w 492"/>
                <a:gd name="T31" fmla="*/ 8 h 935"/>
                <a:gd name="T32" fmla="*/ 9 w 492"/>
                <a:gd name="T33" fmla="*/ 7 h 935"/>
                <a:gd name="T34" fmla="*/ 9 w 492"/>
                <a:gd name="T35" fmla="*/ 6 h 935"/>
                <a:gd name="T36" fmla="*/ 11 w 492"/>
                <a:gd name="T37" fmla="*/ 5 h 935"/>
                <a:gd name="T38" fmla="*/ 11 w 492"/>
                <a:gd name="T39" fmla="*/ 2 h 935"/>
                <a:gd name="T40" fmla="*/ 8 w 492"/>
                <a:gd name="T41" fmla="*/ 0 h 935"/>
                <a:gd name="T42" fmla="*/ 8 w 492"/>
                <a:gd name="T43" fmla="*/ 0 h 935"/>
                <a:gd name="T44" fmla="*/ 8 w 492"/>
                <a:gd name="T45" fmla="*/ 1 h 935"/>
                <a:gd name="T46" fmla="*/ 6 w 492"/>
                <a:gd name="T47" fmla="*/ 1 h 935"/>
                <a:gd name="T48" fmla="*/ 6 w 492"/>
                <a:gd name="T49" fmla="*/ 2 h 935"/>
                <a:gd name="T50" fmla="*/ 5 w 492"/>
                <a:gd name="T51" fmla="*/ 2 h 935"/>
                <a:gd name="T52" fmla="*/ 5 w 492"/>
                <a:gd name="T53" fmla="*/ 3 h 935"/>
                <a:gd name="T54" fmla="*/ 3 w 492"/>
                <a:gd name="T55" fmla="*/ 5 h 935"/>
                <a:gd name="T56" fmla="*/ 2 w 492"/>
                <a:gd name="T57" fmla="*/ 7 h 935"/>
                <a:gd name="T58" fmla="*/ 3 w 492"/>
                <a:gd name="T59" fmla="*/ 9 h 935"/>
                <a:gd name="T60" fmla="*/ 1 w 492"/>
                <a:gd name="T61" fmla="*/ 9 h 935"/>
                <a:gd name="T62" fmla="*/ 1 w 492"/>
                <a:gd name="T63" fmla="*/ 12 h 935"/>
                <a:gd name="T64" fmla="*/ 1 w 492"/>
                <a:gd name="T65" fmla="*/ 13 h 935"/>
                <a:gd name="T66" fmla="*/ 1 w 492"/>
                <a:gd name="T67" fmla="*/ 13 h 935"/>
                <a:gd name="T68" fmla="*/ 1 w 492"/>
                <a:gd name="T69" fmla="*/ 15 h 935"/>
                <a:gd name="T70" fmla="*/ 0 w 492"/>
                <a:gd name="T71" fmla="*/ 16 h 9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2"/>
                <a:gd name="T109" fmla="*/ 0 h 935"/>
                <a:gd name="T110" fmla="*/ 492 w 492"/>
                <a:gd name="T111" fmla="*/ 935 h 9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2" h="935">
                  <a:moveTo>
                    <a:pt x="0" y="704"/>
                  </a:moveTo>
                  <a:lnTo>
                    <a:pt x="19" y="810"/>
                  </a:lnTo>
                  <a:lnTo>
                    <a:pt x="63" y="862"/>
                  </a:lnTo>
                  <a:lnTo>
                    <a:pt x="59" y="935"/>
                  </a:lnTo>
                  <a:lnTo>
                    <a:pt x="179" y="885"/>
                  </a:lnTo>
                  <a:lnTo>
                    <a:pt x="209" y="739"/>
                  </a:lnTo>
                  <a:lnTo>
                    <a:pt x="187" y="732"/>
                  </a:lnTo>
                  <a:lnTo>
                    <a:pt x="275" y="686"/>
                  </a:lnTo>
                  <a:lnTo>
                    <a:pt x="191" y="675"/>
                  </a:lnTo>
                  <a:lnTo>
                    <a:pt x="253" y="686"/>
                  </a:lnTo>
                  <a:lnTo>
                    <a:pt x="290" y="648"/>
                  </a:lnTo>
                  <a:lnTo>
                    <a:pt x="237" y="599"/>
                  </a:lnTo>
                  <a:lnTo>
                    <a:pt x="189" y="633"/>
                  </a:lnTo>
                  <a:lnTo>
                    <a:pt x="227" y="604"/>
                  </a:lnTo>
                  <a:lnTo>
                    <a:pt x="228" y="470"/>
                  </a:lnTo>
                  <a:lnTo>
                    <a:pt x="395" y="341"/>
                  </a:lnTo>
                  <a:lnTo>
                    <a:pt x="383" y="314"/>
                  </a:lnTo>
                  <a:lnTo>
                    <a:pt x="410" y="249"/>
                  </a:lnTo>
                  <a:lnTo>
                    <a:pt x="492" y="230"/>
                  </a:lnTo>
                  <a:lnTo>
                    <a:pt x="470" y="79"/>
                  </a:lnTo>
                  <a:lnTo>
                    <a:pt x="358" y="0"/>
                  </a:lnTo>
                  <a:lnTo>
                    <a:pt x="339" y="0"/>
                  </a:lnTo>
                  <a:lnTo>
                    <a:pt x="338" y="48"/>
                  </a:lnTo>
                  <a:lnTo>
                    <a:pt x="270" y="39"/>
                  </a:lnTo>
                  <a:lnTo>
                    <a:pt x="253" y="79"/>
                  </a:lnTo>
                  <a:lnTo>
                    <a:pt x="208" y="90"/>
                  </a:lnTo>
                  <a:lnTo>
                    <a:pt x="196" y="150"/>
                  </a:lnTo>
                  <a:lnTo>
                    <a:pt x="129" y="222"/>
                  </a:lnTo>
                  <a:lnTo>
                    <a:pt x="97" y="324"/>
                  </a:lnTo>
                  <a:lnTo>
                    <a:pt x="109" y="364"/>
                  </a:lnTo>
                  <a:lnTo>
                    <a:pt x="42" y="394"/>
                  </a:lnTo>
                  <a:lnTo>
                    <a:pt x="35" y="526"/>
                  </a:lnTo>
                  <a:lnTo>
                    <a:pt x="57" y="553"/>
                  </a:lnTo>
                  <a:lnTo>
                    <a:pt x="35" y="578"/>
                  </a:lnTo>
                  <a:lnTo>
                    <a:pt x="46" y="636"/>
                  </a:lnTo>
                  <a:lnTo>
                    <a:pt x="0" y="704"/>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32" name="Freeform 414">
              <a:extLst>
                <a:ext uri="{FF2B5EF4-FFF2-40B4-BE49-F238E27FC236}">
                  <a16:creationId xmlns:a16="http://schemas.microsoft.com/office/drawing/2014/main" id="{FE19FAD2-180B-40A4-849F-7A325A919A70}"/>
                </a:ext>
              </a:extLst>
            </p:cNvPr>
            <p:cNvSpPr>
              <a:spLocks/>
            </p:cNvSpPr>
            <p:nvPr/>
          </p:nvSpPr>
          <p:spPr bwMode="auto">
            <a:xfrm>
              <a:off x="1359952" y="2423904"/>
              <a:ext cx="80867" cy="37128"/>
            </a:xfrm>
            <a:custGeom>
              <a:avLst/>
              <a:gdLst>
                <a:gd name="T0" fmla="*/ 0 w 169"/>
                <a:gd name="T1" fmla="*/ 1 h 98"/>
                <a:gd name="T2" fmla="*/ 1 w 169"/>
                <a:gd name="T3" fmla="*/ 2 h 98"/>
                <a:gd name="T4" fmla="*/ 2 w 169"/>
                <a:gd name="T5" fmla="*/ 2 h 98"/>
                <a:gd name="T6" fmla="*/ 3 w 169"/>
                <a:gd name="T7" fmla="*/ 2 h 98"/>
                <a:gd name="T8" fmla="*/ 4 w 169"/>
                <a:gd name="T9" fmla="*/ 1 h 98"/>
                <a:gd name="T10" fmla="*/ 3 w 169"/>
                <a:gd name="T11" fmla="*/ 1 h 98"/>
                <a:gd name="T12" fmla="*/ 3 w 169"/>
                <a:gd name="T13" fmla="*/ 0 h 98"/>
                <a:gd name="T14" fmla="*/ 3 w 169"/>
                <a:gd name="T15" fmla="*/ 0 h 98"/>
                <a:gd name="T16" fmla="*/ 1 w 169"/>
                <a:gd name="T17" fmla="*/ 0 h 98"/>
                <a:gd name="T18" fmla="*/ 0 w 169"/>
                <a:gd name="T19" fmla="*/ 1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8"/>
                <a:gd name="T32" fmla="*/ 169 w 16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8">
                  <a:moveTo>
                    <a:pt x="0" y="66"/>
                  </a:moveTo>
                  <a:lnTo>
                    <a:pt x="39" y="98"/>
                  </a:lnTo>
                  <a:lnTo>
                    <a:pt x="92" y="70"/>
                  </a:lnTo>
                  <a:lnTo>
                    <a:pt x="115" y="96"/>
                  </a:lnTo>
                  <a:lnTo>
                    <a:pt x="169" y="44"/>
                  </a:lnTo>
                  <a:lnTo>
                    <a:pt x="136" y="38"/>
                  </a:lnTo>
                  <a:lnTo>
                    <a:pt x="135" y="16"/>
                  </a:lnTo>
                  <a:lnTo>
                    <a:pt x="128" y="9"/>
                  </a:lnTo>
                  <a:lnTo>
                    <a:pt x="54" y="0"/>
                  </a:lnTo>
                  <a:lnTo>
                    <a:pt x="0" y="66"/>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33" name="Freeform 415">
              <a:extLst>
                <a:ext uri="{FF2B5EF4-FFF2-40B4-BE49-F238E27FC236}">
                  <a16:creationId xmlns:a16="http://schemas.microsoft.com/office/drawing/2014/main" id="{0C50C55C-F520-49EA-B906-9C2B58BBDB53}"/>
                </a:ext>
              </a:extLst>
            </p:cNvPr>
            <p:cNvSpPr>
              <a:spLocks/>
            </p:cNvSpPr>
            <p:nvPr/>
          </p:nvSpPr>
          <p:spPr bwMode="auto">
            <a:xfrm>
              <a:off x="1900747" y="2634736"/>
              <a:ext cx="131408" cy="91493"/>
            </a:xfrm>
            <a:custGeom>
              <a:avLst/>
              <a:gdLst>
                <a:gd name="T0" fmla="*/ 0 w 273"/>
                <a:gd name="T1" fmla="*/ 5 h 244"/>
                <a:gd name="T2" fmla="*/ 0 w 273"/>
                <a:gd name="T3" fmla="*/ 5 h 244"/>
                <a:gd name="T4" fmla="*/ 1 w 273"/>
                <a:gd name="T5" fmla="*/ 3 h 244"/>
                <a:gd name="T6" fmla="*/ 1 w 273"/>
                <a:gd name="T7" fmla="*/ 3 h 244"/>
                <a:gd name="T8" fmla="*/ 1 w 273"/>
                <a:gd name="T9" fmla="*/ 1 h 244"/>
                <a:gd name="T10" fmla="*/ 1 w 273"/>
                <a:gd name="T11" fmla="*/ 0 h 244"/>
                <a:gd name="T12" fmla="*/ 6 w 273"/>
                <a:gd name="T13" fmla="*/ 0 h 244"/>
                <a:gd name="T14" fmla="*/ 5 w 273"/>
                <a:gd name="T15" fmla="*/ 1 h 244"/>
                <a:gd name="T16" fmla="*/ 5 w 273"/>
                <a:gd name="T17" fmla="*/ 3 h 244"/>
                <a:gd name="T18" fmla="*/ 3 w 273"/>
                <a:gd name="T19" fmla="*/ 4 h 244"/>
                <a:gd name="T20" fmla="*/ 1 w 273"/>
                <a:gd name="T21" fmla="*/ 6 h 244"/>
                <a:gd name="T22" fmla="*/ 0 w 273"/>
                <a:gd name="T23" fmla="*/ 5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3"/>
                <a:gd name="T37" fmla="*/ 0 h 244"/>
                <a:gd name="T38" fmla="*/ 273 w 273"/>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3" h="244">
                  <a:moveTo>
                    <a:pt x="0" y="225"/>
                  </a:moveTo>
                  <a:lnTo>
                    <a:pt x="5" y="199"/>
                  </a:lnTo>
                  <a:lnTo>
                    <a:pt x="43" y="147"/>
                  </a:lnTo>
                  <a:lnTo>
                    <a:pt x="22" y="126"/>
                  </a:lnTo>
                  <a:lnTo>
                    <a:pt x="21" y="64"/>
                  </a:lnTo>
                  <a:lnTo>
                    <a:pt x="43" y="12"/>
                  </a:lnTo>
                  <a:lnTo>
                    <a:pt x="273" y="0"/>
                  </a:lnTo>
                  <a:lnTo>
                    <a:pt x="231" y="37"/>
                  </a:lnTo>
                  <a:lnTo>
                    <a:pt x="215" y="135"/>
                  </a:lnTo>
                  <a:lnTo>
                    <a:pt x="122" y="191"/>
                  </a:lnTo>
                  <a:lnTo>
                    <a:pt x="38" y="244"/>
                  </a:lnTo>
                  <a:lnTo>
                    <a:pt x="0" y="22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34" name="Freeform 416">
              <a:extLst>
                <a:ext uri="{FF2B5EF4-FFF2-40B4-BE49-F238E27FC236}">
                  <a16:creationId xmlns:a16="http://schemas.microsoft.com/office/drawing/2014/main" id="{AE5CD79B-0645-4E99-A024-4E95775299FF}"/>
                </a:ext>
              </a:extLst>
            </p:cNvPr>
            <p:cNvSpPr>
              <a:spLocks/>
            </p:cNvSpPr>
            <p:nvPr/>
          </p:nvSpPr>
          <p:spPr bwMode="auto">
            <a:xfrm>
              <a:off x="3037937" y="2933082"/>
              <a:ext cx="146571" cy="255914"/>
            </a:xfrm>
            <a:custGeom>
              <a:avLst/>
              <a:gdLst>
                <a:gd name="T0" fmla="*/ 0 w 303"/>
                <a:gd name="T1" fmla="*/ 3 h 678"/>
                <a:gd name="T2" fmla="*/ 1 w 303"/>
                <a:gd name="T3" fmla="*/ 1 h 678"/>
                <a:gd name="T4" fmla="*/ 3 w 303"/>
                <a:gd name="T5" fmla="*/ 0 h 678"/>
                <a:gd name="T6" fmla="*/ 3 w 303"/>
                <a:gd name="T7" fmla="*/ 1 h 678"/>
                <a:gd name="T8" fmla="*/ 3 w 303"/>
                <a:gd name="T9" fmla="*/ 3 h 678"/>
                <a:gd name="T10" fmla="*/ 5 w 303"/>
                <a:gd name="T11" fmla="*/ 3 h 678"/>
                <a:gd name="T12" fmla="*/ 6 w 303"/>
                <a:gd name="T13" fmla="*/ 3 h 678"/>
                <a:gd name="T14" fmla="*/ 7 w 303"/>
                <a:gd name="T15" fmla="*/ 5 h 678"/>
                <a:gd name="T16" fmla="*/ 7 w 303"/>
                <a:gd name="T17" fmla="*/ 7 h 678"/>
                <a:gd name="T18" fmla="*/ 5 w 303"/>
                <a:gd name="T19" fmla="*/ 7 h 678"/>
                <a:gd name="T20" fmla="*/ 5 w 303"/>
                <a:gd name="T21" fmla="*/ 7 h 678"/>
                <a:gd name="T22" fmla="*/ 5 w 303"/>
                <a:gd name="T23" fmla="*/ 9 h 678"/>
                <a:gd name="T24" fmla="*/ 3 w 303"/>
                <a:gd name="T25" fmla="*/ 7 h 678"/>
                <a:gd name="T26" fmla="*/ 1 w 303"/>
                <a:gd name="T27" fmla="*/ 11 h 678"/>
                <a:gd name="T28" fmla="*/ 3 w 303"/>
                <a:gd name="T29" fmla="*/ 14 h 678"/>
                <a:gd name="T30" fmla="*/ 4 w 303"/>
                <a:gd name="T31" fmla="*/ 15 h 678"/>
                <a:gd name="T32" fmla="*/ 3 w 303"/>
                <a:gd name="T33" fmla="*/ 16 h 678"/>
                <a:gd name="T34" fmla="*/ 3 w 303"/>
                <a:gd name="T35" fmla="*/ 15 h 678"/>
                <a:gd name="T36" fmla="*/ 3 w 303"/>
                <a:gd name="T37" fmla="*/ 15 h 678"/>
                <a:gd name="T38" fmla="*/ 1 w 303"/>
                <a:gd name="T39" fmla="*/ 13 h 678"/>
                <a:gd name="T40" fmla="*/ 1 w 303"/>
                <a:gd name="T41" fmla="*/ 11 h 678"/>
                <a:gd name="T42" fmla="*/ 2 w 303"/>
                <a:gd name="T43" fmla="*/ 9 h 678"/>
                <a:gd name="T44" fmla="*/ 1 w 303"/>
                <a:gd name="T45" fmla="*/ 6 h 678"/>
                <a:gd name="T46" fmla="*/ 1 w 303"/>
                <a:gd name="T47" fmla="*/ 5 h 678"/>
                <a:gd name="T48" fmla="*/ 0 w 303"/>
                <a:gd name="T49" fmla="*/ 3 h 6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3"/>
                <a:gd name="T76" fmla="*/ 0 h 678"/>
                <a:gd name="T77" fmla="*/ 303 w 303"/>
                <a:gd name="T78" fmla="*/ 678 h 6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3" h="678">
                  <a:moveTo>
                    <a:pt x="0" y="109"/>
                  </a:moveTo>
                  <a:lnTo>
                    <a:pt x="22" y="56"/>
                  </a:lnTo>
                  <a:lnTo>
                    <a:pt x="105" y="0"/>
                  </a:lnTo>
                  <a:lnTo>
                    <a:pt x="141" y="53"/>
                  </a:lnTo>
                  <a:lnTo>
                    <a:pt x="130" y="144"/>
                  </a:lnTo>
                  <a:lnTo>
                    <a:pt x="228" y="105"/>
                  </a:lnTo>
                  <a:lnTo>
                    <a:pt x="265" y="144"/>
                  </a:lnTo>
                  <a:lnTo>
                    <a:pt x="303" y="234"/>
                  </a:lnTo>
                  <a:lnTo>
                    <a:pt x="293" y="290"/>
                  </a:lnTo>
                  <a:lnTo>
                    <a:pt x="217" y="287"/>
                  </a:lnTo>
                  <a:lnTo>
                    <a:pt x="192" y="311"/>
                  </a:lnTo>
                  <a:lnTo>
                    <a:pt x="204" y="406"/>
                  </a:lnTo>
                  <a:lnTo>
                    <a:pt x="106" y="324"/>
                  </a:lnTo>
                  <a:lnTo>
                    <a:pt x="66" y="472"/>
                  </a:lnTo>
                  <a:lnTo>
                    <a:pt x="113" y="605"/>
                  </a:lnTo>
                  <a:lnTo>
                    <a:pt x="179" y="652"/>
                  </a:lnTo>
                  <a:lnTo>
                    <a:pt x="144" y="678"/>
                  </a:lnTo>
                  <a:lnTo>
                    <a:pt x="135" y="637"/>
                  </a:lnTo>
                  <a:lnTo>
                    <a:pt x="106" y="637"/>
                  </a:lnTo>
                  <a:lnTo>
                    <a:pt x="31" y="562"/>
                  </a:lnTo>
                  <a:lnTo>
                    <a:pt x="43" y="477"/>
                  </a:lnTo>
                  <a:lnTo>
                    <a:pt x="83" y="397"/>
                  </a:lnTo>
                  <a:lnTo>
                    <a:pt x="29" y="267"/>
                  </a:lnTo>
                  <a:lnTo>
                    <a:pt x="45" y="207"/>
                  </a:lnTo>
                  <a:lnTo>
                    <a:pt x="0" y="109"/>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35" name="Freeform 417">
              <a:extLst>
                <a:ext uri="{FF2B5EF4-FFF2-40B4-BE49-F238E27FC236}">
                  <a16:creationId xmlns:a16="http://schemas.microsoft.com/office/drawing/2014/main" id="{F39AE40C-92AD-428F-83B1-00B3E1F2401D}"/>
                </a:ext>
              </a:extLst>
            </p:cNvPr>
            <p:cNvSpPr>
              <a:spLocks/>
            </p:cNvSpPr>
            <p:nvPr/>
          </p:nvSpPr>
          <p:spPr bwMode="auto">
            <a:xfrm>
              <a:off x="2185467" y="2837611"/>
              <a:ext cx="96029" cy="60995"/>
            </a:xfrm>
            <a:custGeom>
              <a:avLst/>
              <a:gdLst>
                <a:gd name="T0" fmla="*/ 0 w 201"/>
                <a:gd name="T1" fmla="*/ 2 h 159"/>
                <a:gd name="T2" fmla="*/ 0 w 201"/>
                <a:gd name="T3" fmla="*/ 2 h 159"/>
                <a:gd name="T4" fmla="*/ 1 w 201"/>
                <a:gd name="T5" fmla="*/ 2 h 159"/>
                <a:gd name="T6" fmla="*/ 3 w 201"/>
                <a:gd name="T7" fmla="*/ 2 h 159"/>
                <a:gd name="T8" fmla="*/ 4 w 201"/>
                <a:gd name="T9" fmla="*/ 0 h 159"/>
                <a:gd name="T10" fmla="*/ 5 w 201"/>
                <a:gd name="T11" fmla="*/ 1 h 159"/>
                <a:gd name="T12" fmla="*/ 4 w 201"/>
                <a:gd name="T13" fmla="*/ 1 h 159"/>
                <a:gd name="T14" fmla="*/ 4 w 201"/>
                <a:gd name="T15" fmla="*/ 2 h 159"/>
                <a:gd name="T16" fmla="*/ 4 w 201"/>
                <a:gd name="T17" fmla="*/ 4 h 159"/>
                <a:gd name="T18" fmla="*/ 1 w 201"/>
                <a:gd name="T19" fmla="*/ 3 h 159"/>
                <a:gd name="T20" fmla="*/ 0 w 201"/>
                <a:gd name="T21" fmla="*/ 2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
                <a:gd name="T34" fmla="*/ 0 h 159"/>
                <a:gd name="T35" fmla="*/ 201 w 201"/>
                <a:gd name="T36" fmla="*/ 159 h 1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 h="159">
                  <a:moveTo>
                    <a:pt x="0" y="74"/>
                  </a:moveTo>
                  <a:lnTo>
                    <a:pt x="12" y="70"/>
                  </a:lnTo>
                  <a:lnTo>
                    <a:pt x="27" y="96"/>
                  </a:lnTo>
                  <a:lnTo>
                    <a:pt x="112" y="94"/>
                  </a:lnTo>
                  <a:lnTo>
                    <a:pt x="190" y="0"/>
                  </a:lnTo>
                  <a:lnTo>
                    <a:pt x="201" y="58"/>
                  </a:lnTo>
                  <a:lnTo>
                    <a:pt x="178" y="59"/>
                  </a:lnTo>
                  <a:lnTo>
                    <a:pt x="190" y="94"/>
                  </a:lnTo>
                  <a:lnTo>
                    <a:pt x="159" y="159"/>
                  </a:lnTo>
                  <a:lnTo>
                    <a:pt x="37" y="145"/>
                  </a:lnTo>
                  <a:lnTo>
                    <a:pt x="0" y="74"/>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36" name="Freeform 418">
              <a:extLst>
                <a:ext uri="{FF2B5EF4-FFF2-40B4-BE49-F238E27FC236}">
                  <a16:creationId xmlns:a16="http://schemas.microsoft.com/office/drawing/2014/main" id="{38DC7770-A2CA-4AAD-841F-49F3DDA9A56C}"/>
                </a:ext>
              </a:extLst>
            </p:cNvPr>
            <p:cNvSpPr>
              <a:spLocks/>
            </p:cNvSpPr>
            <p:nvPr/>
          </p:nvSpPr>
          <p:spPr bwMode="auto">
            <a:xfrm>
              <a:off x="1385222" y="2636062"/>
              <a:ext cx="70758" cy="127294"/>
            </a:xfrm>
            <a:custGeom>
              <a:avLst/>
              <a:gdLst>
                <a:gd name="T0" fmla="*/ 0 w 149"/>
                <a:gd name="T1" fmla="*/ 4 h 334"/>
                <a:gd name="T2" fmla="*/ 1 w 149"/>
                <a:gd name="T3" fmla="*/ 3 h 334"/>
                <a:gd name="T4" fmla="*/ 1 w 149"/>
                <a:gd name="T5" fmla="*/ 0 h 334"/>
                <a:gd name="T6" fmla="*/ 3 w 149"/>
                <a:gd name="T7" fmla="*/ 0 h 334"/>
                <a:gd name="T8" fmla="*/ 3 w 149"/>
                <a:gd name="T9" fmla="*/ 1 h 334"/>
                <a:gd name="T10" fmla="*/ 3 w 149"/>
                <a:gd name="T11" fmla="*/ 2 h 334"/>
                <a:gd name="T12" fmla="*/ 2 w 149"/>
                <a:gd name="T13" fmla="*/ 4 h 334"/>
                <a:gd name="T14" fmla="*/ 3 w 149"/>
                <a:gd name="T15" fmla="*/ 5 h 334"/>
                <a:gd name="T16" fmla="*/ 2 w 149"/>
                <a:gd name="T17" fmla="*/ 8 h 334"/>
                <a:gd name="T18" fmla="*/ 1 w 149"/>
                <a:gd name="T19" fmla="*/ 6 h 334"/>
                <a:gd name="T20" fmla="*/ 0 w 149"/>
                <a:gd name="T21" fmla="*/ 4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334"/>
                <a:gd name="T35" fmla="*/ 149 w 149"/>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334">
                  <a:moveTo>
                    <a:pt x="0" y="155"/>
                  </a:moveTo>
                  <a:lnTo>
                    <a:pt x="35" y="124"/>
                  </a:lnTo>
                  <a:lnTo>
                    <a:pt x="47" y="4"/>
                  </a:lnTo>
                  <a:lnTo>
                    <a:pt x="142" y="0"/>
                  </a:lnTo>
                  <a:lnTo>
                    <a:pt x="119" y="40"/>
                  </a:lnTo>
                  <a:lnTo>
                    <a:pt x="146" y="93"/>
                  </a:lnTo>
                  <a:lnTo>
                    <a:pt x="91" y="155"/>
                  </a:lnTo>
                  <a:lnTo>
                    <a:pt x="149" y="195"/>
                  </a:lnTo>
                  <a:lnTo>
                    <a:pt x="76" y="334"/>
                  </a:lnTo>
                  <a:lnTo>
                    <a:pt x="67" y="245"/>
                  </a:lnTo>
                  <a:lnTo>
                    <a:pt x="0" y="155"/>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37" name="Freeform 419">
              <a:extLst>
                <a:ext uri="{FF2B5EF4-FFF2-40B4-BE49-F238E27FC236}">
                  <a16:creationId xmlns:a16="http://schemas.microsoft.com/office/drawing/2014/main" id="{4C8E2D28-2BE8-4B13-81E4-CBA84D8E1CAB}"/>
                </a:ext>
              </a:extLst>
            </p:cNvPr>
            <p:cNvSpPr>
              <a:spLocks/>
            </p:cNvSpPr>
            <p:nvPr/>
          </p:nvSpPr>
          <p:spPr bwMode="auto">
            <a:xfrm>
              <a:off x="1727221" y="2541917"/>
              <a:ext cx="52226" cy="35802"/>
            </a:xfrm>
            <a:custGeom>
              <a:avLst/>
              <a:gdLst>
                <a:gd name="T0" fmla="*/ 0 w 107"/>
                <a:gd name="T1" fmla="*/ 1 h 93"/>
                <a:gd name="T2" fmla="*/ 0 w 107"/>
                <a:gd name="T3" fmla="*/ 0 h 93"/>
                <a:gd name="T4" fmla="*/ 2 w 107"/>
                <a:gd name="T5" fmla="*/ 0 h 93"/>
                <a:gd name="T6" fmla="*/ 3 w 107"/>
                <a:gd name="T7" fmla="*/ 1 h 93"/>
                <a:gd name="T8" fmla="*/ 1 w 107"/>
                <a:gd name="T9" fmla="*/ 1 h 93"/>
                <a:gd name="T10" fmla="*/ 0 w 107"/>
                <a:gd name="T11" fmla="*/ 2 h 93"/>
                <a:gd name="T12" fmla="*/ 1 w 107"/>
                <a:gd name="T13" fmla="*/ 2 h 93"/>
                <a:gd name="T14" fmla="*/ 0 w 107"/>
                <a:gd name="T15" fmla="*/ 1 h 93"/>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93"/>
                <a:gd name="T26" fmla="*/ 107 w 107"/>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93">
                  <a:moveTo>
                    <a:pt x="0" y="61"/>
                  </a:moveTo>
                  <a:lnTo>
                    <a:pt x="14" y="4"/>
                  </a:lnTo>
                  <a:lnTo>
                    <a:pt x="73" y="0"/>
                  </a:lnTo>
                  <a:lnTo>
                    <a:pt x="107" y="45"/>
                  </a:lnTo>
                  <a:lnTo>
                    <a:pt x="59" y="47"/>
                  </a:lnTo>
                  <a:lnTo>
                    <a:pt x="6" y="93"/>
                  </a:lnTo>
                  <a:lnTo>
                    <a:pt x="29" y="65"/>
                  </a:lnTo>
                  <a:lnTo>
                    <a:pt x="0" y="61"/>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38" name="Freeform 420">
              <a:extLst>
                <a:ext uri="{FF2B5EF4-FFF2-40B4-BE49-F238E27FC236}">
                  <a16:creationId xmlns:a16="http://schemas.microsoft.com/office/drawing/2014/main" id="{235B7EB6-D74B-47C1-B247-BAC3BC5EBCF2}"/>
                </a:ext>
              </a:extLst>
            </p:cNvPr>
            <p:cNvSpPr>
              <a:spLocks/>
            </p:cNvSpPr>
            <p:nvPr/>
          </p:nvSpPr>
          <p:spPr bwMode="auto">
            <a:xfrm>
              <a:off x="1733961" y="2539265"/>
              <a:ext cx="338629" cy="119338"/>
            </a:xfrm>
            <a:custGeom>
              <a:avLst/>
              <a:gdLst>
                <a:gd name="T0" fmla="*/ 0 w 703"/>
                <a:gd name="T1" fmla="*/ 3 h 317"/>
                <a:gd name="T2" fmla="*/ 1 w 703"/>
                <a:gd name="T3" fmla="*/ 4 h 317"/>
                <a:gd name="T4" fmla="*/ 0 w 703"/>
                <a:gd name="T5" fmla="*/ 5 h 317"/>
                <a:gd name="T6" fmla="*/ 1 w 703"/>
                <a:gd name="T7" fmla="*/ 5 h 317"/>
                <a:gd name="T8" fmla="*/ 1 w 703"/>
                <a:gd name="T9" fmla="*/ 6 h 317"/>
                <a:gd name="T10" fmla="*/ 2 w 703"/>
                <a:gd name="T11" fmla="*/ 6 h 317"/>
                <a:gd name="T12" fmla="*/ 1 w 703"/>
                <a:gd name="T13" fmla="*/ 6 h 317"/>
                <a:gd name="T14" fmla="*/ 2 w 703"/>
                <a:gd name="T15" fmla="*/ 6 h 317"/>
                <a:gd name="T16" fmla="*/ 3 w 703"/>
                <a:gd name="T17" fmla="*/ 7 h 317"/>
                <a:gd name="T18" fmla="*/ 4 w 703"/>
                <a:gd name="T19" fmla="*/ 6 h 317"/>
                <a:gd name="T20" fmla="*/ 6 w 703"/>
                <a:gd name="T21" fmla="*/ 7 h 317"/>
                <a:gd name="T22" fmla="*/ 9 w 703"/>
                <a:gd name="T23" fmla="*/ 6 h 317"/>
                <a:gd name="T24" fmla="*/ 9 w 703"/>
                <a:gd name="T25" fmla="*/ 7 h 317"/>
                <a:gd name="T26" fmla="*/ 9 w 703"/>
                <a:gd name="T27" fmla="*/ 6 h 317"/>
                <a:gd name="T28" fmla="*/ 15 w 703"/>
                <a:gd name="T29" fmla="*/ 6 h 317"/>
                <a:gd name="T30" fmla="*/ 16 w 703"/>
                <a:gd name="T31" fmla="*/ 6 h 317"/>
                <a:gd name="T32" fmla="*/ 16 w 703"/>
                <a:gd name="T33" fmla="*/ 3 h 317"/>
                <a:gd name="T34" fmla="*/ 16 w 703"/>
                <a:gd name="T35" fmla="*/ 3 h 317"/>
                <a:gd name="T36" fmla="*/ 15 w 703"/>
                <a:gd name="T37" fmla="*/ 1 h 317"/>
                <a:gd name="T38" fmla="*/ 13 w 703"/>
                <a:gd name="T39" fmla="*/ 1 h 317"/>
                <a:gd name="T40" fmla="*/ 11 w 703"/>
                <a:gd name="T41" fmla="*/ 1 h 317"/>
                <a:gd name="T42" fmla="*/ 8 w 703"/>
                <a:gd name="T43" fmla="*/ 0 h 317"/>
                <a:gd name="T44" fmla="*/ 6 w 703"/>
                <a:gd name="T45" fmla="*/ 0 h 317"/>
                <a:gd name="T46" fmla="*/ 4 w 703"/>
                <a:gd name="T47" fmla="*/ 1 h 317"/>
                <a:gd name="T48" fmla="*/ 3 w 703"/>
                <a:gd name="T49" fmla="*/ 1 h 317"/>
                <a:gd name="T50" fmla="*/ 3 w 703"/>
                <a:gd name="T51" fmla="*/ 2 h 317"/>
                <a:gd name="T52" fmla="*/ 0 w 703"/>
                <a:gd name="T53" fmla="*/ 3 h 3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3"/>
                <a:gd name="T82" fmla="*/ 0 h 317"/>
                <a:gd name="T83" fmla="*/ 703 w 703"/>
                <a:gd name="T84" fmla="*/ 317 h 3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3" h="317">
                  <a:moveTo>
                    <a:pt x="0" y="106"/>
                  </a:moveTo>
                  <a:lnTo>
                    <a:pt x="27" y="188"/>
                  </a:lnTo>
                  <a:lnTo>
                    <a:pt x="1" y="196"/>
                  </a:lnTo>
                  <a:lnTo>
                    <a:pt x="27" y="210"/>
                  </a:lnTo>
                  <a:lnTo>
                    <a:pt x="39" y="260"/>
                  </a:lnTo>
                  <a:lnTo>
                    <a:pt x="79" y="254"/>
                  </a:lnTo>
                  <a:lnTo>
                    <a:pt x="39" y="276"/>
                  </a:lnTo>
                  <a:lnTo>
                    <a:pt x="84" y="267"/>
                  </a:lnTo>
                  <a:lnTo>
                    <a:pt x="136" y="300"/>
                  </a:lnTo>
                  <a:lnTo>
                    <a:pt x="179" y="265"/>
                  </a:lnTo>
                  <a:lnTo>
                    <a:pt x="246" y="311"/>
                  </a:lnTo>
                  <a:lnTo>
                    <a:pt x="368" y="265"/>
                  </a:lnTo>
                  <a:lnTo>
                    <a:pt x="366" y="317"/>
                  </a:lnTo>
                  <a:lnTo>
                    <a:pt x="388" y="265"/>
                  </a:lnTo>
                  <a:lnTo>
                    <a:pt x="618" y="253"/>
                  </a:lnTo>
                  <a:lnTo>
                    <a:pt x="703" y="249"/>
                  </a:lnTo>
                  <a:lnTo>
                    <a:pt x="675" y="139"/>
                  </a:lnTo>
                  <a:lnTo>
                    <a:pt x="695" y="115"/>
                  </a:lnTo>
                  <a:lnTo>
                    <a:pt x="624" y="20"/>
                  </a:lnTo>
                  <a:lnTo>
                    <a:pt x="577" y="20"/>
                  </a:lnTo>
                  <a:lnTo>
                    <a:pt x="449" y="60"/>
                  </a:lnTo>
                  <a:lnTo>
                    <a:pt x="336" y="0"/>
                  </a:lnTo>
                  <a:lnTo>
                    <a:pt x="267" y="1"/>
                  </a:lnTo>
                  <a:lnTo>
                    <a:pt x="180" y="56"/>
                  </a:lnTo>
                  <a:lnTo>
                    <a:pt x="108" y="41"/>
                  </a:lnTo>
                  <a:lnTo>
                    <a:pt x="132" y="70"/>
                  </a:lnTo>
                  <a:lnTo>
                    <a:pt x="0" y="106"/>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39" name="Freeform 421">
              <a:extLst>
                <a:ext uri="{FF2B5EF4-FFF2-40B4-BE49-F238E27FC236}">
                  <a16:creationId xmlns:a16="http://schemas.microsoft.com/office/drawing/2014/main" id="{D5908580-9A40-4013-892E-3EB87FDEAA40}"/>
                </a:ext>
              </a:extLst>
            </p:cNvPr>
            <p:cNvSpPr>
              <a:spLocks/>
            </p:cNvSpPr>
            <p:nvPr/>
          </p:nvSpPr>
          <p:spPr bwMode="auto">
            <a:xfrm>
              <a:off x="1065126" y="2259483"/>
              <a:ext cx="72443" cy="78233"/>
            </a:xfrm>
            <a:custGeom>
              <a:avLst/>
              <a:gdLst>
                <a:gd name="T0" fmla="*/ 0 w 152"/>
                <a:gd name="T1" fmla="*/ 4 h 209"/>
                <a:gd name="T2" fmla="*/ 0 w 152"/>
                <a:gd name="T3" fmla="*/ 4 h 209"/>
                <a:gd name="T4" fmla="*/ 0 w 152"/>
                <a:gd name="T5" fmla="*/ 5 h 209"/>
                <a:gd name="T6" fmla="*/ 3 w 152"/>
                <a:gd name="T7" fmla="*/ 4 h 209"/>
                <a:gd name="T8" fmla="*/ 3 w 152"/>
                <a:gd name="T9" fmla="*/ 1 h 209"/>
                <a:gd name="T10" fmla="*/ 3 w 152"/>
                <a:gd name="T11" fmla="*/ 1 h 209"/>
                <a:gd name="T12" fmla="*/ 2 w 152"/>
                <a:gd name="T13" fmla="*/ 1 h 209"/>
                <a:gd name="T14" fmla="*/ 2 w 152"/>
                <a:gd name="T15" fmla="*/ 1 h 209"/>
                <a:gd name="T16" fmla="*/ 2 w 152"/>
                <a:gd name="T17" fmla="*/ 0 h 209"/>
                <a:gd name="T18" fmla="*/ 2 w 152"/>
                <a:gd name="T19" fmla="*/ 0 h 209"/>
                <a:gd name="T20" fmla="*/ 1 w 152"/>
                <a:gd name="T21" fmla="*/ 1 h 209"/>
                <a:gd name="T22" fmla="*/ 0 w 152"/>
                <a:gd name="T23" fmla="*/ 1 h 209"/>
                <a:gd name="T24" fmla="*/ 1 w 152"/>
                <a:gd name="T25" fmla="*/ 2 h 209"/>
                <a:gd name="T26" fmla="*/ 0 w 152"/>
                <a:gd name="T27" fmla="*/ 3 h 209"/>
                <a:gd name="T28" fmla="*/ 1 w 152"/>
                <a:gd name="T29" fmla="*/ 3 h 209"/>
                <a:gd name="T30" fmla="*/ 0 w 152"/>
                <a:gd name="T31" fmla="*/ 4 h 209"/>
                <a:gd name="T32" fmla="*/ 1 w 152"/>
                <a:gd name="T33" fmla="*/ 3 h 209"/>
                <a:gd name="T34" fmla="*/ 0 w 152"/>
                <a:gd name="T35" fmla="*/ 4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2"/>
                <a:gd name="T55" fmla="*/ 0 h 209"/>
                <a:gd name="T56" fmla="*/ 152 w 15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2" h="209">
                  <a:moveTo>
                    <a:pt x="0" y="177"/>
                  </a:moveTo>
                  <a:lnTo>
                    <a:pt x="18" y="193"/>
                  </a:lnTo>
                  <a:lnTo>
                    <a:pt x="2" y="209"/>
                  </a:lnTo>
                  <a:lnTo>
                    <a:pt x="142" y="178"/>
                  </a:lnTo>
                  <a:lnTo>
                    <a:pt x="152" y="67"/>
                  </a:lnTo>
                  <a:lnTo>
                    <a:pt x="133" y="41"/>
                  </a:lnTo>
                  <a:lnTo>
                    <a:pt x="93" y="54"/>
                  </a:lnTo>
                  <a:lnTo>
                    <a:pt x="79" y="37"/>
                  </a:lnTo>
                  <a:lnTo>
                    <a:pt x="96" y="12"/>
                  </a:lnTo>
                  <a:lnTo>
                    <a:pt x="79" y="0"/>
                  </a:lnTo>
                  <a:lnTo>
                    <a:pt x="63" y="52"/>
                  </a:lnTo>
                  <a:lnTo>
                    <a:pt x="2" y="67"/>
                  </a:lnTo>
                  <a:lnTo>
                    <a:pt x="22" y="79"/>
                  </a:lnTo>
                  <a:lnTo>
                    <a:pt x="8" y="109"/>
                  </a:lnTo>
                  <a:lnTo>
                    <a:pt x="49" y="117"/>
                  </a:lnTo>
                  <a:lnTo>
                    <a:pt x="13" y="158"/>
                  </a:lnTo>
                  <a:lnTo>
                    <a:pt x="53" y="148"/>
                  </a:lnTo>
                  <a:lnTo>
                    <a:pt x="0" y="177"/>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40" name="Freeform 422">
              <a:extLst>
                <a:ext uri="{FF2B5EF4-FFF2-40B4-BE49-F238E27FC236}">
                  <a16:creationId xmlns:a16="http://schemas.microsoft.com/office/drawing/2014/main" id="{27B90262-625D-42DC-8449-11CEE3276466}"/>
                </a:ext>
              </a:extLst>
            </p:cNvPr>
            <p:cNvSpPr>
              <a:spLocks/>
            </p:cNvSpPr>
            <p:nvPr/>
          </p:nvSpPr>
          <p:spPr bwMode="auto">
            <a:xfrm>
              <a:off x="1103873" y="2254179"/>
              <a:ext cx="45488" cy="30498"/>
            </a:xfrm>
            <a:custGeom>
              <a:avLst/>
              <a:gdLst>
                <a:gd name="T0" fmla="*/ 0 w 97"/>
                <a:gd name="T1" fmla="*/ 1 h 82"/>
                <a:gd name="T2" fmla="*/ 0 w 97"/>
                <a:gd name="T3" fmla="*/ 1 h 82"/>
                <a:gd name="T4" fmla="*/ 1 w 97"/>
                <a:gd name="T5" fmla="*/ 1 h 82"/>
                <a:gd name="T6" fmla="*/ 2 w 97"/>
                <a:gd name="T7" fmla="*/ 2 h 82"/>
                <a:gd name="T8" fmla="*/ 2 w 97"/>
                <a:gd name="T9" fmla="*/ 1 h 82"/>
                <a:gd name="T10" fmla="*/ 2 w 97"/>
                <a:gd name="T11" fmla="*/ 0 h 82"/>
                <a:gd name="T12" fmla="*/ 1 w 97"/>
                <a:gd name="T13" fmla="*/ 0 h 82"/>
                <a:gd name="T14" fmla="*/ 0 w 97"/>
                <a:gd name="T15" fmla="*/ 1 h 82"/>
                <a:gd name="T16" fmla="*/ 0 w 97"/>
                <a:gd name="T17" fmla="*/ 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82"/>
                <a:gd name="T29" fmla="*/ 97 w 97"/>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82">
                  <a:moveTo>
                    <a:pt x="0" y="52"/>
                  </a:moveTo>
                  <a:lnTo>
                    <a:pt x="14" y="69"/>
                  </a:lnTo>
                  <a:lnTo>
                    <a:pt x="54" y="56"/>
                  </a:lnTo>
                  <a:lnTo>
                    <a:pt x="73" y="82"/>
                  </a:lnTo>
                  <a:lnTo>
                    <a:pt x="97" y="52"/>
                  </a:lnTo>
                  <a:lnTo>
                    <a:pt x="74" y="15"/>
                  </a:lnTo>
                  <a:lnTo>
                    <a:pt x="29" y="0"/>
                  </a:lnTo>
                  <a:lnTo>
                    <a:pt x="17" y="27"/>
                  </a:lnTo>
                  <a:lnTo>
                    <a:pt x="0" y="52"/>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41" name="Freeform 423">
              <a:extLst>
                <a:ext uri="{FF2B5EF4-FFF2-40B4-BE49-F238E27FC236}">
                  <a16:creationId xmlns:a16="http://schemas.microsoft.com/office/drawing/2014/main" id="{84CAA680-5601-412F-BD77-F945DB5413DB}"/>
                </a:ext>
              </a:extLst>
            </p:cNvPr>
            <p:cNvSpPr>
              <a:spLocks/>
            </p:cNvSpPr>
            <p:nvPr/>
          </p:nvSpPr>
          <p:spPr bwMode="auto">
            <a:xfrm>
              <a:off x="1124090" y="2185228"/>
              <a:ext cx="13478" cy="11934"/>
            </a:xfrm>
            <a:custGeom>
              <a:avLst/>
              <a:gdLst>
                <a:gd name="T0" fmla="*/ 0 w 26"/>
                <a:gd name="T1" fmla="*/ 1 h 35"/>
                <a:gd name="T2" fmla="*/ 0 w 26"/>
                <a:gd name="T3" fmla="*/ 0 h 35"/>
                <a:gd name="T4" fmla="*/ 1 w 26"/>
                <a:gd name="T5" fmla="*/ 0 h 35"/>
                <a:gd name="T6" fmla="*/ 0 w 26"/>
                <a:gd name="T7" fmla="*/ 1 h 35"/>
                <a:gd name="T8" fmla="*/ 0 60000 65536"/>
                <a:gd name="T9" fmla="*/ 0 60000 65536"/>
                <a:gd name="T10" fmla="*/ 0 60000 65536"/>
                <a:gd name="T11" fmla="*/ 0 60000 65536"/>
                <a:gd name="T12" fmla="*/ 0 w 26"/>
                <a:gd name="T13" fmla="*/ 0 h 35"/>
                <a:gd name="T14" fmla="*/ 26 w 26"/>
                <a:gd name="T15" fmla="*/ 35 h 35"/>
              </a:gdLst>
              <a:ahLst/>
              <a:cxnLst>
                <a:cxn ang="T8">
                  <a:pos x="T0" y="T1"/>
                </a:cxn>
                <a:cxn ang="T9">
                  <a:pos x="T2" y="T3"/>
                </a:cxn>
                <a:cxn ang="T10">
                  <a:pos x="T4" y="T5"/>
                </a:cxn>
                <a:cxn ang="T11">
                  <a:pos x="T6" y="T7"/>
                </a:cxn>
              </a:cxnLst>
              <a:rect l="T12" t="T13" r="T14" b="T15"/>
              <a:pathLst>
                <a:path w="26" h="35">
                  <a:moveTo>
                    <a:pt x="0" y="35"/>
                  </a:moveTo>
                  <a:lnTo>
                    <a:pt x="0" y="8"/>
                  </a:lnTo>
                  <a:lnTo>
                    <a:pt x="26" y="0"/>
                  </a:lnTo>
                  <a:lnTo>
                    <a:pt x="0" y="3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42" name="Freeform 424">
              <a:extLst>
                <a:ext uri="{FF2B5EF4-FFF2-40B4-BE49-F238E27FC236}">
                  <a16:creationId xmlns:a16="http://schemas.microsoft.com/office/drawing/2014/main" id="{465E3EEE-6BDA-406F-9F7E-6BE99FD386FC}"/>
                </a:ext>
              </a:extLst>
            </p:cNvPr>
            <p:cNvSpPr>
              <a:spLocks/>
            </p:cNvSpPr>
            <p:nvPr/>
          </p:nvSpPr>
          <p:spPr bwMode="auto">
            <a:xfrm>
              <a:off x="1129144" y="2198487"/>
              <a:ext cx="10108" cy="9282"/>
            </a:xfrm>
            <a:custGeom>
              <a:avLst/>
              <a:gdLst>
                <a:gd name="T0" fmla="*/ 0 w 22"/>
                <a:gd name="T1" fmla="*/ 0 h 24"/>
                <a:gd name="T2" fmla="*/ 0 w 22"/>
                <a:gd name="T3" fmla="*/ 0 h 24"/>
                <a:gd name="T4" fmla="*/ 1 w 22"/>
                <a:gd name="T5" fmla="*/ 1 h 24"/>
                <a:gd name="T6" fmla="*/ 0 w 22"/>
                <a:gd name="T7" fmla="*/ 0 h 24"/>
                <a:gd name="T8" fmla="*/ 0 60000 65536"/>
                <a:gd name="T9" fmla="*/ 0 60000 65536"/>
                <a:gd name="T10" fmla="*/ 0 60000 65536"/>
                <a:gd name="T11" fmla="*/ 0 60000 65536"/>
                <a:gd name="T12" fmla="*/ 0 w 22"/>
                <a:gd name="T13" fmla="*/ 0 h 24"/>
                <a:gd name="T14" fmla="*/ 22 w 22"/>
                <a:gd name="T15" fmla="*/ 24 h 24"/>
              </a:gdLst>
              <a:ahLst/>
              <a:cxnLst>
                <a:cxn ang="T8">
                  <a:pos x="T0" y="T1"/>
                </a:cxn>
                <a:cxn ang="T9">
                  <a:pos x="T2" y="T3"/>
                </a:cxn>
                <a:cxn ang="T10">
                  <a:pos x="T4" y="T5"/>
                </a:cxn>
                <a:cxn ang="T11">
                  <a:pos x="T6" y="T7"/>
                </a:cxn>
              </a:cxnLst>
              <a:rect l="T12" t="T13" r="T14" b="T15"/>
              <a:pathLst>
                <a:path w="22" h="24">
                  <a:moveTo>
                    <a:pt x="0" y="18"/>
                  </a:moveTo>
                  <a:lnTo>
                    <a:pt x="14" y="0"/>
                  </a:lnTo>
                  <a:lnTo>
                    <a:pt x="22" y="24"/>
                  </a:lnTo>
                  <a:lnTo>
                    <a:pt x="0" y="18"/>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43" name="Freeform 425">
              <a:extLst>
                <a:ext uri="{FF2B5EF4-FFF2-40B4-BE49-F238E27FC236}">
                  <a16:creationId xmlns:a16="http://schemas.microsoft.com/office/drawing/2014/main" id="{F82C52C8-5A93-4E36-AED2-4BE2B7D66C31}"/>
                </a:ext>
              </a:extLst>
            </p:cNvPr>
            <p:cNvSpPr>
              <a:spLocks/>
            </p:cNvSpPr>
            <p:nvPr/>
          </p:nvSpPr>
          <p:spPr bwMode="auto">
            <a:xfrm>
              <a:off x="1139253" y="2177272"/>
              <a:ext cx="143201" cy="197572"/>
            </a:xfrm>
            <a:custGeom>
              <a:avLst/>
              <a:gdLst>
                <a:gd name="T0" fmla="*/ 0 w 297"/>
                <a:gd name="T1" fmla="*/ 3 h 521"/>
                <a:gd name="T2" fmla="*/ 0 w 297"/>
                <a:gd name="T3" fmla="*/ 1 h 521"/>
                <a:gd name="T4" fmla="*/ 1 w 297"/>
                <a:gd name="T5" fmla="*/ 0 h 521"/>
                <a:gd name="T6" fmla="*/ 3 w 297"/>
                <a:gd name="T7" fmla="*/ 0 h 521"/>
                <a:gd name="T8" fmla="*/ 2 w 297"/>
                <a:gd name="T9" fmla="*/ 1 h 521"/>
                <a:gd name="T10" fmla="*/ 4 w 297"/>
                <a:gd name="T11" fmla="*/ 2 h 521"/>
                <a:gd name="T12" fmla="*/ 3 w 297"/>
                <a:gd name="T13" fmla="*/ 4 h 521"/>
                <a:gd name="T14" fmla="*/ 4 w 297"/>
                <a:gd name="T15" fmla="*/ 4 h 521"/>
                <a:gd name="T16" fmla="*/ 5 w 297"/>
                <a:gd name="T17" fmla="*/ 7 h 521"/>
                <a:gd name="T18" fmla="*/ 5 w 297"/>
                <a:gd name="T19" fmla="*/ 7 h 521"/>
                <a:gd name="T20" fmla="*/ 6 w 297"/>
                <a:gd name="T21" fmla="*/ 8 h 521"/>
                <a:gd name="T22" fmla="*/ 5 w 297"/>
                <a:gd name="T23" fmla="*/ 8 h 521"/>
                <a:gd name="T24" fmla="*/ 7 w 297"/>
                <a:gd name="T25" fmla="*/ 9 h 521"/>
                <a:gd name="T26" fmla="*/ 6 w 297"/>
                <a:gd name="T27" fmla="*/ 10 h 521"/>
                <a:gd name="T28" fmla="*/ 7 w 297"/>
                <a:gd name="T29" fmla="*/ 11 h 521"/>
                <a:gd name="T30" fmla="*/ 0 w 297"/>
                <a:gd name="T31" fmla="*/ 12 h 521"/>
                <a:gd name="T32" fmla="*/ 3 w 297"/>
                <a:gd name="T33" fmla="*/ 10 h 521"/>
                <a:gd name="T34" fmla="*/ 2 w 297"/>
                <a:gd name="T35" fmla="*/ 10 h 521"/>
                <a:gd name="T36" fmla="*/ 1 w 297"/>
                <a:gd name="T37" fmla="*/ 9 h 521"/>
                <a:gd name="T38" fmla="*/ 2 w 297"/>
                <a:gd name="T39" fmla="*/ 9 h 521"/>
                <a:gd name="T40" fmla="*/ 1 w 297"/>
                <a:gd name="T41" fmla="*/ 8 h 521"/>
                <a:gd name="T42" fmla="*/ 3 w 297"/>
                <a:gd name="T43" fmla="*/ 7 h 521"/>
                <a:gd name="T44" fmla="*/ 3 w 297"/>
                <a:gd name="T45" fmla="*/ 6 h 521"/>
                <a:gd name="T46" fmla="*/ 2 w 297"/>
                <a:gd name="T47" fmla="*/ 6 h 521"/>
                <a:gd name="T48" fmla="*/ 3 w 297"/>
                <a:gd name="T49" fmla="*/ 5 h 521"/>
                <a:gd name="T50" fmla="*/ 1 w 297"/>
                <a:gd name="T51" fmla="*/ 6 h 521"/>
                <a:gd name="T52" fmla="*/ 1 w 297"/>
                <a:gd name="T53" fmla="*/ 4 h 521"/>
                <a:gd name="T54" fmla="*/ 0 w 297"/>
                <a:gd name="T55" fmla="*/ 5 h 521"/>
                <a:gd name="T56" fmla="*/ 1 w 297"/>
                <a:gd name="T57" fmla="*/ 3 h 521"/>
                <a:gd name="T58" fmla="*/ 0 w 297"/>
                <a:gd name="T59" fmla="*/ 3 h 5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7"/>
                <a:gd name="T91" fmla="*/ 0 h 521"/>
                <a:gd name="T92" fmla="*/ 297 w 297"/>
                <a:gd name="T93" fmla="*/ 521 h 5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7" h="521">
                  <a:moveTo>
                    <a:pt x="0" y="122"/>
                  </a:moveTo>
                  <a:lnTo>
                    <a:pt x="11" y="50"/>
                  </a:lnTo>
                  <a:lnTo>
                    <a:pt x="49" y="0"/>
                  </a:lnTo>
                  <a:lnTo>
                    <a:pt x="113" y="0"/>
                  </a:lnTo>
                  <a:lnTo>
                    <a:pt x="73" y="62"/>
                  </a:lnTo>
                  <a:lnTo>
                    <a:pt x="161" y="74"/>
                  </a:lnTo>
                  <a:lnTo>
                    <a:pt x="106" y="161"/>
                  </a:lnTo>
                  <a:lnTo>
                    <a:pt x="175" y="189"/>
                  </a:lnTo>
                  <a:lnTo>
                    <a:pt x="239" y="296"/>
                  </a:lnTo>
                  <a:lnTo>
                    <a:pt x="220" y="304"/>
                  </a:lnTo>
                  <a:lnTo>
                    <a:pt x="248" y="330"/>
                  </a:lnTo>
                  <a:lnTo>
                    <a:pt x="231" y="359"/>
                  </a:lnTo>
                  <a:lnTo>
                    <a:pt x="297" y="364"/>
                  </a:lnTo>
                  <a:lnTo>
                    <a:pt x="258" y="433"/>
                  </a:lnTo>
                  <a:lnTo>
                    <a:pt x="285" y="455"/>
                  </a:lnTo>
                  <a:lnTo>
                    <a:pt x="18" y="521"/>
                  </a:lnTo>
                  <a:lnTo>
                    <a:pt x="139" y="423"/>
                  </a:lnTo>
                  <a:lnTo>
                    <a:pt x="102" y="438"/>
                  </a:lnTo>
                  <a:lnTo>
                    <a:pt x="34" y="410"/>
                  </a:lnTo>
                  <a:lnTo>
                    <a:pt x="85" y="375"/>
                  </a:lnTo>
                  <a:lnTo>
                    <a:pt x="55" y="359"/>
                  </a:lnTo>
                  <a:lnTo>
                    <a:pt x="123" y="319"/>
                  </a:lnTo>
                  <a:lnTo>
                    <a:pt x="133" y="271"/>
                  </a:lnTo>
                  <a:lnTo>
                    <a:pt x="95" y="256"/>
                  </a:lnTo>
                  <a:lnTo>
                    <a:pt x="113" y="229"/>
                  </a:lnTo>
                  <a:lnTo>
                    <a:pt x="46" y="242"/>
                  </a:lnTo>
                  <a:lnTo>
                    <a:pt x="49" y="169"/>
                  </a:lnTo>
                  <a:lnTo>
                    <a:pt x="11" y="202"/>
                  </a:lnTo>
                  <a:lnTo>
                    <a:pt x="31" y="126"/>
                  </a:lnTo>
                  <a:lnTo>
                    <a:pt x="0" y="122"/>
                  </a:lnTo>
                  <a:close/>
                </a:path>
              </a:pathLst>
            </a:custGeom>
            <a:solidFill>
              <a:schemeClr val="accent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44" name="Freeform 426">
              <a:extLst>
                <a:ext uri="{FF2B5EF4-FFF2-40B4-BE49-F238E27FC236}">
                  <a16:creationId xmlns:a16="http://schemas.microsoft.com/office/drawing/2014/main" id="{CC182C3C-5D6F-421F-AF32-DB86BB88DAD8}"/>
                </a:ext>
              </a:extLst>
            </p:cNvPr>
            <p:cNvSpPr>
              <a:spLocks/>
            </p:cNvSpPr>
            <p:nvPr/>
          </p:nvSpPr>
          <p:spPr bwMode="auto">
            <a:xfrm>
              <a:off x="4697388" y="2048652"/>
              <a:ext cx="55596" cy="15912"/>
            </a:xfrm>
            <a:custGeom>
              <a:avLst/>
              <a:gdLst>
                <a:gd name="T0" fmla="*/ 0 w 116"/>
                <a:gd name="T1" fmla="*/ 0 h 42"/>
                <a:gd name="T2" fmla="*/ 2 w 116"/>
                <a:gd name="T3" fmla="*/ 0 h 42"/>
                <a:gd name="T4" fmla="*/ 3 w 116"/>
                <a:gd name="T5" fmla="*/ 1 h 42"/>
                <a:gd name="T6" fmla="*/ 2 w 116"/>
                <a:gd name="T7" fmla="*/ 1 h 42"/>
                <a:gd name="T8" fmla="*/ 0 w 116"/>
                <a:gd name="T9" fmla="*/ 0 h 42"/>
                <a:gd name="T10" fmla="*/ 0 60000 65536"/>
                <a:gd name="T11" fmla="*/ 0 60000 65536"/>
                <a:gd name="T12" fmla="*/ 0 60000 65536"/>
                <a:gd name="T13" fmla="*/ 0 60000 65536"/>
                <a:gd name="T14" fmla="*/ 0 60000 65536"/>
                <a:gd name="T15" fmla="*/ 0 w 116"/>
                <a:gd name="T16" fmla="*/ 0 h 42"/>
                <a:gd name="T17" fmla="*/ 116 w 116"/>
                <a:gd name="T18" fmla="*/ 42 h 42"/>
              </a:gdLst>
              <a:ahLst/>
              <a:cxnLst>
                <a:cxn ang="T10">
                  <a:pos x="T0" y="T1"/>
                </a:cxn>
                <a:cxn ang="T11">
                  <a:pos x="T2" y="T3"/>
                </a:cxn>
                <a:cxn ang="T12">
                  <a:pos x="T4" y="T5"/>
                </a:cxn>
                <a:cxn ang="T13">
                  <a:pos x="T6" y="T7"/>
                </a:cxn>
                <a:cxn ang="T14">
                  <a:pos x="T8" y="T9"/>
                </a:cxn>
              </a:cxnLst>
              <a:rect l="T15" t="T16" r="T17" b="T18"/>
              <a:pathLst>
                <a:path w="116" h="42">
                  <a:moveTo>
                    <a:pt x="0" y="14"/>
                  </a:moveTo>
                  <a:lnTo>
                    <a:pt x="71" y="0"/>
                  </a:lnTo>
                  <a:lnTo>
                    <a:pt x="116" y="21"/>
                  </a:lnTo>
                  <a:lnTo>
                    <a:pt x="92" y="42"/>
                  </a:lnTo>
                  <a:lnTo>
                    <a:pt x="0" y="14"/>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45" name="Freeform 427">
              <a:extLst>
                <a:ext uri="{FF2B5EF4-FFF2-40B4-BE49-F238E27FC236}">
                  <a16:creationId xmlns:a16="http://schemas.microsoft.com/office/drawing/2014/main" id="{38B3352C-EF9B-4C89-A7DB-58F8233906CF}"/>
                </a:ext>
              </a:extLst>
            </p:cNvPr>
            <p:cNvSpPr>
              <a:spLocks/>
            </p:cNvSpPr>
            <p:nvPr/>
          </p:nvSpPr>
          <p:spPr bwMode="auto">
            <a:xfrm>
              <a:off x="3123857" y="2890651"/>
              <a:ext cx="129724" cy="249284"/>
            </a:xfrm>
            <a:custGeom>
              <a:avLst/>
              <a:gdLst>
                <a:gd name="T0" fmla="*/ 0 w 268"/>
                <a:gd name="T1" fmla="*/ 1 h 659"/>
                <a:gd name="T2" fmla="*/ 1 w 268"/>
                <a:gd name="T3" fmla="*/ 2 h 659"/>
                <a:gd name="T4" fmla="*/ 2 w 268"/>
                <a:gd name="T5" fmla="*/ 3 h 659"/>
                <a:gd name="T6" fmla="*/ 1 w 268"/>
                <a:gd name="T7" fmla="*/ 4 h 659"/>
                <a:gd name="T8" fmla="*/ 4 w 268"/>
                <a:gd name="T9" fmla="*/ 6 h 659"/>
                <a:gd name="T10" fmla="*/ 5 w 268"/>
                <a:gd name="T11" fmla="*/ 9 h 659"/>
                <a:gd name="T12" fmla="*/ 5 w 268"/>
                <a:gd name="T13" fmla="*/ 11 h 659"/>
                <a:gd name="T14" fmla="*/ 2 w 268"/>
                <a:gd name="T15" fmla="*/ 13 h 659"/>
                <a:gd name="T16" fmla="*/ 3 w 268"/>
                <a:gd name="T17" fmla="*/ 15 h 659"/>
                <a:gd name="T18" fmla="*/ 3 w 268"/>
                <a:gd name="T19" fmla="*/ 14 h 659"/>
                <a:gd name="T20" fmla="*/ 4 w 268"/>
                <a:gd name="T21" fmla="*/ 14 h 659"/>
                <a:gd name="T22" fmla="*/ 4 w 268"/>
                <a:gd name="T23" fmla="*/ 13 h 659"/>
                <a:gd name="T24" fmla="*/ 6 w 268"/>
                <a:gd name="T25" fmla="*/ 12 h 659"/>
                <a:gd name="T26" fmla="*/ 6 w 268"/>
                <a:gd name="T27" fmla="*/ 8 h 659"/>
                <a:gd name="T28" fmla="*/ 3 w 268"/>
                <a:gd name="T29" fmla="*/ 5 h 659"/>
                <a:gd name="T30" fmla="*/ 3 w 268"/>
                <a:gd name="T31" fmla="*/ 3 h 659"/>
                <a:gd name="T32" fmla="*/ 5 w 268"/>
                <a:gd name="T33" fmla="*/ 2 h 659"/>
                <a:gd name="T34" fmla="*/ 3 w 268"/>
                <a:gd name="T35" fmla="*/ 0 h 659"/>
                <a:gd name="T36" fmla="*/ 0 w 268"/>
                <a:gd name="T37" fmla="*/ 1 h 6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659"/>
                <a:gd name="T59" fmla="*/ 268 w 268"/>
                <a:gd name="T60" fmla="*/ 659 h 6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659">
                  <a:moveTo>
                    <a:pt x="0" y="34"/>
                  </a:moveTo>
                  <a:lnTo>
                    <a:pt x="39" y="101"/>
                  </a:lnTo>
                  <a:lnTo>
                    <a:pt x="92" y="128"/>
                  </a:lnTo>
                  <a:lnTo>
                    <a:pt x="65" y="181"/>
                  </a:lnTo>
                  <a:lnTo>
                    <a:pt x="158" y="268"/>
                  </a:lnTo>
                  <a:lnTo>
                    <a:pt x="201" y="387"/>
                  </a:lnTo>
                  <a:lnTo>
                    <a:pt x="204" y="489"/>
                  </a:lnTo>
                  <a:lnTo>
                    <a:pt x="87" y="577"/>
                  </a:lnTo>
                  <a:lnTo>
                    <a:pt x="110" y="659"/>
                  </a:lnTo>
                  <a:lnTo>
                    <a:pt x="143" y="602"/>
                  </a:lnTo>
                  <a:lnTo>
                    <a:pt x="165" y="615"/>
                  </a:lnTo>
                  <a:lnTo>
                    <a:pt x="175" y="580"/>
                  </a:lnTo>
                  <a:lnTo>
                    <a:pt x="268" y="519"/>
                  </a:lnTo>
                  <a:lnTo>
                    <a:pt x="254" y="354"/>
                  </a:lnTo>
                  <a:lnTo>
                    <a:pt x="129" y="201"/>
                  </a:lnTo>
                  <a:lnTo>
                    <a:pt x="142" y="151"/>
                  </a:lnTo>
                  <a:lnTo>
                    <a:pt x="217" y="76"/>
                  </a:lnTo>
                  <a:lnTo>
                    <a:pt x="115" y="0"/>
                  </a:lnTo>
                  <a:lnTo>
                    <a:pt x="0" y="34"/>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46" name="Freeform 428">
              <a:extLst>
                <a:ext uri="{FF2B5EF4-FFF2-40B4-BE49-F238E27FC236}">
                  <a16:creationId xmlns:a16="http://schemas.microsoft.com/office/drawing/2014/main" id="{AEDA647C-611E-4872-B0AC-70B013B68A15}"/>
                </a:ext>
              </a:extLst>
            </p:cNvPr>
            <p:cNvSpPr>
              <a:spLocks/>
            </p:cNvSpPr>
            <p:nvPr/>
          </p:nvSpPr>
          <p:spPr bwMode="auto">
            <a:xfrm>
              <a:off x="2045634" y="2962253"/>
              <a:ext cx="176896" cy="110057"/>
            </a:xfrm>
            <a:custGeom>
              <a:avLst/>
              <a:gdLst>
                <a:gd name="T0" fmla="*/ 0 w 369"/>
                <a:gd name="T1" fmla="*/ 7 h 289"/>
                <a:gd name="T2" fmla="*/ 2 w 369"/>
                <a:gd name="T3" fmla="*/ 5 h 289"/>
                <a:gd name="T4" fmla="*/ 2 w 369"/>
                <a:gd name="T5" fmla="*/ 5 h 289"/>
                <a:gd name="T6" fmla="*/ 3 w 369"/>
                <a:gd name="T7" fmla="*/ 4 h 289"/>
                <a:gd name="T8" fmla="*/ 5 w 369"/>
                <a:gd name="T9" fmla="*/ 1 h 289"/>
                <a:gd name="T10" fmla="*/ 8 w 369"/>
                <a:gd name="T11" fmla="*/ 0 h 289"/>
                <a:gd name="T12" fmla="*/ 9 w 369"/>
                <a:gd name="T13" fmla="*/ 3 h 289"/>
                <a:gd name="T14" fmla="*/ 8 w 369"/>
                <a:gd name="T15" fmla="*/ 4 h 289"/>
                <a:gd name="T16" fmla="*/ 5 w 369"/>
                <a:gd name="T17" fmla="*/ 5 h 289"/>
                <a:gd name="T18" fmla="*/ 0 w 369"/>
                <a:gd name="T19" fmla="*/ 7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9"/>
                <a:gd name="T31" fmla="*/ 0 h 289"/>
                <a:gd name="T32" fmla="*/ 369 w 369"/>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9" h="289">
                  <a:moveTo>
                    <a:pt x="0" y="289"/>
                  </a:moveTo>
                  <a:lnTo>
                    <a:pt x="96" y="225"/>
                  </a:lnTo>
                  <a:lnTo>
                    <a:pt x="79" y="194"/>
                  </a:lnTo>
                  <a:lnTo>
                    <a:pt x="108" y="157"/>
                  </a:lnTo>
                  <a:lnTo>
                    <a:pt x="207" y="33"/>
                  </a:lnTo>
                  <a:lnTo>
                    <a:pt x="329" y="0"/>
                  </a:lnTo>
                  <a:lnTo>
                    <a:pt x="369" y="113"/>
                  </a:lnTo>
                  <a:lnTo>
                    <a:pt x="336" y="157"/>
                  </a:lnTo>
                  <a:lnTo>
                    <a:pt x="197" y="232"/>
                  </a:lnTo>
                  <a:lnTo>
                    <a:pt x="0" y="289"/>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47" name="Freeform 429">
              <a:extLst>
                <a:ext uri="{FF2B5EF4-FFF2-40B4-BE49-F238E27FC236}">
                  <a16:creationId xmlns:a16="http://schemas.microsoft.com/office/drawing/2014/main" id="{6A807338-8098-43C8-8F73-621AAF26E21C}"/>
                </a:ext>
              </a:extLst>
            </p:cNvPr>
            <p:cNvSpPr>
              <a:spLocks/>
            </p:cNvSpPr>
            <p:nvPr/>
          </p:nvSpPr>
          <p:spPr bwMode="auto">
            <a:xfrm>
              <a:off x="2032156" y="2991424"/>
              <a:ext cx="65704" cy="80885"/>
            </a:xfrm>
            <a:custGeom>
              <a:avLst/>
              <a:gdLst>
                <a:gd name="T0" fmla="*/ 0 w 137"/>
                <a:gd name="T1" fmla="*/ 1 h 211"/>
                <a:gd name="T2" fmla="*/ 1 w 137"/>
                <a:gd name="T3" fmla="*/ 5 h 211"/>
                <a:gd name="T4" fmla="*/ 3 w 137"/>
                <a:gd name="T5" fmla="*/ 3 h 211"/>
                <a:gd name="T6" fmla="*/ 3 w 137"/>
                <a:gd name="T7" fmla="*/ 3 h 211"/>
                <a:gd name="T8" fmla="*/ 3 w 137"/>
                <a:gd name="T9" fmla="*/ 2 h 211"/>
                <a:gd name="T10" fmla="*/ 3 w 137"/>
                <a:gd name="T11" fmla="*/ 1 h 211"/>
                <a:gd name="T12" fmla="*/ 1 w 137"/>
                <a:gd name="T13" fmla="*/ 0 h 211"/>
                <a:gd name="T14" fmla="*/ 0 w 137"/>
                <a:gd name="T15" fmla="*/ 1 h 211"/>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211"/>
                <a:gd name="T26" fmla="*/ 137 w 137"/>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211">
                  <a:moveTo>
                    <a:pt x="0" y="42"/>
                  </a:moveTo>
                  <a:lnTo>
                    <a:pt x="29" y="211"/>
                  </a:lnTo>
                  <a:lnTo>
                    <a:pt x="125" y="147"/>
                  </a:lnTo>
                  <a:lnTo>
                    <a:pt x="108" y="116"/>
                  </a:lnTo>
                  <a:lnTo>
                    <a:pt x="137" y="79"/>
                  </a:lnTo>
                  <a:lnTo>
                    <a:pt x="137" y="32"/>
                  </a:lnTo>
                  <a:lnTo>
                    <a:pt x="67" y="0"/>
                  </a:lnTo>
                  <a:lnTo>
                    <a:pt x="0" y="42"/>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48" name="Freeform 430">
              <a:extLst>
                <a:ext uri="{FF2B5EF4-FFF2-40B4-BE49-F238E27FC236}">
                  <a16:creationId xmlns:a16="http://schemas.microsoft.com/office/drawing/2014/main" id="{A533C2D9-A3DC-419D-AA5E-CCD42A0D7D98}"/>
                </a:ext>
              </a:extLst>
            </p:cNvPr>
            <p:cNvSpPr>
              <a:spLocks/>
            </p:cNvSpPr>
            <p:nvPr/>
          </p:nvSpPr>
          <p:spPr bwMode="auto">
            <a:xfrm>
              <a:off x="1501468" y="2439816"/>
              <a:ext cx="171842" cy="121990"/>
            </a:xfrm>
            <a:custGeom>
              <a:avLst/>
              <a:gdLst>
                <a:gd name="T0" fmla="*/ 0 w 356"/>
                <a:gd name="T1" fmla="*/ 2 h 323"/>
                <a:gd name="T2" fmla="*/ 0 w 356"/>
                <a:gd name="T3" fmla="*/ 1 h 323"/>
                <a:gd name="T4" fmla="*/ 2 w 356"/>
                <a:gd name="T5" fmla="*/ 0 h 323"/>
                <a:gd name="T6" fmla="*/ 4 w 356"/>
                <a:gd name="T7" fmla="*/ 1 h 323"/>
                <a:gd name="T8" fmla="*/ 6 w 356"/>
                <a:gd name="T9" fmla="*/ 1 h 323"/>
                <a:gd name="T10" fmla="*/ 8 w 356"/>
                <a:gd name="T11" fmla="*/ 3 h 323"/>
                <a:gd name="T12" fmla="*/ 8 w 356"/>
                <a:gd name="T13" fmla="*/ 6 h 323"/>
                <a:gd name="T14" fmla="*/ 8 w 356"/>
                <a:gd name="T15" fmla="*/ 7 h 323"/>
                <a:gd name="T16" fmla="*/ 7 w 356"/>
                <a:gd name="T17" fmla="*/ 7 h 323"/>
                <a:gd name="T18" fmla="*/ 6 w 356"/>
                <a:gd name="T19" fmla="*/ 5 h 323"/>
                <a:gd name="T20" fmla="*/ 5 w 356"/>
                <a:gd name="T21" fmla="*/ 6 h 323"/>
                <a:gd name="T22" fmla="*/ 2 w 356"/>
                <a:gd name="T23" fmla="*/ 4 h 323"/>
                <a:gd name="T24" fmla="*/ 1 w 356"/>
                <a:gd name="T25" fmla="*/ 2 h 323"/>
                <a:gd name="T26" fmla="*/ 0 w 356"/>
                <a:gd name="T27" fmla="*/ 3 h 323"/>
                <a:gd name="T28" fmla="*/ 0 w 356"/>
                <a:gd name="T29" fmla="*/ 2 h 3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6"/>
                <a:gd name="T46" fmla="*/ 0 h 323"/>
                <a:gd name="T47" fmla="*/ 356 w 356"/>
                <a:gd name="T48" fmla="*/ 323 h 3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6" h="323">
                  <a:moveTo>
                    <a:pt x="0" y="76"/>
                  </a:moveTo>
                  <a:lnTo>
                    <a:pt x="0" y="23"/>
                  </a:lnTo>
                  <a:lnTo>
                    <a:pt x="91" y="0"/>
                  </a:lnTo>
                  <a:lnTo>
                    <a:pt x="164" y="64"/>
                  </a:lnTo>
                  <a:lnTo>
                    <a:pt x="245" y="46"/>
                  </a:lnTo>
                  <a:lnTo>
                    <a:pt x="345" y="146"/>
                  </a:lnTo>
                  <a:lnTo>
                    <a:pt x="332" y="253"/>
                  </a:lnTo>
                  <a:lnTo>
                    <a:pt x="356" y="299"/>
                  </a:lnTo>
                  <a:lnTo>
                    <a:pt x="281" y="323"/>
                  </a:lnTo>
                  <a:lnTo>
                    <a:pt x="243" y="235"/>
                  </a:lnTo>
                  <a:lnTo>
                    <a:pt x="211" y="272"/>
                  </a:lnTo>
                  <a:lnTo>
                    <a:pt x="91" y="183"/>
                  </a:lnTo>
                  <a:lnTo>
                    <a:pt x="33" y="89"/>
                  </a:lnTo>
                  <a:lnTo>
                    <a:pt x="2" y="110"/>
                  </a:lnTo>
                  <a:lnTo>
                    <a:pt x="0" y="76"/>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49" name="Freeform 431">
              <a:extLst>
                <a:ext uri="{FF2B5EF4-FFF2-40B4-BE49-F238E27FC236}">
                  <a16:creationId xmlns:a16="http://schemas.microsoft.com/office/drawing/2014/main" id="{5EB70BAB-D9FE-4618-A9D5-BB32F19778AB}"/>
                </a:ext>
              </a:extLst>
            </p:cNvPr>
            <p:cNvSpPr>
              <a:spLocks/>
            </p:cNvSpPr>
            <p:nvPr/>
          </p:nvSpPr>
          <p:spPr bwMode="auto">
            <a:xfrm>
              <a:off x="1461036" y="3378611"/>
              <a:ext cx="234177" cy="208179"/>
            </a:xfrm>
            <a:custGeom>
              <a:avLst/>
              <a:gdLst>
                <a:gd name="T0" fmla="*/ 0 w 485"/>
                <a:gd name="T1" fmla="*/ 12 h 550"/>
                <a:gd name="T2" fmla="*/ 1 w 485"/>
                <a:gd name="T3" fmla="*/ 12 h 550"/>
                <a:gd name="T4" fmla="*/ 9 w 485"/>
                <a:gd name="T5" fmla="*/ 13 h 550"/>
                <a:gd name="T6" fmla="*/ 11 w 485"/>
                <a:gd name="T7" fmla="*/ 12 h 550"/>
                <a:gd name="T8" fmla="*/ 9 w 485"/>
                <a:gd name="T9" fmla="*/ 11 h 550"/>
                <a:gd name="T10" fmla="*/ 9 w 485"/>
                <a:gd name="T11" fmla="*/ 7 h 550"/>
                <a:gd name="T12" fmla="*/ 11 w 485"/>
                <a:gd name="T13" fmla="*/ 7 h 550"/>
                <a:gd name="T14" fmla="*/ 11 w 485"/>
                <a:gd name="T15" fmla="*/ 5 h 550"/>
                <a:gd name="T16" fmla="*/ 9 w 485"/>
                <a:gd name="T17" fmla="*/ 5 h 550"/>
                <a:gd name="T18" fmla="*/ 9 w 485"/>
                <a:gd name="T19" fmla="*/ 2 h 550"/>
                <a:gd name="T20" fmla="*/ 8 w 485"/>
                <a:gd name="T21" fmla="*/ 1 h 550"/>
                <a:gd name="T22" fmla="*/ 7 w 485"/>
                <a:gd name="T23" fmla="*/ 1 h 550"/>
                <a:gd name="T24" fmla="*/ 7 w 485"/>
                <a:gd name="T25" fmla="*/ 2 h 550"/>
                <a:gd name="T26" fmla="*/ 5 w 485"/>
                <a:gd name="T27" fmla="*/ 2 h 550"/>
                <a:gd name="T28" fmla="*/ 4 w 485"/>
                <a:gd name="T29" fmla="*/ 0 h 550"/>
                <a:gd name="T30" fmla="*/ 1 w 485"/>
                <a:gd name="T31" fmla="*/ 1 h 550"/>
                <a:gd name="T32" fmla="*/ 2 w 485"/>
                <a:gd name="T33" fmla="*/ 5 h 550"/>
                <a:gd name="T34" fmla="*/ 0 w 485"/>
                <a:gd name="T35" fmla="*/ 12 h 5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5"/>
                <a:gd name="T55" fmla="*/ 0 h 550"/>
                <a:gd name="T56" fmla="*/ 485 w 485"/>
                <a:gd name="T57" fmla="*/ 550 h 5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5" h="550">
                  <a:moveTo>
                    <a:pt x="0" y="515"/>
                  </a:moveTo>
                  <a:lnTo>
                    <a:pt x="63" y="496"/>
                  </a:lnTo>
                  <a:lnTo>
                    <a:pt x="376" y="550"/>
                  </a:lnTo>
                  <a:lnTo>
                    <a:pt x="446" y="524"/>
                  </a:lnTo>
                  <a:lnTo>
                    <a:pt x="399" y="484"/>
                  </a:lnTo>
                  <a:lnTo>
                    <a:pt x="399" y="317"/>
                  </a:lnTo>
                  <a:lnTo>
                    <a:pt x="485" y="317"/>
                  </a:lnTo>
                  <a:lnTo>
                    <a:pt x="480" y="227"/>
                  </a:lnTo>
                  <a:lnTo>
                    <a:pt x="399" y="236"/>
                  </a:lnTo>
                  <a:lnTo>
                    <a:pt x="391" y="77"/>
                  </a:lnTo>
                  <a:lnTo>
                    <a:pt x="356" y="48"/>
                  </a:lnTo>
                  <a:lnTo>
                    <a:pt x="305" y="52"/>
                  </a:lnTo>
                  <a:lnTo>
                    <a:pt x="294" y="96"/>
                  </a:lnTo>
                  <a:lnTo>
                    <a:pt x="239" y="102"/>
                  </a:lnTo>
                  <a:lnTo>
                    <a:pt x="179" y="0"/>
                  </a:lnTo>
                  <a:lnTo>
                    <a:pt x="34" y="23"/>
                  </a:lnTo>
                  <a:lnTo>
                    <a:pt x="86" y="231"/>
                  </a:lnTo>
                  <a:lnTo>
                    <a:pt x="0" y="51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50" name="Freeform 432">
              <a:extLst>
                <a:ext uri="{FF2B5EF4-FFF2-40B4-BE49-F238E27FC236}">
                  <a16:creationId xmlns:a16="http://schemas.microsoft.com/office/drawing/2014/main" id="{23CD9552-FE47-45BF-AD96-CAD9877EB706}"/>
                </a:ext>
              </a:extLst>
            </p:cNvPr>
            <p:cNvSpPr>
              <a:spLocks/>
            </p:cNvSpPr>
            <p:nvPr/>
          </p:nvSpPr>
          <p:spPr bwMode="auto">
            <a:xfrm>
              <a:off x="1467773" y="3361374"/>
              <a:ext cx="18532" cy="17238"/>
            </a:xfrm>
            <a:custGeom>
              <a:avLst/>
              <a:gdLst>
                <a:gd name="T0" fmla="*/ 0 w 40"/>
                <a:gd name="T1" fmla="*/ 0 h 48"/>
                <a:gd name="T2" fmla="*/ 0 w 40"/>
                <a:gd name="T3" fmla="*/ 1 h 48"/>
                <a:gd name="T4" fmla="*/ 1 w 40"/>
                <a:gd name="T5" fmla="*/ 0 h 48"/>
                <a:gd name="T6" fmla="*/ 0 w 40"/>
                <a:gd name="T7" fmla="*/ 0 h 48"/>
                <a:gd name="T8" fmla="*/ 0 60000 65536"/>
                <a:gd name="T9" fmla="*/ 0 60000 65536"/>
                <a:gd name="T10" fmla="*/ 0 60000 65536"/>
                <a:gd name="T11" fmla="*/ 0 60000 65536"/>
                <a:gd name="T12" fmla="*/ 0 w 40"/>
                <a:gd name="T13" fmla="*/ 0 h 48"/>
                <a:gd name="T14" fmla="*/ 40 w 40"/>
                <a:gd name="T15" fmla="*/ 48 h 48"/>
              </a:gdLst>
              <a:ahLst/>
              <a:cxnLst>
                <a:cxn ang="T8">
                  <a:pos x="T0" y="T1"/>
                </a:cxn>
                <a:cxn ang="T9">
                  <a:pos x="T2" y="T3"/>
                </a:cxn>
                <a:cxn ang="T10">
                  <a:pos x="T4" y="T5"/>
                </a:cxn>
                <a:cxn ang="T11">
                  <a:pos x="T6" y="T7"/>
                </a:cxn>
              </a:cxnLst>
              <a:rect l="T12" t="T13" r="T14" b="T15"/>
              <a:pathLst>
                <a:path w="40" h="48">
                  <a:moveTo>
                    <a:pt x="0" y="16"/>
                  </a:moveTo>
                  <a:lnTo>
                    <a:pt x="18" y="48"/>
                  </a:lnTo>
                  <a:lnTo>
                    <a:pt x="40" y="0"/>
                  </a:lnTo>
                  <a:lnTo>
                    <a:pt x="0" y="16"/>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51" name="Freeform 433">
              <a:extLst>
                <a:ext uri="{FF2B5EF4-FFF2-40B4-BE49-F238E27FC236}">
                  <a16:creationId xmlns:a16="http://schemas.microsoft.com/office/drawing/2014/main" id="{2852B02E-3092-45C2-9EE1-1054E15AE3B4}"/>
                </a:ext>
              </a:extLst>
            </p:cNvPr>
            <p:cNvSpPr>
              <a:spLocks/>
            </p:cNvSpPr>
            <p:nvPr/>
          </p:nvSpPr>
          <p:spPr bwMode="auto">
            <a:xfrm>
              <a:off x="1614344" y="3581487"/>
              <a:ext cx="171842" cy="155140"/>
            </a:xfrm>
            <a:custGeom>
              <a:avLst/>
              <a:gdLst>
                <a:gd name="T0" fmla="*/ 0 w 358"/>
                <a:gd name="T1" fmla="*/ 7 h 410"/>
                <a:gd name="T2" fmla="*/ 0 w 358"/>
                <a:gd name="T3" fmla="*/ 5 h 410"/>
                <a:gd name="T4" fmla="*/ 1 w 358"/>
                <a:gd name="T5" fmla="*/ 4 h 410"/>
                <a:gd name="T6" fmla="*/ 1 w 358"/>
                <a:gd name="T7" fmla="*/ 1 h 410"/>
                <a:gd name="T8" fmla="*/ 3 w 358"/>
                <a:gd name="T9" fmla="*/ 0 h 410"/>
                <a:gd name="T10" fmla="*/ 3 w 358"/>
                <a:gd name="T11" fmla="*/ 1 h 410"/>
                <a:gd name="T12" fmla="*/ 5 w 358"/>
                <a:gd name="T13" fmla="*/ 0 h 410"/>
                <a:gd name="T14" fmla="*/ 7 w 358"/>
                <a:gd name="T15" fmla="*/ 4 h 410"/>
                <a:gd name="T16" fmla="*/ 8 w 358"/>
                <a:gd name="T17" fmla="*/ 5 h 410"/>
                <a:gd name="T18" fmla="*/ 5 w 358"/>
                <a:gd name="T19" fmla="*/ 8 h 410"/>
                <a:gd name="T20" fmla="*/ 3 w 358"/>
                <a:gd name="T21" fmla="*/ 8 h 410"/>
                <a:gd name="T22" fmla="*/ 2 w 358"/>
                <a:gd name="T23" fmla="*/ 9 h 410"/>
                <a:gd name="T24" fmla="*/ 1 w 358"/>
                <a:gd name="T25" fmla="*/ 9 h 410"/>
                <a:gd name="T26" fmla="*/ 1 w 358"/>
                <a:gd name="T27" fmla="*/ 8 h 410"/>
                <a:gd name="T28" fmla="*/ 0 w 358"/>
                <a:gd name="T29" fmla="*/ 7 h 4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8"/>
                <a:gd name="T46" fmla="*/ 0 h 410"/>
                <a:gd name="T47" fmla="*/ 358 w 358"/>
                <a:gd name="T48" fmla="*/ 410 h 4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8" h="410">
                  <a:moveTo>
                    <a:pt x="0" y="314"/>
                  </a:moveTo>
                  <a:lnTo>
                    <a:pt x="0" y="191"/>
                  </a:lnTo>
                  <a:lnTo>
                    <a:pt x="40" y="188"/>
                  </a:lnTo>
                  <a:lnTo>
                    <a:pt x="40" y="30"/>
                  </a:lnTo>
                  <a:lnTo>
                    <a:pt x="115" y="12"/>
                  </a:lnTo>
                  <a:lnTo>
                    <a:pt x="138" y="39"/>
                  </a:lnTo>
                  <a:lnTo>
                    <a:pt x="201" y="0"/>
                  </a:lnTo>
                  <a:lnTo>
                    <a:pt x="306" y="169"/>
                  </a:lnTo>
                  <a:lnTo>
                    <a:pt x="358" y="197"/>
                  </a:lnTo>
                  <a:lnTo>
                    <a:pt x="216" y="353"/>
                  </a:lnTo>
                  <a:lnTo>
                    <a:pt x="131" y="353"/>
                  </a:lnTo>
                  <a:lnTo>
                    <a:pt x="86" y="408"/>
                  </a:lnTo>
                  <a:lnTo>
                    <a:pt x="32" y="410"/>
                  </a:lnTo>
                  <a:lnTo>
                    <a:pt x="34" y="360"/>
                  </a:lnTo>
                  <a:lnTo>
                    <a:pt x="0" y="314"/>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52" name="Freeform 434">
              <a:extLst>
                <a:ext uri="{FF2B5EF4-FFF2-40B4-BE49-F238E27FC236}">
                  <a16:creationId xmlns:a16="http://schemas.microsoft.com/office/drawing/2014/main" id="{3E1CD659-2DFB-4AC9-B04B-9D8E8BD5B857}"/>
                </a:ext>
              </a:extLst>
            </p:cNvPr>
            <p:cNvSpPr>
              <a:spLocks/>
            </p:cNvSpPr>
            <p:nvPr/>
          </p:nvSpPr>
          <p:spPr bwMode="auto">
            <a:xfrm>
              <a:off x="1782817" y="3321594"/>
              <a:ext cx="32010" cy="31823"/>
            </a:xfrm>
            <a:custGeom>
              <a:avLst/>
              <a:gdLst>
                <a:gd name="T0" fmla="*/ 0 w 69"/>
                <a:gd name="T1" fmla="*/ 0 h 88"/>
                <a:gd name="T2" fmla="*/ 0 w 69"/>
                <a:gd name="T3" fmla="*/ 1 h 88"/>
                <a:gd name="T4" fmla="*/ 1 w 69"/>
                <a:gd name="T5" fmla="*/ 2 h 88"/>
                <a:gd name="T6" fmla="*/ 1 w 69"/>
                <a:gd name="T7" fmla="*/ 1 h 88"/>
                <a:gd name="T8" fmla="*/ 1 w 69"/>
                <a:gd name="T9" fmla="*/ 0 h 88"/>
                <a:gd name="T10" fmla="*/ 0 w 69"/>
                <a:gd name="T11" fmla="*/ 0 h 88"/>
                <a:gd name="T12" fmla="*/ 0 60000 65536"/>
                <a:gd name="T13" fmla="*/ 0 60000 65536"/>
                <a:gd name="T14" fmla="*/ 0 60000 65536"/>
                <a:gd name="T15" fmla="*/ 0 60000 65536"/>
                <a:gd name="T16" fmla="*/ 0 60000 65536"/>
                <a:gd name="T17" fmla="*/ 0 60000 65536"/>
                <a:gd name="T18" fmla="*/ 0 w 69"/>
                <a:gd name="T19" fmla="*/ 0 h 88"/>
                <a:gd name="T20" fmla="*/ 69 w 69"/>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69" h="88">
                  <a:moveTo>
                    <a:pt x="0" y="15"/>
                  </a:moveTo>
                  <a:lnTo>
                    <a:pt x="8" y="45"/>
                  </a:lnTo>
                  <a:lnTo>
                    <a:pt x="27" y="88"/>
                  </a:lnTo>
                  <a:lnTo>
                    <a:pt x="69" y="35"/>
                  </a:lnTo>
                  <a:lnTo>
                    <a:pt x="66" y="0"/>
                  </a:lnTo>
                  <a:lnTo>
                    <a:pt x="0" y="1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53" name="Freeform 435">
              <a:extLst>
                <a:ext uri="{FF2B5EF4-FFF2-40B4-BE49-F238E27FC236}">
                  <a16:creationId xmlns:a16="http://schemas.microsoft.com/office/drawing/2014/main" id="{EF6F5D71-710E-4E14-936B-95F023EAF4E8}"/>
                </a:ext>
              </a:extLst>
            </p:cNvPr>
            <p:cNvSpPr>
              <a:spLocks/>
            </p:cNvSpPr>
            <p:nvPr/>
          </p:nvSpPr>
          <p:spPr bwMode="auto">
            <a:xfrm>
              <a:off x="1405439" y="3069658"/>
              <a:ext cx="139832" cy="188289"/>
            </a:xfrm>
            <a:custGeom>
              <a:avLst/>
              <a:gdLst>
                <a:gd name="T0" fmla="*/ 0 w 294"/>
                <a:gd name="T1" fmla="*/ 8 h 498"/>
                <a:gd name="T2" fmla="*/ 1 w 294"/>
                <a:gd name="T3" fmla="*/ 6 h 498"/>
                <a:gd name="T4" fmla="*/ 3 w 294"/>
                <a:gd name="T5" fmla="*/ 6 h 498"/>
                <a:gd name="T6" fmla="*/ 4 w 294"/>
                <a:gd name="T7" fmla="*/ 2 h 498"/>
                <a:gd name="T8" fmla="*/ 5 w 294"/>
                <a:gd name="T9" fmla="*/ 1 h 498"/>
                <a:gd name="T10" fmla="*/ 5 w 294"/>
                <a:gd name="T11" fmla="*/ 0 h 498"/>
                <a:gd name="T12" fmla="*/ 5 w 294"/>
                <a:gd name="T13" fmla="*/ 0 h 498"/>
                <a:gd name="T14" fmla="*/ 6 w 294"/>
                <a:gd name="T15" fmla="*/ 3 h 498"/>
                <a:gd name="T16" fmla="*/ 5 w 294"/>
                <a:gd name="T17" fmla="*/ 3 h 498"/>
                <a:gd name="T18" fmla="*/ 6 w 294"/>
                <a:gd name="T19" fmla="*/ 5 h 498"/>
                <a:gd name="T20" fmla="*/ 5 w 294"/>
                <a:gd name="T21" fmla="*/ 8 h 498"/>
                <a:gd name="T22" fmla="*/ 6 w 294"/>
                <a:gd name="T23" fmla="*/ 10 h 498"/>
                <a:gd name="T24" fmla="*/ 6 w 294"/>
                <a:gd name="T25" fmla="*/ 11 h 498"/>
                <a:gd name="T26" fmla="*/ 4 w 294"/>
                <a:gd name="T27" fmla="*/ 11 h 498"/>
                <a:gd name="T28" fmla="*/ 2 w 294"/>
                <a:gd name="T29" fmla="*/ 11 h 498"/>
                <a:gd name="T30" fmla="*/ 1 w 294"/>
                <a:gd name="T31" fmla="*/ 11 h 498"/>
                <a:gd name="T32" fmla="*/ 1 w 294"/>
                <a:gd name="T33" fmla="*/ 9 h 498"/>
                <a:gd name="T34" fmla="*/ 0 w 294"/>
                <a:gd name="T35" fmla="*/ 8 h 4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4"/>
                <a:gd name="T55" fmla="*/ 0 h 498"/>
                <a:gd name="T56" fmla="*/ 294 w 294"/>
                <a:gd name="T57" fmla="*/ 498 h 4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4" h="498">
                  <a:moveTo>
                    <a:pt x="0" y="355"/>
                  </a:moveTo>
                  <a:lnTo>
                    <a:pt x="38" y="263"/>
                  </a:lnTo>
                  <a:lnTo>
                    <a:pt x="109" y="275"/>
                  </a:lnTo>
                  <a:lnTo>
                    <a:pt x="192" y="81"/>
                  </a:lnTo>
                  <a:lnTo>
                    <a:pt x="231" y="46"/>
                  </a:lnTo>
                  <a:lnTo>
                    <a:pt x="214" y="8"/>
                  </a:lnTo>
                  <a:lnTo>
                    <a:pt x="235" y="0"/>
                  </a:lnTo>
                  <a:lnTo>
                    <a:pt x="260" y="123"/>
                  </a:lnTo>
                  <a:lnTo>
                    <a:pt x="214" y="142"/>
                  </a:lnTo>
                  <a:lnTo>
                    <a:pt x="265" y="238"/>
                  </a:lnTo>
                  <a:lnTo>
                    <a:pt x="235" y="352"/>
                  </a:lnTo>
                  <a:lnTo>
                    <a:pt x="294" y="437"/>
                  </a:lnTo>
                  <a:lnTo>
                    <a:pt x="287" y="498"/>
                  </a:lnTo>
                  <a:lnTo>
                    <a:pt x="185" y="471"/>
                  </a:lnTo>
                  <a:lnTo>
                    <a:pt x="107" y="470"/>
                  </a:lnTo>
                  <a:lnTo>
                    <a:pt x="45" y="471"/>
                  </a:lnTo>
                  <a:lnTo>
                    <a:pt x="44" y="388"/>
                  </a:lnTo>
                  <a:lnTo>
                    <a:pt x="0" y="35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54" name="Freeform 436">
              <a:extLst>
                <a:ext uri="{FF2B5EF4-FFF2-40B4-BE49-F238E27FC236}">
                  <a16:creationId xmlns:a16="http://schemas.microsoft.com/office/drawing/2014/main" id="{DABF475E-9854-40E3-83A8-7237F9ABB21D}"/>
                </a:ext>
              </a:extLst>
            </p:cNvPr>
            <p:cNvSpPr>
              <a:spLocks/>
            </p:cNvSpPr>
            <p:nvPr/>
          </p:nvSpPr>
          <p:spPr bwMode="auto">
            <a:xfrm>
              <a:off x="1516631" y="3098829"/>
              <a:ext cx="239231" cy="135250"/>
            </a:xfrm>
            <a:custGeom>
              <a:avLst/>
              <a:gdLst>
                <a:gd name="T0" fmla="*/ 0 w 497"/>
                <a:gd name="T1" fmla="*/ 6 h 357"/>
                <a:gd name="T2" fmla="*/ 1 w 497"/>
                <a:gd name="T3" fmla="*/ 4 h 357"/>
                <a:gd name="T4" fmla="*/ 4 w 497"/>
                <a:gd name="T5" fmla="*/ 3 h 357"/>
                <a:gd name="T6" fmla="*/ 4 w 497"/>
                <a:gd name="T7" fmla="*/ 2 h 357"/>
                <a:gd name="T8" fmla="*/ 5 w 497"/>
                <a:gd name="T9" fmla="*/ 2 h 357"/>
                <a:gd name="T10" fmla="*/ 7 w 497"/>
                <a:gd name="T11" fmla="*/ 0 h 357"/>
                <a:gd name="T12" fmla="*/ 8 w 497"/>
                <a:gd name="T13" fmla="*/ 2 h 357"/>
                <a:gd name="T14" fmla="*/ 9 w 497"/>
                <a:gd name="T15" fmla="*/ 3 h 357"/>
                <a:gd name="T16" fmla="*/ 12 w 497"/>
                <a:gd name="T17" fmla="*/ 6 h 357"/>
                <a:gd name="T18" fmla="*/ 6 w 497"/>
                <a:gd name="T19" fmla="*/ 7 h 357"/>
                <a:gd name="T20" fmla="*/ 4 w 497"/>
                <a:gd name="T21" fmla="*/ 6 h 357"/>
                <a:gd name="T22" fmla="*/ 4 w 497"/>
                <a:gd name="T23" fmla="*/ 7 h 357"/>
                <a:gd name="T24" fmla="*/ 2 w 497"/>
                <a:gd name="T25" fmla="*/ 7 h 357"/>
                <a:gd name="T26" fmla="*/ 1 w 497"/>
                <a:gd name="T27" fmla="*/ 8 h 357"/>
                <a:gd name="T28" fmla="*/ 0 w 497"/>
                <a:gd name="T29" fmla="*/ 6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7"/>
                <a:gd name="T46" fmla="*/ 0 h 357"/>
                <a:gd name="T47" fmla="*/ 497 w 497"/>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7" h="357">
                  <a:moveTo>
                    <a:pt x="0" y="272"/>
                  </a:moveTo>
                  <a:lnTo>
                    <a:pt x="30" y="158"/>
                  </a:lnTo>
                  <a:lnTo>
                    <a:pt x="157" y="130"/>
                  </a:lnTo>
                  <a:lnTo>
                    <a:pt x="169" y="93"/>
                  </a:lnTo>
                  <a:lnTo>
                    <a:pt x="226" y="80"/>
                  </a:lnTo>
                  <a:lnTo>
                    <a:pt x="311" y="0"/>
                  </a:lnTo>
                  <a:lnTo>
                    <a:pt x="340" y="95"/>
                  </a:lnTo>
                  <a:lnTo>
                    <a:pt x="405" y="130"/>
                  </a:lnTo>
                  <a:lnTo>
                    <a:pt x="497" y="258"/>
                  </a:lnTo>
                  <a:lnTo>
                    <a:pt x="266" y="295"/>
                  </a:lnTo>
                  <a:lnTo>
                    <a:pt x="188" y="258"/>
                  </a:lnTo>
                  <a:lnTo>
                    <a:pt x="157" y="322"/>
                  </a:lnTo>
                  <a:lnTo>
                    <a:pt x="91" y="322"/>
                  </a:lnTo>
                  <a:lnTo>
                    <a:pt x="59" y="357"/>
                  </a:lnTo>
                  <a:lnTo>
                    <a:pt x="0" y="272"/>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55" name="Freeform 437">
              <a:extLst>
                <a:ext uri="{FF2B5EF4-FFF2-40B4-BE49-F238E27FC236}">
                  <a16:creationId xmlns:a16="http://schemas.microsoft.com/office/drawing/2014/main" id="{E4BC6555-DAA8-45C9-834B-B7A757652EB0}"/>
                </a:ext>
              </a:extLst>
            </p:cNvPr>
            <p:cNvSpPr>
              <a:spLocks/>
            </p:cNvSpPr>
            <p:nvPr/>
          </p:nvSpPr>
          <p:spPr bwMode="auto">
            <a:xfrm>
              <a:off x="1496414" y="2885346"/>
              <a:ext cx="195428" cy="273153"/>
            </a:xfrm>
            <a:custGeom>
              <a:avLst/>
              <a:gdLst>
                <a:gd name="T0" fmla="*/ 0 w 409"/>
                <a:gd name="T1" fmla="*/ 10 h 725"/>
                <a:gd name="T2" fmla="*/ 1 w 409"/>
                <a:gd name="T3" fmla="*/ 10 h 725"/>
                <a:gd name="T4" fmla="*/ 1 w 409"/>
                <a:gd name="T5" fmla="*/ 11 h 725"/>
                <a:gd name="T6" fmla="*/ 2 w 409"/>
                <a:gd name="T7" fmla="*/ 14 h 725"/>
                <a:gd name="T8" fmla="*/ 1 w 409"/>
                <a:gd name="T9" fmla="*/ 14 h 725"/>
                <a:gd name="T10" fmla="*/ 2 w 409"/>
                <a:gd name="T11" fmla="*/ 17 h 725"/>
                <a:gd name="T12" fmla="*/ 5 w 409"/>
                <a:gd name="T13" fmla="*/ 16 h 725"/>
                <a:gd name="T14" fmla="*/ 5 w 409"/>
                <a:gd name="T15" fmla="*/ 15 h 725"/>
                <a:gd name="T16" fmla="*/ 6 w 409"/>
                <a:gd name="T17" fmla="*/ 15 h 725"/>
                <a:gd name="T18" fmla="*/ 8 w 409"/>
                <a:gd name="T19" fmla="*/ 13 h 725"/>
                <a:gd name="T20" fmla="*/ 7 w 409"/>
                <a:gd name="T21" fmla="*/ 11 h 725"/>
                <a:gd name="T22" fmla="*/ 8 w 409"/>
                <a:gd name="T23" fmla="*/ 8 h 725"/>
                <a:gd name="T24" fmla="*/ 9 w 409"/>
                <a:gd name="T25" fmla="*/ 8 h 725"/>
                <a:gd name="T26" fmla="*/ 9 w 409"/>
                <a:gd name="T27" fmla="*/ 4 h 725"/>
                <a:gd name="T28" fmla="*/ 2 w 409"/>
                <a:gd name="T29" fmla="*/ 0 h 725"/>
                <a:gd name="T30" fmla="*/ 1 w 409"/>
                <a:gd name="T31" fmla="*/ 1 h 725"/>
                <a:gd name="T32" fmla="*/ 1 w 409"/>
                <a:gd name="T33" fmla="*/ 2 h 725"/>
                <a:gd name="T34" fmla="*/ 2 w 409"/>
                <a:gd name="T35" fmla="*/ 3 h 725"/>
                <a:gd name="T36" fmla="*/ 2 w 409"/>
                <a:gd name="T37" fmla="*/ 7 h 725"/>
                <a:gd name="T38" fmla="*/ 0 w 409"/>
                <a:gd name="T39" fmla="*/ 10 h 7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
                <a:gd name="T61" fmla="*/ 0 h 725"/>
                <a:gd name="T62" fmla="*/ 409 w 409"/>
                <a:gd name="T63" fmla="*/ 725 h 7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 h="725">
                  <a:moveTo>
                    <a:pt x="0" y="416"/>
                  </a:moveTo>
                  <a:lnTo>
                    <a:pt x="60" y="451"/>
                  </a:lnTo>
                  <a:lnTo>
                    <a:pt x="45" y="487"/>
                  </a:lnTo>
                  <a:lnTo>
                    <a:pt x="70" y="610"/>
                  </a:lnTo>
                  <a:lnTo>
                    <a:pt x="24" y="629"/>
                  </a:lnTo>
                  <a:lnTo>
                    <a:pt x="75" y="725"/>
                  </a:lnTo>
                  <a:lnTo>
                    <a:pt x="202" y="697"/>
                  </a:lnTo>
                  <a:lnTo>
                    <a:pt x="214" y="660"/>
                  </a:lnTo>
                  <a:lnTo>
                    <a:pt x="271" y="647"/>
                  </a:lnTo>
                  <a:lnTo>
                    <a:pt x="356" y="567"/>
                  </a:lnTo>
                  <a:lnTo>
                    <a:pt x="326" y="478"/>
                  </a:lnTo>
                  <a:lnTo>
                    <a:pt x="368" y="361"/>
                  </a:lnTo>
                  <a:lnTo>
                    <a:pt x="408" y="352"/>
                  </a:lnTo>
                  <a:lnTo>
                    <a:pt x="409" y="184"/>
                  </a:lnTo>
                  <a:lnTo>
                    <a:pt x="103" y="0"/>
                  </a:lnTo>
                  <a:lnTo>
                    <a:pt x="64" y="21"/>
                  </a:lnTo>
                  <a:lnTo>
                    <a:pt x="64" y="90"/>
                  </a:lnTo>
                  <a:lnTo>
                    <a:pt x="103" y="140"/>
                  </a:lnTo>
                  <a:lnTo>
                    <a:pt x="75" y="298"/>
                  </a:lnTo>
                  <a:lnTo>
                    <a:pt x="0" y="416"/>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56" name="Freeform 438">
              <a:extLst>
                <a:ext uri="{FF2B5EF4-FFF2-40B4-BE49-F238E27FC236}">
                  <a16:creationId xmlns:a16="http://schemas.microsoft.com/office/drawing/2014/main" id="{BCF4FC9C-6233-4DC8-A01A-2F46F02C7BB8}"/>
                </a:ext>
              </a:extLst>
            </p:cNvPr>
            <p:cNvSpPr>
              <a:spLocks/>
            </p:cNvSpPr>
            <p:nvPr/>
          </p:nvSpPr>
          <p:spPr bwMode="auto">
            <a:xfrm>
              <a:off x="1454297" y="3220819"/>
              <a:ext cx="138147" cy="145858"/>
            </a:xfrm>
            <a:custGeom>
              <a:avLst/>
              <a:gdLst>
                <a:gd name="T0" fmla="*/ 0 w 289"/>
                <a:gd name="T1" fmla="*/ 8 h 385"/>
                <a:gd name="T2" fmla="*/ 1 w 289"/>
                <a:gd name="T3" fmla="*/ 9 h 385"/>
                <a:gd name="T4" fmla="*/ 2 w 289"/>
                <a:gd name="T5" fmla="*/ 9 h 385"/>
                <a:gd name="T6" fmla="*/ 3 w 289"/>
                <a:gd name="T7" fmla="*/ 9 h 385"/>
                <a:gd name="T8" fmla="*/ 4 w 289"/>
                <a:gd name="T9" fmla="*/ 8 h 385"/>
                <a:gd name="T10" fmla="*/ 5 w 289"/>
                <a:gd name="T11" fmla="*/ 6 h 385"/>
                <a:gd name="T12" fmla="*/ 6 w 289"/>
                <a:gd name="T13" fmla="*/ 5 h 385"/>
                <a:gd name="T14" fmla="*/ 7 w 289"/>
                <a:gd name="T15" fmla="*/ 0 h 385"/>
                <a:gd name="T16" fmla="*/ 5 w 289"/>
                <a:gd name="T17" fmla="*/ 0 h 385"/>
                <a:gd name="T18" fmla="*/ 4 w 289"/>
                <a:gd name="T19" fmla="*/ 1 h 385"/>
                <a:gd name="T20" fmla="*/ 4 w 289"/>
                <a:gd name="T21" fmla="*/ 2 h 385"/>
                <a:gd name="T22" fmla="*/ 2 w 289"/>
                <a:gd name="T23" fmla="*/ 2 h 385"/>
                <a:gd name="T24" fmla="*/ 2 w 289"/>
                <a:gd name="T25" fmla="*/ 3 h 385"/>
                <a:gd name="T26" fmla="*/ 3 w 289"/>
                <a:gd name="T27" fmla="*/ 3 h 385"/>
                <a:gd name="T28" fmla="*/ 3 w 289"/>
                <a:gd name="T29" fmla="*/ 6 h 385"/>
                <a:gd name="T30" fmla="*/ 1 w 289"/>
                <a:gd name="T31" fmla="*/ 6 h 385"/>
                <a:gd name="T32" fmla="*/ 0 w 289"/>
                <a:gd name="T33" fmla="*/ 8 h 3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385"/>
                <a:gd name="T53" fmla="*/ 289 w 289"/>
                <a:gd name="T54" fmla="*/ 385 h 3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385">
                  <a:moveTo>
                    <a:pt x="0" y="335"/>
                  </a:moveTo>
                  <a:lnTo>
                    <a:pt x="30" y="385"/>
                  </a:lnTo>
                  <a:lnTo>
                    <a:pt x="70" y="369"/>
                  </a:lnTo>
                  <a:lnTo>
                    <a:pt x="130" y="372"/>
                  </a:lnTo>
                  <a:lnTo>
                    <a:pt x="183" y="333"/>
                  </a:lnTo>
                  <a:lnTo>
                    <a:pt x="199" y="257"/>
                  </a:lnTo>
                  <a:lnTo>
                    <a:pt x="251" y="192"/>
                  </a:lnTo>
                  <a:lnTo>
                    <a:pt x="289" y="0"/>
                  </a:lnTo>
                  <a:lnTo>
                    <a:pt x="223" y="0"/>
                  </a:lnTo>
                  <a:lnTo>
                    <a:pt x="191" y="35"/>
                  </a:lnTo>
                  <a:lnTo>
                    <a:pt x="184" y="96"/>
                  </a:lnTo>
                  <a:lnTo>
                    <a:pt x="82" y="69"/>
                  </a:lnTo>
                  <a:lnTo>
                    <a:pt x="78" y="110"/>
                  </a:lnTo>
                  <a:lnTo>
                    <a:pt x="121" y="111"/>
                  </a:lnTo>
                  <a:lnTo>
                    <a:pt x="107" y="264"/>
                  </a:lnTo>
                  <a:lnTo>
                    <a:pt x="59" y="246"/>
                  </a:lnTo>
                  <a:lnTo>
                    <a:pt x="0" y="33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57" name="Freeform 439">
              <a:extLst>
                <a:ext uri="{FF2B5EF4-FFF2-40B4-BE49-F238E27FC236}">
                  <a16:creationId xmlns:a16="http://schemas.microsoft.com/office/drawing/2014/main" id="{24670DDF-304C-4633-82E1-2C5A3C87FD9F}"/>
                </a:ext>
              </a:extLst>
            </p:cNvPr>
            <p:cNvSpPr>
              <a:spLocks/>
            </p:cNvSpPr>
            <p:nvPr/>
          </p:nvSpPr>
          <p:spPr bwMode="auto">
            <a:xfrm>
              <a:off x="1476198" y="3196952"/>
              <a:ext cx="347053" cy="306302"/>
            </a:xfrm>
            <a:custGeom>
              <a:avLst/>
              <a:gdLst>
                <a:gd name="T0" fmla="*/ 0 w 722"/>
                <a:gd name="T1" fmla="*/ 11 h 811"/>
                <a:gd name="T2" fmla="*/ 0 w 722"/>
                <a:gd name="T3" fmla="*/ 12 h 811"/>
                <a:gd name="T4" fmla="*/ 3 w 722"/>
                <a:gd name="T5" fmla="*/ 11 h 811"/>
                <a:gd name="T6" fmla="*/ 5 w 722"/>
                <a:gd name="T7" fmla="*/ 13 h 811"/>
                <a:gd name="T8" fmla="*/ 6 w 722"/>
                <a:gd name="T9" fmla="*/ 13 h 811"/>
                <a:gd name="T10" fmla="*/ 6 w 722"/>
                <a:gd name="T11" fmla="*/ 12 h 811"/>
                <a:gd name="T12" fmla="*/ 7 w 722"/>
                <a:gd name="T13" fmla="*/ 12 h 811"/>
                <a:gd name="T14" fmla="*/ 8 w 722"/>
                <a:gd name="T15" fmla="*/ 13 h 811"/>
                <a:gd name="T16" fmla="*/ 9 w 722"/>
                <a:gd name="T17" fmla="*/ 17 h 811"/>
                <a:gd name="T18" fmla="*/ 11 w 722"/>
                <a:gd name="T19" fmla="*/ 17 h 811"/>
                <a:gd name="T20" fmla="*/ 15 w 722"/>
                <a:gd name="T21" fmla="*/ 19 h 811"/>
                <a:gd name="T22" fmla="*/ 15 w 722"/>
                <a:gd name="T23" fmla="*/ 18 h 811"/>
                <a:gd name="T24" fmla="*/ 15 w 722"/>
                <a:gd name="T25" fmla="*/ 17 h 811"/>
                <a:gd name="T26" fmla="*/ 15 w 722"/>
                <a:gd name="T27" fmla="*/ 15 h 811"/>
                <a:gd name="T28" fmla="*/ 16 w 722"/>
                <a:gd name="T29" fmla="*/ 14 h 811"/>
                <a:gd name="T30" fmla="*/ 15 w 722"/>
                <a:gd name="T31" fmla="*/ 12 h 811"/>
                <a:gd name="T32" fmla="*/ 15 w 722"/>
                <a:gd name="T33" fmla="*/ 9 h 811"/>
                <a:gd name="T34" fmla="*/ 15 w 722"/>
                <a:gd name="T35" fmla="*/ 8 h 811"/>
                <a:gd name="T36" fmla="*/ 15 w 722"/>
                <a:gd name="T37" fmla="*/ 7 h 811"/>
                <a:gd name="T38" fmla="*/ 16 w 722"/>
                <a:gd name="T39" fmla="*/ 4 h 811"/>
                <a:gd name="T40" fmla="*/ 17 w 722"/>
                <a:gd name="T41" fmla="*/ 3 h 811"/>
                <a:gd name="T42" fmla="*/ 17 w 722"/>
                <a:gd name="T43" fmla="*/ 1 h 811"/>
                <a:gd name="T44" fmla="*/ 13 w 722"/>
                <a:gd name="T45" fmla="*/ 0 h 811"/>
                <a:gd name="T46" fmla="*/ 8 w 722"/>
                <a:gd name="T47" fmla="*/ 1 h 811"/>
                <a:gd name="T48" fmla="*/ 6 w 722"/>
                <a:gd name="T49" fmla="*/ 0 h 811"/>
                <a:gd name="T50" fmla="*/ 6 w 722"/>
                <a:gd name="T51" fmla="*/ 1 h 811"/>
                <a:gd name="T52" fmla="*/ 5 w 722"/>
                <a:gd name="T53" fmla="*/ 6 h 811"/>
                <a:gd name="T54" fmla="*/ 3 w 722"/>
                <a:gd name="T55" fmla="*/ 7 h 811"/>
                <a:gd name="T56" fmla="*/ 3 w 722"/>
                <a:gd name="T57" fmla="*/ 9 h 811"/>
                <a:gd name="T58" fmla="*/ 2 w 722"/>
                <a:gd name="T59" fmla="*/ 10 h 811"/>
                <a:gd name="T60" fmla="*/ 1 w 722"/>
                <a:gd name="T61" fmla="*/ 10 h 811"/>
                <a:gd name="T62" fmla="*/ 0 w 722"/>
                <a:gd name="T63" fmla="*/ 11 h 8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2"/>
                <a:gd name="T97" fmla="*/ 0 h 811"/>
                <a:gd name="T98" fmla="*/ 722 w 722"/>
                <a:gd name="T99" fmla="*/ 811 h 8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2" h="811">
                  <a:moveTo>
                    <a:pt x="0" y="481"/>
                  </a:moveTo>
                  <a:lnTo>
                    <a:pt x="1" y="504"/>
                  </a:lnTo>
                  <a:lnTo>
                    <a:pt x="146" y="481"/>
                  </a:lnTo>
                  <a:lnTo>
                    <a:pt x="206" y="583"/>
                  </a:lnTo>
                  <a:lnTo>
                    <a:pt x="261" y="577"/>
                  </a:lnTo>
                  <a:lnTo>
                    <a:pt x="272" y="533"/>
                  </a:lnTo>
                  <a:lnTo>
                    <a:pt x="323" y="529"/>
                  </a:lnTo>
                  <a:lnTo>
                    <a:pt x="358" y="558"/>
                  </a:lnTo>
                  <a:lnTo>
                    <a:pt x="366" y="717"/>
                  </a:lnTo>
                  <a:lnTo>
                    <a:pt x="447" y="708"/>
                  </a:lnTo>
                  <a:lnTo>
                    <a:pt x="666" y="811"/>
                  </a:lnTo>
                  <a:lnTo>
                    <a:pt x="664" y="763"/>
                  </a:lnTo>
                  <a:lnTo>
                    <a:pt x="620" y="742"/>
                  </a:lnTo>
                  <a:lnTo>
                    <a:pt x="626" y="628"/>
                  </a:lnTo>
                  <a:lnTo>
                    <a:pt x="695" y="586"/>
                  </a:lnTo>
                  <a:lnTo>
                    <a:pt x="655" y="509"/>
                  </a:lnTo>
                  <a:lnTo>
                    <a:pt x="645" y="374"/>
                  </a:lnTo>
                  <a:lnTo>
                    <a:pt x="637" y="344"/>
                  </a:lnTo>
                  <a:lnTo>
                    <a:pt x="666" y="284"/>
                  </a:lnTo>
                  <a:lnTo>
                    <a:pt x="695" y="174"/>
                  </a:lnTo>
                  <a:lnTo>
                    <a:pt x="722" y="132"/>
                  </a:lnTo>
                  <a:lnTo>
                    <a:pt x="709" y="67"/>
                  </a:lnTo>
                  <a:lnTo>
                    <a:pt x="581" y="0"/>
                  </a:lnTo>
                  <a:lnTo>
                    <a:pt x="350" y="37"/>
                  </a:lnTo>
                  <a:lnTo>
                    <a:pt x="272" y="0"/>
                  </a:lnTo>
                  <a:lnTo>
                    <a:pt x="241" y="64"/>
                  </a:lnTo>
                  <a:lnTo>
                    <a:pt x="203" y="256"/>
                  </a:lnTo>
                  <a:lnTo>
                    <a:pt x="151" y="321"/>
                  </a:lnTo>
                  <a:lnTo>
                    <a:pt x="135" y="397"/>
                  </a:lnTo>
                  <a:lnTo>
                    <a:pt x="82" y="436"/>
                  </a:lnTo>
                  <a:lnTo>
                    <a:pt x="22" y="433"/>
                  </a:lnTo>
                  <a:lnTo>
                    <a:pt x="0" y="481"/>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58" name="Freeform 440">
              <a:extLst>
                <a:ext uri="{FF2B5EF4-FFF2-40B4-BE49-F238E27FC236}">
                  <a16:creationId xmlns:a16="http://schemas.microsoft.com/office/drawing/2014/main" id="{88F3E120-FA86-4C60-84CB-580D40CE1F8C}"/>
                </a:ext>
              </a:extLst>
            </p:cNvPr>
            <p:cNvSpPr>
              <a:spLocks/>
            </p:cNvSpPr>
            <p:nvPr/>
          </p:nvSpPr>
          <p:spPr bwMode="auto">
            <a:xfrm>
              <a:off x="1843467" y="2663907"/>
              <a:ext cx="42118" cy="19890"/>
            </a:xfrm>
            <a:custGeom>
              <a:avLst/>
              <a:gdLst>
                <a:gd name="T0" fmla="*/ 0 w 89"/>
                <a:gd name="T1" fmla="*/ 1 h 54"/>
                <a:gd name="T2" fmla="*/ 1 w 89"/>
                <a:gd name="T3" fmla="*/ 1 h 54"/>
                <a:gd name="T4" fmla="*/ 2 w 89"/>
                <a:gd name="T5" fmla="*/ 0 h 54"/>
                <a:gd name="T6" fmla="*/ 0 w 89"/>
                <a:gd name="T7" fmla="*/ 1 h 54"/>
                <a:gd name="T8" fmla="*/ 0 60000 65536"/>
                <a:gd name="T9" fmla="*/ 0 60000 65536"/>
                <a:gd name="T10" fmla="*/ 0 60000 65536"/>
                <a:gd name="T11" fmla="*/ 0 60000 65536"/>
                <a:gd name="T12" fmla="*/ 0 w 89"/>
                <a:gd name="T13" fmla="*/ 0 h 54"/>
                <a:gd name="T14" fmla="*/ 89 w 89"/>
                <a:gd name="T15" fmla="*/ 54 h 54"/>
              </a:gdLst>
              <a:ahLst/>
              <a:cxnLst>
                <a:cxn ang="T8">
                  <a:pos x="T0" y="T1"/>
                </a:cxn>
                <a:cxn ang="T9">
                  <a:pos x="T2" y="T3"/>
                </a:cxn>
                <a:cxn ang="T10">
                  <a:pos x="T4" y="T5"/>
                </a:cxn>
                <a:cxn ang="T11">
                  <a:pos x="T6" y="T7"/>
                </a:cxn>
              </a:cxnLst>
              <a:rect l="T12" t="T13" r="T14" b="T15"/>
              <a:pathLst>
                <a:path w="89" h="54">
                  <a:moveTo>
                    <a:pt x="0" y="30"/>
                  </a:moveTo>
                  <a:lnTo>
                    <a:pt x="32" y="54"/>
                  </a:lnTo>
                  <a:lnTo>
                    <a:pt x="89" y="0"/>
                  </a:lnTo>
                  <a:lnTo>
                    <a:pt x="0" y="3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59" name="Freeform 441">
              <a:extLst>
                <a:ext uri="{FF2B5EF4-FFF2-40B4-BE49-F238E27FC236}">
                  <a16:creationId xmlns:a16="http://schemas.microsoft.com/office/drawing/2014/main" id="{528615D2-639A-4FD3-89EB-5B9B7A266998}"/>
                </a:ext>
              </a:extLst>
            </p:cNvPr>
            <p:cNvSpPr>
              <a:spLocks/>
            </p:cNvSpPr>
            <p:nvPr/>
          </p:nvSpPr>
          <p:spPr bwMode="auto">
            <a:xfrm>
              <a:off x="1267292" y="3074962"/>
              <a:ext cx="48857" cy="103427"/>
            </a:xfrm>
            <a:custGeom>
              <a:avLst/>
              <a:gdLst>
                <a:gd name="T0" fmla="*/ 0 w 102"/>
                <a:gd name="T1" fmla="*/ 1 h 274"/>
                <a:gd name="T2" fmla="*/ 1 w 102"/>
                <a:gd name="T3" fmla="*/ 6 h 274"/>
                <a:gd name="T4" fmla="*/ 2 w 102"/>
                <a:gd name="T5" fmla="*/ 6 h 274"/>
                <a:gd name="T6" fmla="*/ 2 w 102"/>
                <a:gd name="T7" fmla="*/ 1 h 274"/>
                <a:gd name="T8" fmla="*/ 2 w 102"/>
                <a:gd name="T9" fmla="*/ 0 h 274"/>
                <a:gd name="T10" fmla="*/ 1 w 102"/>
                <a:gd name="T11" fmla="*/ 0 h 274"/>
                <a:gd name="T12" fmla="*/ 0 w 102"/>
                <a:gd name="T13" fmla="*/ 1 h 274"/>
                <a:gd name="T14" fmla="*/ 0 60000 65536"/>
                <a:gd name="T15" fmla="*/ 0 60000 65536"/>
                <a:gd name="T16" fmla="*/ 0 60000 65536"/>
                <a:gd name="T17" fmla="*/ 0 60000 65536"/>
                <a:gd name="T18" fmla="*/ 0 60000 65536"/>
                <a:gd name="T19" fmla="*/ 0 60000 65536"/>
                <a:gd name="T20" fmla="*/ 0 60000 65536"/>
                <a:gd name="T21" fmla="*/ 0 w 102"/>
                <a:gd name="T22" fmla="*/ 0 h 274"/>
                <a:gd name="T23" fmla="*/ 102 w 102"/>
                <a:gd name="T24" fmla="*/ 274 h 2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74">
                  <a:moveTo>
                    <a:pt x="0" y="65"/>
                  </a:moveTo>
                  <a:lnTo>
                    <a:pt x="41" y="274"/>
                  </a:lnTo>
                  <a:lnTo>
                    <a:pt x="73" y="270"/>
                  </a:lnTo>
                  <a:lnTo>
                    <a:pt x="102" y="30"/>
                  </a:lnTo>
                  <a:lnTo>
                    <a:pt x="73" y="0"/>
                  </a:lnTo>
                  <a:lnTo>
                    <a:pt x="52" y="19"/>
                  </a:lnTo>
                  <a:lnTo>
                    <a:pt x="0" y="65"/>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60" name="Freeform 442">
              <a:extLst>
                <a:ext uri="{FF2B5EF4-FFF2-40B4-BE49-F238E27FC236}">
                  <a16:creationId xmlns:a16="http://schemas.microsoft.com/office/drawing/2014/main" id="{96DC38E0-3EC2-47B0-ABCB-B4AA491B1DDD}"/>
                </a:ext>
              </a:extLst>
            </p:cNvPr>
            <p:cNvSpPr>
              <a:spLocks/>
            </p:cNvSpPr>
            <p:nvPr/>
          </p:nvSpPr>
          <p:spPr bwMode="auto">
            <a:xfrm>
              <a:off x="1422286" y="3246014"/>
              <a:ext cx="33694" cy="21216"/>
            </a:xfrm>
            <a:custGeom>
              <a:avLst/>
              <a:gdLst>
                <a:gd name="T0" fmla="*/ 0 w 69"/>
                <a:gd name="T1" fmla="*/ 2 h 52"/>
                <a:gd name="T2" fmla="*/ 0 w 69"/>
                <a:gd name="T3" fmla="*/ 0 h 52"/>
                <a:gd name="T4" fmla="*/ 2 w 69"/>
                <a:gd name="T5" fmla="*/ 0 h 52"/>
                <a:gd name="T6" fmla="*/ 2 w 69"/>
                <a:gd name="T7" fmla="*/ 1 h 52"/>
                <a:gd name="T8" fmla="*/ 0 w 69"/>
                <a:gd name="T9" fmla="*/ 2 h 52"/>
                <a:gd name="T10" fmla="*/ 0 60000 65536"/>
                <a:gd name="T11" fmla="*/ 0 60000 65536"/>
                <a:gd name="T12" fmla="*/ 0 60000 65536"/>
                <a:gd name="T13" fmla="*/ 0 60000 65536"/>
                <a:gd name="T14" fmla="*/ 0 60000 65536"/>
                <a:gd name="T15" fmla="*/ 0 w 69"/>
                <a:gd name="T16" fmla="*/ 0 h 52"/>
                <a:gd name="T17" fmla="*/ 69 w 69"/>
                <a:gd name="T18" fmla="*/ 52 h 52"/>
              </a:gdLst>
              <a:ahLst/>
              <a:cxnLst>
                <a:cxn ang="T10">
                  <a:pos x="T0" y="T1"/>
                </a:cxn>
                <a:cxn ang="T11">
                  <a:pos x="T2" y="T3"/>
                </a:cxn>
                <a:cxn ang="T12">
                  <a:pos x="T4" y="T5"/>
                </a:cxn>
                <a:cxn ang="T13">
                  <a:pos x="T6" y="T7"/>
                </a:cxn>
                <a:cxn ang="T14">
                  <a:pos x="T8" y="T9"/>
                </a:cxn>
              </a:cxnLst>
              <a:rect l="T15" t="T16" r="T17" b="T18"/>
              <a:pathLst>
                <a:path w="69" h="52">
                  <a:moveTo>
                    <a:pt x="0" y="52"/>
                  </a:moveTo>
                  <a:lnTo>
                    <a:pt x="7" y="1"/>
                  </a:lnTo>
                  <a:lnTo>
                    <a:pt x="69" y="0"/>
                  </a:lnTo>
                  <a:lnTo>
                    <a:pt x="69" y="46"/>
                  </a:lnTo>
                  <a:lnTo>
                    <a:pt x="0" y="52"/>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61" name="Freeform 443">
              <a:extLst>
                <a:ext uri="{FF2B5EF4-FFF2-40B4-BE49-F238E27FC236}">
                  <a16:creationId xmlns:a16="http://schemas.microsoft.com/office/drawing/2014/main" id="{20839742-0E5A-4901-9040-C9C4B8F91C70}"/>
                </a:ext>
              </a:extLst>
            </p:cNvPr>
            <p:cNvSpPr>
              <a:spLocks/>
            </p:cNvSpPr>
            <p:nvPr/>
          </p:nvSpPr>
          <p:spPr bwMode="auto">
            <a:xfrm>
              <a:off x="1855261" y="2978165"/>
              <a:ext cx="276295" cy="246633"/>
            </a:xfrm>
            <a:custGeom>
              <a:avLst/>
              <a:gdLst>
                <a:gd name="T0" fmla="*/ 0 w 576"/>
                <a:gd name="T1" fmla="*/ 11 h 650"/>
                <a:gd name="T2" fmla="*/ 1 w 576"/>
                <a:gd name="T3" fmla="*/ 10 h 650"/>
                <a:gd name="T4" fmla="*/ 1 w 576"/>
                <a:gd name="T5" fmla="*/ 8 h 650"/>
                <a:gd name="T6" fmla="*/ 3 w 576"/>
                <a:gd name="T7" fmla="*/ 5 h 650"/>
                <a:gd name="T8" fmla="*/ 3 w 576"/>
                <a:gd name="T9" fmla="*/ 1 h 650"/>
                <a:gd name="T10" fmla="*/ 5 w 576"/>
                <a:gd name="T11" fmla="*/ 0 h 650"/>
                <a:gd name="T12" fmla="*/ 6 w 576"/>
                <a:gd name="T13" fmla="*/ 3 h 650"/>
                <a:gd name="T14" fmla="*/ 9 w 576"/>
                <a:gd name="T15" fmla="*/ 6 h 650"/>
                <a:gd name="T16" fmla="*/ 8 w 576"/>
                <a:gd name="T17" fmla="*/ 7 h 650"/>
                <a:gd name="T18" fmla="*/ 9 w 576"/>
                <a:gd name="T19" fmla="*/ 8 h 650"/>
                <a:gd name="T20" fmla="*/ 10 w 576"/>
                <a:gd name="T21" fmla="*/ 9 h 650"/>
                <a:gd name="T22" fmla="*/ 13 w 576"/>
                <a:gd name="T23" fmla="*/ 11 h 650"/>
                <a:gd name="T24" fmla="*/ 11 w 576"/>
                <a:gd name="T25" fmla="*/ 14 h 650"/>
                <a:gd name="T26" fmla="*/ 8 w 576"/>
                <a:gd name="T27" fmla="*/ 15 h 650"/>
                <a:gd name="T28" fmla="*/ 5 w 576"/>
                <a:gd name="T29" fmla="*/ 15 h 650"/>
                <a:gd name="T30" fmla="*/ 3 w 576"/>
                <a:gd name="T31" fmla="*/ 14 h 650"/>
                <a:gd name="T32" fmla="*/ 1 w 576"/>
                <a:gd name="T33" fmla="*/ 12 h 650"/>
                <a:gd name="T34" fmla="*/ 0 w 576"/>
                <a:gd name="T35" fmla="*/ 11 h 6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6"/>
                <a:gd name="T55" fmla="*/ 0 h 650"/>
                <a:gd name="T56" fmla="*/ 576 w 576"/>
                <a:gd name="T57" fmla="*/ 650 h 6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6" h="650">
                  <a:moveTo>
                    <a:pt x="0" y="454"/>
                  </a:moveTo>
                  <a:lnTo>
                    <a:pt x="43" y="422"/>
                  </a:lnTo>
                  <a:lnTo>
                    <a:pt x="51" y="342"/>
                  </a:lnTo>
                  <a:lnTo>
                    <a:pt x="121" y="232"/>
                  </a:lnTo>
                  <a:lnTo>
                    <a:pt x="152" y="43"/>
                  </a:lnTo>
                  <a:lnTo>
                    <a:pt x="211" y="0"/>
                  </a:lnTo>
                  <a:lnTo>
                    <a:pt x="255" y="131"/>
                  </a:lnTo>
                  <a:lnTo>
                    <a:pt x="380" y="241"/>
                  </a:lnTo>
                  <a:lnTo>
                    <a:pt x="336" y="308"/>
                  </a:lnTo>
                  <a:lnTo>
                    <a:pt x="379" y="324"/>
                  </a:lnTo>
                  <a:lnTo>
                    <a:pt x="423" y="404"/>
                  </a:lnTo>
                  <a:lnTo>
                    <a:pt x="576" y="449"/>
                  </a:lnTo>
                  <a:lnTo>
                    <a:pt x="459" y="581"/>
                  </a:lnTo>
                  <a:lnTo>
                    <a:pt x="340" y="630"/>
                  </a:lnTo>
                  <a:lnTo>
                    <a:pt x="229" y="650"/>
                  </a:lnTo>
                  <a:lnTo>
                    <a:pt x="109" y="602"/>
                  </a:lnTo>
                  <a:lnTo>
                    <a:pt x="65" y="510"/>
                  </a:lnTo>
                  <a:lnTo>
                    <a:pt x="0" y="454"/>
                  </a:lnTo>
                  <a:close/>
                </a:path>
              </a:pathLst>
            </a:custGeom>
            <a:solidFill>
              <a:schemeClr val="accent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62" name="Freeform 444">
              <a:extLst>
                <a:ext uri="{FF2B5EF4-FFF2-40B4-BE49-F238E27FC236}">
                  <a16:creationId xmlns:a16="http://schemas.microsoft.com/office/drawing/2014/main" id="{8F39DF16-BB72-4334-B77D-4930F3F5E462}"/>
                </a:ext>
              </a:extLst>
            </p:cNvPr>
            <p:cNvSpPr>
              <a:spLocks/>
            </p:cNvSpPr>
            <p:nvPr/>
          </p:nvSpPr>
          <p:spPr bwMode="auto">
            <a:xfrm>
              <a:off x="2016993" y="3069658"/>
              <a:ext cx="28640" cy="31823"/>
            </a:xfrm>
            <a:custGeom>
              <a:avLst/>
              <a:gdLst>
                <a:gd name="T0" fmla="*/ 0 w 60"/>
                <a:gd name="T1" fmla="*/ 1 h 83"/>
                <a:gd name="T2" fmla="*/ 1 w 60"/>
                <a:gd name="T3" fmla="*/ 2 h 83"/>
                <a:gd name="T4" fmla="*/ 1 w 60"/>
                <a:gd name="T5" fmla="*/ 1 h 83"/>
                <a:gd name="T6" fmla="*/ 1 w 60"/>
                <a:gd name="T7" fmla="*/ 1 h 83"/>
                <a:gd name="T8" fmla="*/ 1 w 60"/>
                <a:gd name="T9" fmla="*/ 1 h 83"/>
                <a:gd name="T10" fmla="*/ 1 w 60"/>
                <a:gd name="T11" fmla="*/ 0 h 83"/>
                <a:gd name="T12" fmla="*/ 0 w 60"/>
                <a:gd name="T13" fmla="*/ 1 h 83"/>
                <a:gd name="T14" fmla="*/ 0 60000 65536"/>
                <a:gd name="T15" fmla="*/ 0 60000 65536"/>
                <a:gd name="T16" fmla="*/ 0 60000 65536"/>
                <a:gd name="T17" fmla="*/ 0 60000 65536"/>
                <a:gd name="T18" fmla="*/ 0 60000 65536"/>
                <a:gd name="T19" fmla="*/ 0 60000 65536"/>
                <a:gd name="T20" fmla="*/ 0 60000 65536"/>
                <a:gd name="T21" fmla="*/ 0 w 60"/>
                <a:gd name="T22" fmla="*/ 0 h 83"/>
                <a:gd name="T23" fmla="*/ 60 w 60"/>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83">
                  <a:moveTo>
                    <a:pt x="0" y="67"/>
                  </a:moveTo>
                  <a:lnTo>
                    <a:pt x="43" y="83"/>
                  </a:lnTo>
                  <a:lnTo>
                    <a:pt x="56" y="58"/>
                  </a:lnTo>
                  <a:lnTo>
                    <a:pt x="30" y="52"/>
                  </a:lnTo>
                  <a:lnTo>
                    <a:pt x="60" y="32"/>
                  </a:lnTo>
                  <a:lnTo>
                    <a:pt x="44" y="0"/>
                  </a:lnTo>
                  <a:lnTo>
                    <a:pt x="0" y="67"/>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63" name="Freeform 445">
              <a:extLst>
                <a:ext uri="{FF2B5EF4-FFF2-40B4-BE49-F238E27FC236}">
                  <a16:creationId xmlns:a16="http://schemas.microsoft.com/office/drawing/2014/main" id="{1A07069C-EEBD-4752-AA81-925A28A24A1E}"/>
                </a:ext>
              </a:extLst>
            </p:cNvPr>
            <p:cNvSpPr>
              <a:spLocks/>
            </p:cNvSpPr>
            <p:nvPr/>
          </p:nvSpPr>
          <p:spPr bwMode="auto">
            <a:xfrm>
              <a:off x="1408808" y="3246013"/>
              <a:ext cx="102768" cy="100775"/>
            </a:xfrm>
            <a:custGeom>
              <a:avLst/>
              <a:gdLst>
                <a:gd name="T0" fmla="*/ 0 w 214"/>
                <a:gd name="T1" fmla="*/ 3 h 267"/>
                <a:gd name="T2" fmla="*/ 1 w 214"/>
                <a:gd name="T3" fmla="*/ 2 h 267"/>
                <a:gd name="T4" fmla="*/ 1 w 214"/>
                <a:gd name="T5" fmla="*/ 2 h 267"/>
                <a:gd name="T6" fmla="*/ 1 w 214"/>
                <a:gd name="T7" fmla="*/ 1 h 267"/>
                <a:gd name="T8" fmla="*/ 2 w 214"/>
                <a:gd name="T9" fmla="*/ 1 h 267"/>
                <a:gd name="T10" fmla="*/ 2 w 214"/>
                <a:gd name="T11" fmla="*/ 0 h 267"/>
                <a:gd name="T12" fmla="*/ 4 w 214"/>
                <a:gd name="T13" fmla="*/ 0 h 267"/>
                <a:gd name="T14" fmla="*/ 4 w 214"/>
                <a:gd name="T15" fmla="*/ 1 h 267"/>
                <a:gd name="T16" fmla="*/ 5 w 214"/>
                <a:gd name="T17" fmla="*/ 1 h 267"/>
                <a:gd name="T18" fmla="*/ 5 w 214"/>
                <a:gd name="T19" fmla="*/ 5 h 267"/>
                <a:gd name="T20" fmla="*/ 3 w 214"/>
                <a:gd name="T21" fmla="*/ 4 h 267"/>
                <a:gd name="T22" fmla="*/ 2 w 214"/>
                <a:gd name="T23" fmla="*/ 6 h 267"/>
                <a:gd name="T24" fmla="*/ 0 w 214"/>
                <a:gd name="T25" fmla="*/ 3 h 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
                <a:gd name="T40" fmla="*/ 0 h 267"/>
                <a:gd name="T41" fmla="*/ 214 w 214"/>
                <a:gd name="T42" fmla="*/ 267 h 2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 h="267">
                  <a:moveTo>
                    <a:pt x="0" y="125"/>
                  </a:moveTo>
                  <a:lnTo>
                    <a:pt x="25" y="83"/>
                  </a:lnTo>
                  <a:lnTo>
                    <a:pt x="41" y="88"/>
                  </a:lnTo>
                  <a:lnTo>
                    <a:pt x="28" y="52"/>
                  </a:lnTo>
                  <a:lnTo>
                    <a:pt x="97" y="46"/>
                  </a:lnTo>
                  <a:lnTo>
                    <a:pt x="97" y="0"/>
                  </a:lnTo>
                  <a:lnTo>
                    <a:pt x="175" y="1"/>
                  </a:lnTo>
                  <a:lnTo>
                    <a:pt x="171" y="42"/>
                  </a:lnTo>
                  <a:lnTo>
                    <a:pt x="214" y="43"/>
                  </a:lnTo>
                  <a:lnTo>
                    <a:pt x="200" y="196"/>
                  </a:lnTo>
                  <a:lnTo>
                    <a:pt x="152" y="178"/>
                  </a:lnTo>
                  <a:lnTo>
                    <a:pt x="93" y="267"/>
                  </a:lnTo>
                  <a:lnTo>
                    <a:pt x="0" y="12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64" name="Freeform 446">
              <a:extLst>
                <a:ext uri="{FF2B5EF4-FFF2-40B4-BE49-F238E27FC236}">
                  <a16:creationId xmlns:a16="http://schemas.microsoft.com/office/drawing/2014/main" id="{C89F2126-A98B-407E-BCA2-A0AE347D64E3}"/>
                </a:ext>
              </a:extLst>
            </p:cNvPr>
            <p:cNvSpPr>
              <a:spLocks/>
            </p:cNvSpPr>
            <p:nvPr/>
          </p:nvSpPr>
          <p:spPr bwMode="auto">
            <a:xfrm>
              <a:off x="942140" y="3055072"/>
              <a:ext cx="55596" cy="9282"/>
            </a:xfrm>
            <a:custGeom>
              <a:avLst/>
              <a:gdLst>
                <a:gd name="T0" fmla="*/ 0 w 114"/>
                <a:gd name="T1" fmla="*/ 1 h 26"/>
                <a:gd name="T2" fmla="*/ 0 w 114"/>
                <a:gd name="T3" fmla="*/ 0 h 26"/>
                <a:gd name="T4" fmla="*/ 3 w 114"/>
                <a:gd name="T5" fmla="*/ 0 h 26"/>
                <a:gd name="T6" fmla="*/ 0 w 114"/>
                <a:gd name="T7" fmla="*/ 1 h 26"/>
                <a:gd name="T8" fmla="*/ 0 60000 65536"/>
                <a:gd name="T9" fmla="*/ 0 60000 65536"/>
                <a:gd name="T10" fmla="*/ 0 60000 65536"/>
                <a:gd name="T11" fmla="*/ 0 60000 65536"/>
                <a:gd name="T12" fmla="*/ 0 w 114"/>
                <a:gd name="T13" fmla="*/ 0 h 26"/>
                <a:gd name="T14" fmla="*/ 114 w 114"/>
                <a:gd name="T15" fmla="*/ 26 h 26"/>
              </a:gdLst>
              <a:ahLst/>
              <a:cxnLst>
                <a:cxn ang="T8">
                  <a:pos x="T0" y="T1"/>
                </a:cxn>
                <a:cxn ang="T9">
                  <a:pos x="T2" y="T3"/>
                </a:cxn>
                <a:cxn ang="T10">
                  <a:pos x="T4" y="T5"/>
                </a:cxn>
                <a:cxn ang="T11">
                  <a:pos x="T6" y="T7"/>
                </a:cxn>
              </a:cxnLst>
              <a:rect l="T12" t="T13" r="T14" b="T15"/>
              <a:pathLst>
                <a:path w="114" h="26">
                  <a:moveTo>
                    <a:pt x="0" y="26"/>
                  </a:moveTo>
                  <a:lnTo>
                    <a:pt x="7" y="0"/>
                  </a:lnTo>
                  <a:lnTo>
                    <a:pt x="114" y="9"/>
                  </a:lnTo>
                  <a:lnTo>
                    <a:pt x="0" y="26"/>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65" name="Freeform 447">
              <a:extLst>
                <a:ext uri="{FF2B5EF4-FFF2-40B4-BE49-F238E27FC236}">
                  <a16:creationId xmlns:a16="http://schemas.microsoft.com/office/drawing/2014/main" id="{AF147DC2-02AF-4191-828A-2A6E480035D7}"/>
                </a:ext>
              </a:extLst>
            </p:cNvPr>
            <p:cNvSpPr>
              <a:spLocks/>
            </p:cNvSpPr>
            <p:nvPr/>
          </p:nvSpPr>
          <p:spPr bwMode="auto">
            <a:xfrm>
              <a:off x="1194849" y="3096178"/>
              <a:ext cx="77497" cy="107404"/>
            </a:xfrm>
            <a:custGeom>
              <a:avLst/>
              <a:gdLst>
                <a:gd name="T0" fmla="*/ 0 w 163"/>
                <a:gd name="T1" fmla="*/ 6 h 285"/>
                <a:gd name="T2" fmla="*/ 1 w 163"/>
                <a:gd name="T3" fmla="*/ 2 h 285"/>
                <a:gd name="T4" fmla="*/ 0 w 163"/>
                <a:gd name="T5" fmla="*/ 0 h 285"/>
                <a:gd name="T6" fmla="*/ 3 w 163"/>
                <a:gd name="T7" fmla="*/ 0 h 285"/>
                <a:gd name="T8" fmla="*/ 4 w 163"/>
                <a:gd name="T9" fmla="*/ 5 h 285"/>
                <a:gd name="T10" fmla="*/ 1 w 163"/>
                <a:gd name="T11" fmla="*/ 7 h 285"/>
                <a:gd name="T12" fmla="*/ 0 w 163"/>
                <a:gd name="T13" fmla="*/ 6 h 285"/>
                <a:gd name="T14" fmla="*/ 0 60000 65536"/>
                <a:gd name="T15" fmla="*/ 0 60000 65536"/>
                <a:gd name="T16" fmla="*/ 0 60000 65536"/>
                <a:gd name="T17" fmla="*/ 0 60000 65536"/>
                <a:gd name="T18" fmla="*/ 0 60000 65536"/>
                <a:gd name="T19" fmla="*/ 0 60000 65536"/>
                <a:gd name="T20" fmla="*/ 0 60000 65536"/>
                <a:gd name="T21" fmla="*/ 0 w 163"/>
                <a:gd name="T22" fmla="*/ 0 h 285"/>
                <a:gd name="T23" fmla="*/ 163 w 163"/>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285">
                  <a:moveTo>
                    <a:pt x="0" y="269"/>
                  </a:moveTo>
                  <a:lnTo>
                    <a:pt x="20" y="71"/>
                  </a:lnTo>
                  <a:lnTo>
                    <a:pt x="10" y="10"/>
                  </a:lnTo>
                  <a:lnTo>
                    <a:pt x="110" y="0"/>
                  </a:lnTo>
                  <a:lnTo>
                    <a:pt x="163" y="227"/>
                  </a:lnTo>
                  <a:lnTo>
                    <a:pt x="40" y="285"/>
                  </a:lnTo>
                  <a:lnTo>
                    <a:pt x="0" y="269"/>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66" name="Freeform 448">
              <a:extLst>
                <a:ext uri="{FF2B5EF4-FFF2-40B4-BE49-F238E27FC236}">
                  <a16:creationId xmlns:a16="http://schemas.microsoft.com/office/drawing/2014/main" id="{731EA277-7356-42ED-A767-F129EB4ED211}"/>
                </a:ext>
              </a:extLst>
            </p:cNvPr>
            <p:cNvSpPr>
              <a:spLocks/>
            </p:cNvSpPr>
            <p:nvPr/>
          </p:nvSpPr>
          <p:spPr bwMode="auto">
            <a:xfrm>
              <a:off x="974150" y="3069657"/>
              <a:ext cx="134778" cy="90167"/>
            </a:xfrm>
            <a:custGeom>
              <a:avLst/>
              <a:gdLst>
                <a:gd name="T0" fmla="*/ 0 w 281"/>
                <a:gd name="T1" fmla="*/ 2 h 238"/>
                <a:gd name="T2" fmla="*/ 1 w 281"/>
                <a:gd name="T3" fmla="*/ 1 h 238"/>
                <a:gd name="T4" fmla="*/ 1 w 281"/>
                <a:gd name="T5" fmla="*/ 0 h 238"/>
                <a:gd name="T6" fmla="*/ 3 w 281"/>
                <a:gd name="T7" fmla="*/ 0 h 238"/>
                <a:gd name="T8" fmla="*/ 4 w 281"/>
                <a:gd name="T9" fmla="*/ 1 h 238"/>
                <a:gd name="T10" fmla="*/ 5 w 281"/>
                <a:gd name="T11" fmla="*/ 0 h 238"/>
                <a:gd name="T12" fmla="*/ 6 w 281"/>
                <a:gd name="T13" fmla="*/ 3 h 238"/>
                <a:gd name="T14" fmla="*/ 7 w 281"/>
                <a:gd name="T15" fmla="*/ 5 h 238"/>
                <a:gd name="T16" fmla="*/ 6 w 281"/>
                <a:gd name="T17" fmla="*/ 4 h 238"/>
                <a:gd name="T18" fmla="*/ 6 w 281"/>
                <a:gd name="T19" fmla="*/ 5 h 238"/>
                <a:gd name="T20" fmla="*/ 5 w 281"/>
                <a:gd name="T21" fmla="*/ 5 h 238"/>
                <a:gd name="T22" fmla="*/ 5 w 281"/>
                <a:gd name="T23" fmla="*/ 5 h 238"/>
                <a:gd name="T24" fmla="*/ 4 w 281"/>
                <a:gd name="T25" fmla="*/ 4 h 238"/>
                <a:gd name="T26" fmla="*/ 3 w 281"/>
                <a:gd name="T27" fmla="*/ 3 h 238"/>
                <a:gd name="T28" fmla="*/ 2 w 281"/>
                <a:gd name="T29" fmla="*/ 4 h 238"/>
                <a:gd name="T30" fmla="*/ 0 w 281"/>
                <a:gd name="T31" fmla="*/ 2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1"/>
                <a:gd name="T49" fmla="*/ 0 h 238"/>
                <a:gd name="T50" fmla="*/ 281 w 281"/>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1" h="238">
                  <a:moveTo>
                    <a:pt x="0" y="79"/>
                  </a:moveTo>
                  <a:lnTo>
                    <a:pt x="46" y="44"/>
                  </a:lnTo>
                  <a:lnTo>
                    <a:pt x="49" y="0"/>
                  </a:lnTo>
                  <a:lnTo>
                    <a:pt x="140" y="9"/>
                  </a:lnTo>
                  <a:lnTo>
                    <a:pt x="167" y="32"/>
                  </a:lnTo>
                  <a:lnTo>
                    <a:pt x="231" y="6"/>
                  </a:lnTo>
                  <a:lnTo>
                    <a:pt x="269" y="113"/>
                  </a:lnTo>
                  <a:lnTo>
                    <a:pt x="281" y="193"/>
                  </a:lnTo>
                  <a:lnTo>
                    <a:pt x="258" y="186"/>
                  </a:lnTo>
                  <a:lnTo>
                    <a:pt x="252" y="231"/>
                  </a:lnTo>
                  <a:lnTo>
                    <a:pt x="211" y="238"/>
                  </a:lnTo>
                  <a:lnTo>
                    <a:pt x="208" y="193"/>
                  </a:lnTo>
                  <a:lnTo>
                    <a:pt x="187" y="190"/>
                  </a:lnTo>
                  <a:lnTo>
                    <a:pt x="147" y="124"/>
                  </a:lnTo>
                  <a:lnTo>
                    <a:pt x="71" y="161"/>
                  </a:lnTo>
                  <a:lnTo>
                    <a:pt x="0" y="79"/>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67" name="Freeform 449">
              <a:extLst>
                <a:ext uri="{FF2B5EF4-FFF2-40B4-BE49-F238E27FC236}">
                  <a16:creationId xmlns:a16="http://schemas.microsoft.com/office/drawing/2014/main" id="{8BDA6190-E29D-4368-9511-2BD25EC2F1DB}"/>
                </a:ext>
              </a:extLst>
            </p:cNvPr>
            <p:cNvSpPr>
              <a:spLocks/>
            </p:cNvSpPr>
            <p:nvPr/>
          </p:nvSpPr>
          <p:spPr bwMode="auto">
            <a:xfrm>
              <a:off x="2072590" y="2783246"/>
              <a:ext cx="30325" cy="7956"/>
            </a:xfrm>
            <a:custGeom>
              <a:avLst/>
              <a:gdLst>
                <a:gd name="T0" fmla="*/ 0 w 66"/>
                <a:gd name="T1" fmla="*/ 0 h 22"/>
                <a:gd name="T2" fmla="*/ 1 w 66"/>
                <a:gd name="T3" fmla="*/ 1 h 22"/>
                <a:gd name="T4" fmla="*/ 1 w 66"/>
                <a:gd name="T5" fmla="*/ 0 h 22"/>
                <a:gd name="T6" fmla="*/ 0 w 66"/>
                <a:gd name="T7" fmla="*/ 0 h 22"/>
                <a:gd name="T8" fmla="*/ 0 60000 65536"/>
                <a:gd name="T9" fmla="*/ 0 60000 65536"/>
                <a:gd name="T10" fmla="*/ 0 60000 65536"/>
                <a:gd name="T11" fmla="*/ 0 60000 65536"/>
                <a:gd name="T12" fmla="*/ 0 w 66"/>
                <a:gd name="T13" fmla="*/ 0 h 22"/>
                <a:gd name="T14" fmla="*/ 66 w 66"/>
                <a:gd name="T15" fmla="*/ 22 h 22"/>
              </a:gdLst>
              <a:ahLst/>
              <a:cxnLst>
                <a:cxn ang="T8">
                  <a:pos x="T0" y="T1"/>
                </a:cxn>
                <a:cxn ang="T9">
                  <a:pos x="T2" y="T3"/>
                </a:cxn>
                <a:cxn ang="T10">
                  <a:pos x="T4" y="T5"/>
                </a:cxn>
                <a:cxn ang="T11">
                  <a:pos x="T6" y="T7"/>
                </a:cxn>
              </a:cxnLst>
              <a:rect l="T12" t="T13" r="T14" b="T15"/>
              <a:pathLst>
                <a:path w="66" h="22">
                  <a:moveTo>
                    <a:pt x="0" y="0"/>
                  </a:moveTo>
                  <a:lnTo>
                    <a:pt x="32" y="22"/>
                  </a:lnTo>
                  <a:lnTo>
                    <a:pt x="66" y="6"/>
                  </a:lnTo>
                  <a:lnTo>
                    <a:pt x="0"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68" name="Freeform 450">
              <a:extLst>
                <a:ext uri="{FF2B5EF4-FFF2-40B4-BE49-F238E27FC236}">
                  <a16:creationId xmlns:a16="http://schemas.microsoft.com/office/drawing/2014/main" id="{5A16696D-DE37-4263-A3E8-9CBCDFFDC615}"/>
                </a:ext>
              </a:extLst>
            </p:cNvPr>
            <p:cNvSpPr>
              <a:spLocks/>
            </p:cNvSpPr>
            <p:nvPr/>
          </p:nvSpPr>
          <p:spPr bwMode="auto">
            <a:xfrm>
              <a:off x="1873792" y="2708991"/>
              <a:ext cx="28640" cy="71603"/>
            </a:xfrm>
            <a:custGeom>
              <a:avLst/>
              <a:gdLst>
                <a:gd name="T0" fmla="*/ 0 w 61"/>
                <a:gd name="T1" fmla="*/ 2 h 188"/>
                <a:gd name="T2" fmla="*/ 1 w 61"/>
                <a:gd name="T3" fmla="*/ 5 h 188"/>
                <a:gd name="T4" fmla="*/ 1 w 61"/>
                <a:gd name="T5" fmla="*/ 4 h 188"/>
                <a:gd name="T6" fmla="*/ 1 w 61"/>
                <a:gd name="T7" fmla="*/ 2 h 188"/>
                <a:gd name="T8" fmla="*/ 1 w 61"/>
                <a:gd name="T9" fmla="*/ 2 h 188"/>
                <a:gd name="T10" fmla="*/ 1 w 61"/>
                <a:gd name="T11" fmla="*/ 1 h 188"/>
                <a:gd name="T12" fmla="*/ 1 w 61"/>
                <a:gd name="T13" fmla="*/ 1 h 188"/>
                <a:gd name="T14" fmla="*/ 1 w 61"/>
                <a:gd name="T15" fmla="*/ 0 h 188"/>
                <a:gd name="T16" fmla="*/ 1 w 61"/>
                <a:gd name="T17" fmla="*/ 0 h 188"/>
                <a:gd name="T18" fmla="*/ 0 w 61"/>
                <a:gd name="T19" fmla="*/ 2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88"/>
                <a:gd name="T32" fmla="*/ 61 w 61"/>
                <a:gd name="T33" fmla="*/ 188 h 1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88">
                  <a:moveTo>
                    <a:pt x="0" y="95"/>
                  </a:moveTo>
                  <a:lnTo>
                    <a:pt x="31" y="188"/>
                  </a:lnTo>
                  <a:lnTo>
                    <a:pt x="37" y="185"/>
                  </a:lnTo>
                  <a:lnTo>
                    <a:pt x="55" y="85"/>
                  </a:lnTo>
                  <a:lnTo>
                    <a:pt x="30" y="92"/>
                  </a:lnTo>
                  <a:lnTo>
                    <a:pt x="37" y="47"/>
                  </a:lnTo>
                  <a:lnTo>
                    <a:pt x="56" y="26"/>
                  </a:lnTo>
                  <a:lnTo>
                    <a:pt x="61" y="0"/>
                  </a:lnTo>
                  <a:lnTo>
                    <a:pt x="38" y="3"/>
                  </a:lnTo>
                  <a:lnTo>
                    <a:pt x="0" y="95"/>
                  </a:lnTo>
                  <a:close/>
                </a:path>
              </a:pathLst>
            </a:custGeom>
            <a:solidFill>
              <a:schemeClr val="accent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69" name="Freeform 451">
              <a:extLst>
                <a:ext uri="{FF2B5EF4-FFF2-40B4-BE49-F238E27FC236}">
                  <a16:creationId xmlns:a16="http://schemas.microsoft.com/office/drawing/2014/main" id="{F642089D-A130-4670-922F-5B5CA06FADD4}"/>
                </a:ext>
              </a:extLst>
            </p:cNvPr>
            <p:cNvSpPr>
              <a:spLocks/>
            </p:cNvSpPr>
            <p:nvPr/>
          </p:nvSpPr>
          <p:spPr bwMode="auto">
            <a:xfrm>
              <a:off x="1093766" y="3104134"/>
              <a:ext cx="109507" cy="104753"/>
            </a:xfrm>
            <a:custGeom>
              <a:avLst/>
              <a:gdLst>
                <a:gd name="T0" fmla="*/ 0 w 229"/>
                <a:gd name="T1" fmla="*/ 4 h 278"/>
                <a:gd name="T2" fmla="*/ 0 w 229"/>
                <a:gd name="T3" fmla="*/ 3 h 278"/>
                <a:gd name="T4" fmla="*/ 0 w 229"/>
                <a:gd name="T5" fmla="*/ 2 h 278"/>
                <a:gd name="T6" fmla="*/ 1 w 229"/>
                <a:gd name="T7" fmla="*/ 3 h 278"/>
                <a:gd name="T8" fmla="*/ 1 w 229"/>
                <a:gd name="T9" fmla="*/ 1 h 278"/>
                <a:gd name="T10" fmla="*/ 2 w 229"/>
                <a:gd name="T11" fmla="*/ 0 h 278"/>
                <a:gd name="T12" fmla="*/ 3 w 229"/>
                <a:gd name="T13" fmla="*/ 0 h 278"/>
                <a:gd name="T14" fmla="*/ 3 w 229"/>
                <a:gd name="T15" fmla="*/ 1 h 278"/>
                <a:gd name="T16" fmla="*/ 5 w 229"/>
                <a:gd name="T17" fmla="*/ 1 h 278"/>
                <a:gd name="T18" fmla="*/ 5 w 229"/>
                <a:gd name="T19" fmla="*/ 6 h 278"/>
                <a:gd name="T20" fmla="*/ 1 w 229"/>
                <a:gd name="T21" fmla="*/ 6 h 278"/>
                <a:gd name="T22" fmla="*/ 1 w 229"/>
                <a:gd name="T23" fmla="*/ 5 h 278"/>
                <a:gd name="T24" fmla="*/ 0 w 229"/>
                <a:gd name="T25" fmla="*/ 4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278"/>
                <a:gd name="T41" fmla="*/ 229 w 229"/>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278">
                  <a:moveTo>
                    <a:pt x="0" y="184"/>
                  </a:moveTo>
                  <a:lnTo>
                    <a:pt x="4" y="142"/>
                  </a:lnTo>
                  <a:lnTo>
                    <a:pt x="10" y="97"/>
                  </a:lnTo>
                  <a:lnTo>
                    <a:pt x="33" y="104"/>
                  </a:lnTo>
                  <a:lnTo>
                    <a:pt x="21" y="24"/>
                  </a:lnTo>
                  <a:lnTo>
                    <a:pt x="89" y="0"/>
                  </a:lnTo>
                  <a:lnTo>
                    <a:pt x="127" y="16"/>
                  </a:lnTo>
                  <a:lnTo>
                    <a:pt x="150" y="42"/>
                  </a:lnTo>
                  <a:lnTo>
                    <a:pt x="229" y="51"/>
                  </a:lnTo>
                  <a:lnTo>
                    <a:pt x="209" y="249"/>
                  </a:lnTo>
                  <a:lnTo>
                    <a:pt x="35" y="278"/>
                  </a:lnTo>
                  <a:lnTo>
                    <a:pt x="38" y="216"/>
                  </a:lnTo>
                  <a:lnTo>
                    <a:pt x="0" y="184"/>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70" name="Freeform 452">
              <a:extLst>
                <a:ext uri="{FF2B5EF4-FFF2-40B4-BE49-F238E27FC236}">
                  <a16:creationId xmlns:a16="http://schemas.microsoft.com/office/drawing/2014/main" id="{C7183F67-D0FD-49BE-842F-C3121B08412A}"/>
                </a:ext>
              </a:extLst>
            </p:cNvPr>
            <p:cNvSpPr>
              <a:spLocks/>
            </p:cNvSpPr>
            <p:nvPr/>
          </p:nvSpPr>
          <p:spPr bwMode="auto">
            <a:xfrm>
              <a:off x="1887270" y="2706338"/>
              <a:ext cx="79182" cy="78233"/>
            </a:xfrm>
            <a:custGeom>
              <a:avLst/>
              <a:gdLst>
                <a:gd name="T0" fmla="*/ 0 w 166"/>
                <a:gd name="T1" fmla="*/ 2 h 207"/>
                <a:gd name="T2" fmla="*/ 0 w 166"/>
                <a:gd name="T3" fmla="*/ 1 h 207"/>
                <a:gd name="T4" fmla="*/ 1 w 166"/>
                <a:gd name="T5" fmla="*/ 1 h 207"/>
                <a:gd name="T6" fmla="*/ 1 w 166"/>
                <a:gd name="T7" fmla="*/ 1 h 207"/>
                <a:gd name="T8" fmla="*/ 3 w 166"/>
                <a:gd name="T9" fmla="*/ 0 h 207"/>
                <a:gd name="T10" fmla="*/ 4 w 166"/>
                <a:gd name="T11" fmla="*/ 1 h 207"/>
                <a:gd name="T12" fmla="*/ 2 w 166"/>
                <a:gd name="T13" fmla="*/ 2 h 207"/>
                <a:gd name="T14" fmla="*/ 3 w 166"/>
                <a:gd name="T15" fmla="*/ 3 h 207"/>
                <a:gd name="T16" fmla="*/ 2 w 166"/>
                <a:gd name="T17" fmla="*/ 4 h 207"/>
                <a:gd name="T18" fmla="*/ 1 w 166"/>
                <a:gd name="T19" fmla="*/ 5 h 207"/>
                <a:gd name="T20" fmla="*/ 0 w 166"/>
                <a:gd name="T21" fmla="*/ 5 h 207"/>
                <a:gd name="T22" fmla="*/ 1 w 166"/>
                <a:gd name="T23" fmla="*/ 2 h 207"/>
                <a:gd name="T24" fmla="*/ 0 w 166"/>
                <a:gd name="T25" fmla="*/ 2 h 2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207"/>
                <a:gd name="T41" fmla="*/ 166 w 166"/>
                <a:gd name="T42" fmla="*/ 207 h 2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207">
                  <a:moveTo>
                    <a:pt x="0" y="100"/>
                  </a:moveTo>
                  <a:lnTo>
                    <a:pt x="7" y="55"/>
                  </a:lnTo>
                  <a:lnTo>
                    <a:pt x="26" y="34"/>
                  </a:lnTo>
                  <a:lnTo>
                    <a:pt x="64" y="53"/>
                  </a:lnTo>
                  <a:lnTo>
                    <a:pt x="148" y="0"/>
                  </a:lnTo>
                  <a:lnTo>
                    <a:pt x="166" y="58"/>
                  </a:lnTo>
                  <a:lnTo>
                    <a:pt x="80" y="90"/>
                  </a:lnTo>
                  <a:lnTo>
                    <a:pt x="125" y="136"/>
                  </a:lnTo>
                  <a:lnTo>
                    <a:pt x="102" y="165"/>
                  </a:lnTo>
                  <a:lnTo>
                    <a:pt x="49" y="207"/>
                  </a:lnTo>
                  <a:lnTo>
                    <a:pt x="7" y="193"/>
                  </a:lnTo>
                  <a:lnTo>
                    <a:pt x="25" y="93"/>
                  </a:lnTo>
                  <a:lnTo>
                    <a:pt x="0" y="10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71" name="Freeform 453">
              <a:extLst>
                <a:ext uri="{FF2B5EF4-FFF2-40B4-BE49-F238E27FC236}">
                  <a16:creationId xmlns:a16="http://schemas.microsoft.com/office/drawing/2014/main" id="{BB3F0EE5-FCD8-4F01-8865-0DBB3B9A2767}"/>
                </a:ext>
              </a:extLst>
            </p:cNvPr>
            <p:cNvSpPr>
              <a:spLocks/>
            </p:cNvSpPr>
            <p:nvPr/>
          </p:nvSpPr>
          <p:spPr bwMode="auto">
            <a:xfrm>
              <a:off x="1873792" y="3206234"/>
              <a:ext cx="144886" cy="153814"/>
            </a:xfrm>
            <a:custGeom>
              <a:avLst/>
              <a:gdLst>
                <a:gd name="T0" fmla="*/ 0 w 303"/>
                <a:gd name="T1" fmla="*/ 1 h 407"/>
                <a:gd name="T2" fmla="*/ 1 w 303"/>
                <a:gd name="T3" fmla="*/ 3 h 407"/>
                <a:gd name="T4" fmla="*/ 0 w 303"/>
                <a:gd name="T5" fmla="*/ 4 h 407"/>
                <a:gd name="T6" fmla="*/ 1 w 303"/>
                <a:gd name="T7" fmla="*/ 5 h 407"/>
                <a:gd name="T8" fmla="*/ 0 w 303"/>
                <a:gd name="T9" fmla="*/ 6 h 407"/>
                <a:gd name="T10" fmla="*/ 5 w 303"/>
                <a:gd name="T11" fmla="*/ 9 h 407"/>
                <a:gd name="T12" fmla="*/ 7 w 303"/>
                <a:gd name="T13" fmla="*/ 7 h 407"/>
                <a:gd name="T14" fmla="*/ 6 w 303"/>
                <a:gd name="T15" fmla="*/ 5 h 407"/>
                <a:gd name="T16" fmla="*/ 6 w 303"/>
                <a:gd name="T17" fmla="*/ 2 h 407"/>
                <a:gd name="T18" fmla="*/ 7 w 303"/>
                <a:gd name="T19" fmla="*/ 1 h 407"/>
                <a:gd name="T20" fmla="*/ 4 w 303"/>
                <a:gd name="T21" fmla="*/ 1 h 407"/>
                <a:gd name="T22" fmla="*/ 2 w 303"/>
                <a:gd name="T23" fmla="*/ 0 h 407"/>
                <a:gd name="T24" fmla="*/ 0 w 303"/>
                <a:gd name="T25" fmla="*/ 1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
                <a:gd name="T40" fmla="*/ 0 h 407"/>
                <a:gd name="T41" fmla="*/ 303 w 303"/>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 h="407">
                  <a:moveTo>
                    <a:pt x="0" y="25"/>
                  </a:moveTo>
                  <a:lnTo>
                    <a:pt x="39" y="112"/>
                  </a:lnTo>
                  <a:lnTo>
                    <a:pt x="0" y="190"/>
                  </a:lnTo>
                  <a:lnTo>
                    <a:pt x="31" y="213"/>
                  </a:lnTo>
                  <a:lnTo>
                    <a:pt x="14" y="242"/>
                  </a:lnTo>
                  <a:lnTo>
                    <a:pt x="206" y="407"/>
                  </a:lnTo>
                  <a:lnTo>
                    <a:pt x="291" y="276"/>
                  </a:lnTo>
                  <a:lnTo>
                    <a:pt x="271" y="239"/>
                  </a:lnTo>
                  <a:lnTo>
                    <a:pt x="271" y="77"/>
                  </a:lnTo>
                  <a:lnTo>
                    <a:pt x="303" y="28"/>
                  </a:lnTo>
                  <a:lnTo>
                    <a:pt x="192" y="48"/>
                  </a:lnTo>
                  <a:lnTo>
                    <a:pt x="72" y="0"/>
                  </a:lnTo>
                  <a:lnTo>
                    <a:pt x="0" y="25"/>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72" name="Freeform 454">
              <a:extLst>
                <a:ext uri="{FF2B5EF4-FFF2-40B4-BE49-F238E27FC236}">
                  <a16:creationId xmlns:a16="http://schemas.microsoft.com/office/drawing/2014/main" id="{524143AA-8441-41F6-B5C2-2F12D8EC42C8}"/>
                </a:ext>
              </a:extLst>
            </p:cNvPr>
            <p:cNvSpPr>
              <a:spLocks/>
            </p:cNvSpPr>
            <p:nvPr/>
          </p:nvSpPr>
          <p:spPr bwMode="auto">
            <a:xfrm>
              <a:off x="2102914" y="2768660"/>
              <a:ext cx="33694" cy="25193"/>
            </a:xfrm>
            <a:custGeom>
              <a:avLst/>
              <a:gdLst>
                <a:gd name="T0" fmla="*/ 0 w 70"/>
                <a:gd name="T1" fmla="*/ 1 h 67"/>
                <a:gd name="T2" fmla="*/ 1 w 70"/>
                <a:gd name="T3" fmla="*/ 0 h 67"/>
                <a:gd name="T4" fmla="*/ 2 w 70"/>
                <a:gd name="T5" fmla="*/ 1 h 67"/>
                <a:gd name="T6" fmla="*/ 0 w 70"/>
                <a:gd name="T7" fmla="*/ 1 h 67"/>
                <a:gd name="T8" fmla="*/ 0 60000 65536"/>
                <a:gd name="T9" fmla="*/ 0 60000 65536"/>
                <a:gd name="T10" fmla="*/ 0 60000 65536"/>
                <a:gd name="T11" fmla="*/ 0 60000 65536"/>
                <a:gd name="T12" fmla="*/ 0 w 70"/>
                <a:gd name="T13" fmla="*/ 0 h 67"/>
                <a:gd name="T14" fmla="*/ 70 w 70"/>
                <a:gd name="T15" fmla="*/ 67 h 67"/>
              </a:gdLst>
              <a:ahLst/>
              <a:cxnLst>
                <a:cxn ang="T8">
                  <a:pos x="T0" y="T1"/>
                </a:cxn>
                <a:cxn ang="T9">
                  <a:pos x="T2" y="T3"/>
                </a:cxn>
                <a:cxn ang="T10">
                  <a:pos x="T4" y="T5"/>
                </a:cxn>
                <a:cxn ang="T11">
                  <a:pos x="T6" y="T7"/>
                </a:cxn>
              </a:cxnLst>
              <a:rect l="T12" t="T13" r="T14" b="T15"/>
              <a:pathLst>
                <a:path w="70" h="67">
                  <a:moveTo>
                    <a:pt x="0" y="42"/>
                  </a:moveTo>
                  <a:lnTo>
                    <a:pt x="59" y="0"/>
                  </a:lnTo>
                  <a:lnTo>
                    <a:pt x="70" y="67"/>
                  </a:lnTo>
                  <a:lnTo>
                    <a:pt x="0" y="42"/>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73" name="Freeform 455">
              <a:extLst>
                <a:ext uri="{FF2B5EF4-FFF2-40B4-BE49-F238E27FC236}">
                  <a16:creationId xmlns:a16="http://schemas.microsoft.com/office/drawing/2014/main" id="{0C863599-9765-401F-9E16-814B26D18E5B}"/>
                </a:ext>
              </a:extLst>
            </p:cNvPr>
            <p:cNvSpPr>
              <a:spLocks/>
            </p:cNvSpPr>
            <p:nvPr/>
          </p:nvSpPr>
          <p:spPr bwMode="auto">
            <a:xfrm>
              <a:off x="1892324" y="2681145"/>
              <a:ext cx="28640" cy="29172"/>
            </a:xfrm>
            <a:custGeom>
              <a:avLst/>
              <a:gdLst>
                <a:gd name="T0" fmla="*/ 0 w 61"/>
                <a:gd name="T1" fmla="*/ 2 h 76"/>
                <a:gd name="T2" fmla="*/ 1 w 61"/>
                <a:gd name="T3" fmla="*/ 2 h 76"/>
                <a:gd name="T4" fmla="*/ 1 w 61"/>
                <a:gd name="T5" fmla="*/ 1 h 76"/>
                <a:gd name="T6" fmla="*/ 1 w 61"/>
                <a:gd name="T7" fmla="*/ 0 h 76"/>
                <a:gd name="T8" fmla="*/ 0 w 61"/>
                <a:gd name="T9" fmla="*/ 2 h 76"/>
                <a:gd name="T10" fmla="*/ 0 60000 65536"/>
                <a:gd name="T11" fmla="*/ 0 60000 65536"/>
                <a:gd name="T12" fmla="*/ 0 60000 65536"/>
                <a:gd name="T13" fmla="*/ 0 60000 65536"/>
                <a:gd name="T14" fmla="*/ 0 60000 65536"/>
                <a:gd name="T15" fmla="*/ 0 w 61"/>
                <a:gd name="T16" fmla="*/ 0 h 76"/>
                <a:gd name="T17" fmla="*/ 61 w 61"/>
                <a:gd name="T18" fmla="*/ 76 h 76"/>
              </a:gdLst>
              <a:ahLst/>
              <a:cxnLst>
                <a:cxn ang="T10">
                  <a:pos x="T0" y="T1"/>
                </a:cxn>
                <a:cxn ang="T11">
                  <a:pos x="T2" y="T3"/>
                </a:cxn>
                <a:cxn ang="T12">
                  <a:pos x="T4" y="T5"/>
                </a:cxn>
                <a:cxn ang="T13">
                  <a:pos x="T6" y="T7"/>
                </a:cxn>
                <a:cxn ang="T14">
                  <a:pos x="T8" y="T9"/>
                </a:cxn>
              </a:cxnLst>
              <a:rect l="T15" t="T16" r="T17" b="T18"/>
              <a:pathLst>
                <a:path w="61" h="76">
                  <a:moveTo>
                    <a:pt x="0" y="76"/>
                  </a:moveTo>
                  <a:lnTo>
                    <a:pt x="23" y="73"/>
                  </a:lnTo>
                  <a:lnTo>
                    <a:pt x="61" y="21"/>
                  </a:lnTo>
                  <a:lnTo>
                    <a:pt x="40" y="0"/>
                  </a:lnTo>
                  <a:lnTo>
                    <a:pt x="0" y="76"/>
                  </a:lnTo>
                  <a:close/>
                </a:path>
              </a:pathLst>
            </a:custGeom>
            <a:solidFill>
              <a:schemeClr val="accent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74" name="Freeform 456">
              <a:extLst>
                <a:ext uri="{FF2B5EF4-FFF2-40B4-BE49-F238E27FC236}">
                  <a16:creationId xmlns:a16="http://schemas.microsoft.com/office/drawing/2014/main" id="{59DDE5E4-C29D-4A12-8D69-2B204619222B}"/>
                </a:ext>
              </a:extLst>
            </p:cNvPr>
            <p:cNvSpPr>
              <a:spLocks/>
            </p:cNvSpPr>
            <p:nvPr/>
          </p:nvSpPr>
          <p:spPr bwMode="auto">
            <a:xfrm>
              <a:off x="1039855" y="3142587"/>
              <a:ext cx="72443" cy="66299"/>
            </a:xfrm>
            <a:custGeom>
              <a:avLst/>
              <a:gdLst>
                <a:gd name="T0" fmla="*/ 0 w 148"/>
                <a:gd name="T1" fmla="*/ 1 h 177"/>
                <a:gd name="T2" fmla="*/ 1 w 148"/>
                <a:gd name="T3" fmla="*/ 0 h 177"/>
                <a:gd name="T4" fmla="*/ 2 w 148"/>
                <a:gd name="T5" fmla="*/ 0 h 177"/>
                <a:gd name="T6" fmla="*/ 2 w 148"/>
                <a:gd name="T7" fmla="*/ 1 h 177"/>
                <a:gd name="T8" fmla="*/ 3 w 148"/>
                <a:gd name="T9" fmla="*/ 1 h 177"/>
                <a:gd name="T10" fmla="*/ 3 w 148"/>
                <a:gd name="T11" fmla="*/ 2 h 177"/>
                <a:gd name="T12" fmla="*/ 3 w 148"/>
                <a:gd name="T13" fmla="*/ 3 h 177"/>
                <a:gd name="T14" fmla="*/ 3 w 148"/>
                <a:gd name="T15" fmla="*/ 4 h 177"/>
                <a:gd name="T16" fmla="*/ 0 w 148"/>
                <a:gd name="T17" fmla="*/ 1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77"/>
                <a:gd name="T29" fmla="*/ 148 w 148"/>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77">
                  <a:moveTo>
                    <a:pt x="0" y="67"/>
                  </a:moveTo>
                  <a:lnTo>
                    <a:pt x="49" y="0"/>
                  </a:lnTo>
                  <a:lnTo>
                    <a:pt x="70" y="3"/>
                  </a:lnTo>
                  <a:lnTo>
                    <a:pt x="73" y="48"/>
                  </a:lnTo>
                  <a:lnTo>
                    <a:pt x="114" y="41"/>
                  </a:lnTo>
                  <a:lnTo>
                    <a:pt x="110" y="83"/>
                  </a:lnTo>
                  <a:lnTo>
                    <a:pt x="148" y="115"/>
                  </a:lnTo>
                  <a:lnTo>
                    <a:pt x="145" y="177"/>
                  </a:lnTo>
                  <a:lnTo>
                    <a:pt x="0" y="67"/>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75" name="Freeform 457">
              <a:extLst>
                <a:ext uri="{FF2B5EF4-FFF2-40B4-BE49-F238E27FC236}">
                  <a16:creationId xmlns:a16="http://schemas.microsoft.com/office/drawing/2014/main" id="{0D9C5247-A58B-4B6D-86B0-66ECAB868C74}"/>
                </a:ext>
              </a:extLst>
            </p:cNvPr>
            <p:cNvSpPr>
              <a:spLocks/>
            </p:cNvSpPr>
            <p:nvPr/>
          </p:nvSpPr>
          <p:spPr bwMode="auto">
            <a:xfrm>
              <a:off x="1420602" y="2710317"/>
              <a:ext cx="286403" cy="245307"/>
            </a:xfrm>
            <a:custGeom>
              <a:avLst/>
              <a:gdLst>
                <a:gd name="T0" fmla="*/ 0 w 597"/>
                <a:gd name="T1" fmla="*/ 8 h 646"/>
                <a:gd name="T2" fmla="*/ 0 w 597"/>
                <a:gd name="T3" fmla="*/ 3 h 646"/>
                <a:gd name="T4" fmla="*/ 2 w 597"/>
                <a:gd name="T5" fmla="*/ 0 h 646"/>
                <a:gd name="T6" fmla="*/ 5 w 597"/>
                <a:gd name="T7" fmla="*/ 1 h 646"/>
                <a:gd name="T8" fmla="*/ 6 w 597"/>
                <a:gd name="T9" fmla="*/ 2 h 646"/>
                <a:gd name="T10" fmla="*/ 8 w 597"/>
                <a:gd name="T11" fmla="*/ 3 h 646"/>
                <a:gd name="T12" fmla="*/ 9 w 597"/>
                <a:gd name="T13" fmla="*/ 3 h 646"/>
                <a:gd name="T14" fmla="*/ 9 w 597"/>
                <a:gd name="T15" fmla="*/ 1 h 646"/>
                <a:gd name="T16" fmla="*/ 10 w 597"/>
                <a:gd name="T17" fmla="*/ 0 h 646"/>
                <a:gd name="T18" fmla="*/ 14 w 597"/>
                <a:gd name="T19" fmla="*/ 2 h 646"/>
                <a:gd name="T20" fmla="*/ 13 w 597"/>
                <a:gd name="T21" fmla="*/ 3 h 646"/>
                <a:gd name="T22" fmla="*/ 14 w 597"/>
                <a:gd name="T23" fmla="*/ 12 h 646"/>
                <a:gd name="T24" fmla="*/ 14 w 597"/>
                <a:gd name="T25" fmla="*/ 15 h 646"/>
                <a:gd name="T26" fmla="*/ 13 w 597"/>
                <a:gd name="T27" fmla="*/ 15 h 646"/>
                <a:gd name="T28" fmla="*/ 13 w 597"/>
                <a:gd name="T29" fmla="*/ 15 h 646"/>
                <a:gd name="T30" fmla="*/ 6 w 597"/>
                <a:gd name="T31" fmla="*/ 11 h 646"/>
                <a:gd name="T32" fmla="*/ 5 w 597"/>
                <a:gd name="T33" fmla="*/ 11 h 646"/>
                <a:gd name="T34" fmla="*/ 2 w 597"/>
                <a:gd name="T35" fmla="*/ 11 h 646"/>
                <a:gd name="T36" fmla="*/ 0 w 597"/>
                <a:gd name="T37" fmla="*/ 8 h 6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7"/>
                <a:gd name="T58" fmla="*/ 0 h 646"/>
                <a:gd name="T59" fmla="*/ 597 w 597"/>
                <a:gd name="T60" fmla="*/ 646 h 6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7" h="646">
                  <a:moveTo>
                    <a:pt x="0" y="336"/>
                  </a:moveTo>
                  <a:lnTo>
                    <a:pt x="1" y="139"/>
                  </a:lnTo>
                  <a:lnTo>
                    <a:pt x="74" y="0"/>
                  </a:lnTo>
                  <a:lnTo>
                    <a:pt x="219" y="42"/>
                  </a:lnTo>
                  <a:lnTo>
                    <a:pt x="246" y="89"/>
                  </a:lnTo>
                  <a:lnTo>
                    <a:pt x="363" y="139"/>
                  </a:lnTo>
                  <a:lnTo>
                    <a:pt x="398" y="123"/>
                  </a:lnTo>
                  <a:lnTo>
                    <a:pt x="402" y="52"/>
                  </a:lnTo>
                  <a:lnTo>
                    <a:pt x="440" y="19"/>
                  </a:lnTo>
                  <a:lnTo>
                    <a:pt x="597" y="75"/>
                  </a:lnTo>
                  <a:lnTo>
                    <a:pt x="580" y="150"/>
                  </a:lnTo>
                  <a:lnTo>
                    <a:pt x="597" y="529"/>
                  </a:lnTo>
                  <a:lnTo>
                    <a:pt x="597" y="618"/>
                  </a:lnTo>
                  <a:lnTo>
                    <a:pt x="564" y="619"/>
                  </a:lnTo>
                  <a:lnTo>
                    <a:pt x="564" y="646"/>
                  </a:lnTo>
                  <a:lnTo>
                    <a:pt x="258" y="462"/>
                  </a:lnTo>
                  <a:lnTo>
                    <a:pt x="219" y="483"/>
                  </a:lnTo>
                  <a:lnTo>
                    <a:pt x="89" y="460"/>
                  </a:lnTo>
                  <a:lnTo>
                    <a:pt x="0" y="336"/>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76" name="Freeform 458">
              <a:extLst>
                <a:ext uri="{FF2B5EF4-FFF2-40B4-BE49-F238E27FC236}">
                  <a16:creationId xmlns:a16="http://schemas.microsoft.com/office/drawing/2014/main" id="{9935CF92-5040-4E23-95D0-18BA2EA4E163}"/>
                </a:ext>
              </a:extLst>
            </p:cNvPr>
            <p:cNvSpPr>
              <a:spLocks/>
            </p:cNvSpPr>
            <p:nvPr/>
          </p:nvSpPr>
          <p:spPr bwMode="auto">
            <a:xfrm>
              <a:off x="2038895" y="3486016"/>
              <a:ext cx="129724" cy="232047"/>
            </a:xfrm>
            <a:custGeom>
              <a:avLst/>
              <a:gdLst>
                <a:gd name="T0" fmla="*/ 0 w 270"/>
                <a:gd name="T1" fmla="*/ 10 h 616"/>
                <a:gd name="T2" fmla="*/ 1 w 270"/>
                <a:gd name="T3" fmla="*/ 13 h 616"/>
                <a:gd name="T4" fmla="*/ 2 w 270"/>
                <a:gd name="T5" fmla="*/ 14 h 616"/>
                <a:gd name="T6" fmla="*/ 4 w 270"/>
                <a:gd name="T7" fmla="*/ 13 h 616"/>
                <a:gd name="T8" fmla="*/ 6 w 270"/>
                <a:gd name="T9" fmla="*/ 3 h 616"/>
                <a:gd name="T10" fmla="*/ 6 w 270"/>
                <a:gd name="T11" fmla="*/ 4 h 616"/>
                <a:gd name="T12" fmla="*/ 5 w 270"/>
                <a:gd name="T13" fmla="*/ 0 h 616"/>
                <a:gd name="T14" fmla="*/ 4 w 270"/>
                <a:gd name="T15" fmla="*/ 1 h 616"/>
                <a:gd name="T16" fmla="*/ 4 w 270"/>
                <a:gd name="T17" fmla="*/ 3 h 616"/>
                <a:gd name="T18" fmla="*/ 3 w 270"/>
                <a:gd name="T19" fmla="*/ 4 h 616"/>
                <a:gd name="T20" fmla="*/ 1 w 270"/>
                <a:gd name="T21" fmla="*/ 4 h 616"/>
                <a:gd name="T22" fmla="*/ 1 w 270"/>
                <a:gd name="T23" fmla="*/ 5 h 616"/>
                <a:gd name="T24" fmla="*/ 1 w 270"/>
                <a:gd name="T25" fmla="*/ 8 h 616"/>
                <a:gd name="T26" fmla="*/ 0 w 270"/>
                <a:gd name="T27" fmla="*/ 10 h 6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0"/>
                <a:gd name="T43" fmla="*/ 0 h 616"/>
                <a:gd name="T44" fmla="*/ 270 w 270"/>
                <a:gd name="T45" fmla="*/ 616 h 6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0" h="616">
                  <a:moveTo>
                    <a:pt x="0" y="441"/>
                  </a:moveTo>
                  <a:lnTo>
                    <a:pt x="26" y="567"/>
                  </a:lnTo>
                  <a:lnTo>
                    <a:pt x="76" y="616"/>
                  </a:lnTo>
                  <a:lnTo>
                    <a:pt x="161" y="567"/>
                  </a:lnTo>
                  <a:lnTo>
                    <a:pt x="254" y="144"/>
                  </a:lnTo>
                  <a:lnTo>
                    <a:pt x="270" y="161"/>
                  </a:lnTo>
                  <a:lnTo>
                    <a:pt x="232" y="0"/>
                  </a:lnTo>
                  <a:lnTo>
                    <a:pt x="182" y="68"/>
                  </a:lnTo>
                  <a:lnTo>
                    <a:pt x="182" y="115"/>
                  </a:lnTo>
                  <a:lnTo>
                    <a:pt x="122" y="165"/>
                  </a:lnTo>
                  <a:lnTo>
                    <a:pt x="47" y="186"/>
                  </a:lnTo>
                  <a:lnTo>
                    <a:pt x="29" y="240"/>
                  </a:lnTo>
                  <a:lnTo>
                    <a:pt x="47" y="348"/>
                  </a:lnTo>
                  <a:lnTo>
                    <a:pt x="0" y="441"/>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77" name="Freeform 459">
              <a:extLst>
                <a:ext uri="{FF2B5EF4-FFF2-40B4-BE49-F238E27FC236}">
                  <a16:creationId xmlns:a16="http://schemas.microsoft.com/office/drawing/2014/main" id="{6D470989-FF24-4394-A55B-87EB572EFE30}"/>
                </a:ext>
              </a:extLst>
            </p:cNvPr>
            <p:cNvSpPr>
              <a:spLocks/>
            </p:cNvSpPr>
            <p:nvPr/>
          </p:nvSpPr>
          <p:spPr bwMode="auto">
            <a:xfrm>
              <a:off x="1850206" y="3439607"/>
              <a:ext cx="60650" cy="131273"/>
            </a:xfrm>
            <a:custGeom>
              <a:avLst/>
              <a:gdLst>
                <a:gd name="T0" fmla="*/ 0 w 124"/>
                <a:gd name="T1" fmla="*/ 4 h 346"/>
                <a:gd name="T2" fmla="*/ 0 w 124"/>
                <a:gd name="T3" fmla="*/ 5 h 346"/>
                <a:gd name="T4" fmla="*/ 2 w 124"/>
                <a:gd name="T5" fmla="*/ 5 h 346"/>
                <a:gd name="T6" fmla="*/ 1 w 124"/>
                <a:gd name="T7" fmla="*/ 7 h 346"/>
                <a:gd name="T8" fmla="*/ 2 w 124"/>
                <a:gd name="T9" fmla="*/ 8 h 346"/>
                <a:gd name="T10" fmla="*/ 3 w 124"/>
                <a:gd name="T11" fmla="*/ 6 h 346"/>
                <a:gd name="T12" fmla="*/ 2 w 124"/>
                <a:gd name="T13" fmla="*/ 4 h 346"/>
                <a:gd name="T14" fmla="*/ 2 w 124"/>
                <a:gd name="T15" fmla="*/ 5 h 346"/>
                <a:gd name="T16" fmla="*/ 2 w 124"/>
                <a:gd name="T17" fmla="*/ 5 h 346"/>
                <a:gd name="T18" fmla="*/ 1 w 124"/>
                <a:gd name="T19" fmla="*/ 3 h 346"/>
                <a:gd name="T20" fmla="*/ 1 w 124"/>
                <a:gd name="T21" fmla="*/ 0 h 346"/>
                <a:gd name="T22" fmla="*/ 0 w 124"/>
                <a:gd name="T23" fmla="*/ 0 h 346"/>
                <a:gd name="T24" fmla="*/ 1 w 124"/>
                <a:gd name="T25" fmla="*/ 1 h 346"/>
                <a:gd name="T26" fmla="*/ 0 w 124"/>
                <a:gd name="T27" fmla="*/ 4 h 3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
                <a:gd name="T43" fmla="*/ 0 h 346"/>
                <a:gd name="T44" fmla="*/ 124 w 124"/>
                <a:gd name="T45" fmla="*/ 346 h 3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 h="346">
                  <a:moveTo>
                    <a:pt x="0" y="189"/>
                  </a:moveTo>
                  <a:lnTo>
                    <a:pt x="16" y="209"/>
                  </a:lnTo>
                  <a:lnTo>
                    <a:pt x="64" y="228"/>
                  </a:lnTo>
                  <a:lnTo>
                    <a:pt x="61" y="292"/>
                  </a:lnTo>
                  <a:lnTo>
                    <a:pt x="100" y="346"/>
                  </a:lnTo>
                  <a:lnTo>
                    <a:pt x="124" y="248"/>
                  </a:lnTo>
                  <a:lnTo>
                    <a:pt x="84" y="182"/>
                  </a:lnTo>
                  <a:lnTo>
                    <a:pt x="95" y="219"/>
                  </a:lnTo>
                  <a:lnTo>
                    <a:pt x="72" y="217"/>
                  </a:lnTo>
                  <a:lnTo>
                    <a:pt x="47" y="128"/>
                  </a:lnTo>
                  <a:lnTo>
                    <a:pt x="46" y="9"/>
                  </a:lnTo>
                  <a:lnTo>
                    <a:pt x="10" y="0"/>
                  </a:lnTo>
                  <a:lnTo>
                    <a:pt x="38" y="58"/>
                  </a:lnTo>
                  <a:lnTo>
                    <a:pt x="0" y="189"/>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78" name="Freeform 460">
              <a:extLst>
                <a:ext uri="{FF2B5EF4-FFF2-40B4-BE49-F238E27FC236}">
                  <a16:creationId xmlns:a16="http://schemas.microsoft.com/office/drawing/2014/main" id="{C104E688-F748-4E03-8EAD-AB1FB317DDE0}"/>
                </a:ext>
              </a:extLst>
            </p:cNvPr>
            <p:cNvSpPr>
              <a:spLocks/>
            </p:cNvSpPr>
            <p:nvPr/>
          </p:nvSpPr>
          <p:spPr bwMode="auto">
            <a:xfrm>
              <a:off x="1028061" y="2858827"/>
              <a:ext cx="298196" cy="253263"/>
            </a:xfrm>
            <a:custGeom>
              <a:avLst/>
              <a:gdLst>
                <a:gd name="T0" fmla="*/ 0 w 618"/>
                <a:gd name="T1" fmla="*/ 11 h 673"/>
                <a:gd name="T2" fmla="*/ 1 w 618"/>
                <a:gd name="T3" fmla="*/ 10 h 673"/>
                <a:gd name="T4" fmla="*/ 1 w 618"/>
                <a:gd name="T5" fmla="*/ 10 h 673"/>
                <a:gd name="T6" fmla="*/ 6 w 618"/>
                <a:gd name="T7" fmla="*/ 10 h 673"/>
                <a:gd name="T8" fmla="*/ 5 w 618"/>
                <a:gd name="T9" fmla="*/ 0 h 673"/>
                <a:gd name="T10" fmla="*/ 7 w 618"/>
                <a:gd name="T11" fmla="*/ 0 h 673"/>
                <a:gd name="T12" fmla="*/ 14 w 618"/>
                <a:gd name="T13" fmla="*/ 5 h 673"/>
                <a:gd name="T14" fmla="*/ 14 w 618"/>
                <a:gd name="T15" fmla="*/ 6 h 673"/>
                <a:gd name="T16" fmla="*/ 15 w 618"/>
                <a:gd name="T17" fmla="*/ 6 h 673"/>
                <a:gd name="T18" fmla="*/ 15 w 618"/>
                <a:gd name="T19" fmla="*/ 9 h 673"/>
                <a:gd name="T20" fmla="*/ 14 w 618"/>
                <a:gd name="T21" fmla="*/ 10 h 673"/>
                <a:gd name="T22" fmla="*/ 11 w 618"/>
                <a:gd name="T23" fmla="*/ 11 h 673"/>
                <a:gd name="T24" fmla="*/ 7 w 618"/>
                <a:gd name="T25" fmla="*/ 12 h 673"/>
                <a:gd name="T26" fmla="*/ 6 w 618"/>
                <a:gd name="T27" fmla="*/ 15 h 673"/>
                <a:gd name="T28" fmla="*/ 5 w 618"/>
                <a:gd name="T29" fmla="*/ 15 h 673"/>
                <a:gd name="T30" fmla="*/ 4 w 618"/>
                <a:gd name="T31" fmla="*/ 15 h 673"/>
                <a:gd name="T32" fmla="*/ 3 w 618"/>
                <a:gd name="T33" fmla="*/ 13 h 673"/>
                <a:gd name="T34" fmla="*/ 1 w 618"/>
                <a:gd name="T35" fmla="*/ 14 h 673"/>
                <a:gd name="T36" fmla="*/ 1 w 618"/>
                <a:gd name="T37" fmla="*/ 13 h 673"/>
                <a:gd name="T38" fmla="*/ 0 w 618"/>
                <a:gd name="T39" fmla="*/ 11 h 6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8"/>
                <a:gd name="T61" fmla="*/ 0 h 673"/>
                <a:gd name="T62" fmla="*/ 618 w 618"/>
                <a:gd name="T63" fmla="*/ 673 h 6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8" h="673">
                  <a:moveTo>
                    <a:pt x="0" y="468"/>
                  </a:moveTo>
                  <a:lnTo>
                    <a:pt x="26" y="418"/>
                  </a:lnTo>
                  <a:lnTo>
                    <a:pt x="56" y="450"/>
                  </a:lnTo>
                  <a:lnTo>
                    <a:pt x="248" y="435"/>
                  </a:lnTo>
                  <a:lnTo>
                    <a:pt x="208" y="0"/>
                  </a:lnTo>
                  <a:lnTo>
                    <a:pt x="279" y="0"/>
                  </a:lnTo>
                  <a:lnTo>
                    <a:pt x="583" y="236"/>
                  </a:lnTo>
                  <a:lnTo>
                    <a:pt x="585" y="275"/>
                  </a:lnTo>
                  <a:lnTo>
                    <a:pt x="617" y="271"/>
                  </a:lnTo>
                  <a:lnTo>
                    <a:pt x="618" y="409"/>
                  </a:lnTo>
                  <a:lnTo>
                    <a:pt x="591" y="439"/>
                  </a:lnTo>
                  <a:lnTo>
                    <a:pt x="467" y="458"/>
                  </a:lnTo>
                  <a:lnTo>
                    <a:pt x="310" y="537"/>
                  </a:lnTo>
                  <a:lnTo>
                    <a:pt x="261" y="665"/>
                  </a:lnTo>
                  <a:lnTo>
                    <a:pt x="223" y="649"/>
                  </a:lnTo>
                  <a:lnTo>
                    <a:pt x="155" y="673"/>
                  </a:lnTo>
                  <a:lnTo>
                    <a:pt x="117" y="566"/>
                  </a:lnTo>
                  <a:lnTo>
                    <a:pt x="53" y="592"/>
                  </a:lnTo>
                  <a:lnTo>
                    <a:pt x="26" y="569"/>
                  </a:lnTo>
                  <a:lnTo>
                    <a:pt x="0" y="468"/>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79" name="Freeform 461">
              <a:extLst>
                <a:ext uri="{FF2B5EF4-FFF2-40B4-BE49-F238E27FC236}">
                  <a16:creationId xmlns:a16="http://schemas.microsoft.com/office/drawing/2014/main" id="{55D21400-7EBB-4DC6-91C5-2D4A08C2162F}"/>
                </a:ext>
              </a:extLst>
            </p:cNvPr>
            <p:cNvSpPr>
              <a:spLocks/>
            </p:cNvSpPr>
            <p:nvPr/>
          </p:nvSpPr>
          <p:spPr bwMode="auto">
            <a:xfrm>
              <a:off x="938770" y="2817721"/>
              <a:ext cx="224068" cy="217461"/>
            </a:xfrm>
            <a:custGeom>
              <a:avLst/>
              <a:gdLst>
                <a:gd name="T0" fmla="*/ 0 w 467"/>
                <a:gd name="T1" fmla="*/ 7 h 575"/>
                <a:gd name="T2" fmla="*/ 1 w 467"/>
                <a:gd name="T3" fmla="*/ 7 h 575"/>
                <a:gd name="T4" fmla="*/ 1 w 467"/>
                <a:gd name="T5" fmla="*/ 9 h 575"/>
                <a:gd name="T6" fmla="*/ 0 w 467"/>
                <a:gd name="T7" fmla="*/ 12 h 575"/>
                <a:gd name="T8" fmla="*/ 2 w 467"/>
                <a:gd name="T9" fmla="*/ 11 h 575"/>
                <a:gd name="T10" fmla="*/ 4 w 467"/>
                <a:gd name="T11" fmla="*/ 13 h 575"/>
                <a:gd name="T12" fmla="*/ 5 w 467"/>
                <a:gd name="T13" fmla="*/ 12 h 575"/>
                <a:gd name="T14" fmla="*/ 6 w 467"/>
                <a:gd name="T15" fmla="*/ 13 h 575"/>
                <a:gd name="T16" fmla="*/ 10 w 467"/>
                <a:gd name="T17" fmla="*/ 13 h 575"/>
                <a:gd name="T18" fmla="*/ 9 w 467"/>
                <a:gd name="T19" fmla="*/ 3 h 575"/>
                <a:gd name="T20" fmla="*/ 11 w 467"/>
                <a:gd name="T21" fmla="*/ 3 h 575"/>
                <a:gd name="T22" fmla="*/ 7 w 467"/>
                <a:gd name="T23" fmla="*/ 0 h 575"/>
                <a:gd name="T24" fmla="*/ 7 w 467"/>
                <a:gd name="T25" fmla="*/ 1 h 575"/>
                <a:gd name="T26" fmla="*/ 5 w 467"/>
                <a:gd name="T27" fmla="*/ 1 h 575"/>
                <a:gd name="T28" fmla="*/ 5 w 467"/>
                <a:gd name="T29" fmla="*/ 4 h 575"/>
                <a:gd name="T30" fmla="*/ 3 w 467"/>
                <a:gd name="T31" fmla="*/ 5 h 575"/>
                <a:gd name="T32" fmla="*/ 4 w 467"/>
                <a:gd name="T33" fmla="*/ 6 h 575"/>
                <a:gd name="T34" fmla="*/ 0 w 467"/>
                <a:gd name="T35" fmla="*/ 7 h 5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7"/>
                <a:gd name="T55" fmla="*/ 0 h 575"/>
                <a:gd name="T56" fmla="*/ 467 w 467"/>
                <a:gd name="T57" fmla="*/ 575 h 5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7" h="575">
                  <a:moveTo>
                    <a:pt x="0" y="288"/>
                  </a:moveTo>
                  <a:lnTo>
                    <a:pt x="30" y="320"/>
                  </a:lnTo>
                  <a:lnTo>
                    <a:pt x="36" y="408"/>
                  </a:lnTo>
                  <a:lnTo>
                    <a:pt x="13" y="515"/>
                  </a:lnTo>
                  <a:lnTo>
                    <a:pt x="101" y="492"/>
                  </a:lnTo>
                  <a:lnTo>
                    <a:pt x="188" y="575"/>
                  </a:lnTo>
                  <a:lnTo>
                    <a:pt x="214" y="525"/>
                  </a:lnTo>
                  <a:lnTo>
                    <a:pt x="244" y="557"/>
                  </a:lnTo>
                  <a:lnTo>
                    <a:pt x="436" y="542"/>
                  </a:lnTo>
                  <a:lnTo>
                    <a:pt x="396" y="107"/>
                  </a:lnTo>
                  <a:lnTo>
                    <a:pt x="467" y="107"/>
                  </a:lnTo>
                  <a:lnTo>
                    <a:pt x="322" y="0"/>
                  </a:lnTo>
                  <a:lnTo>
                    <a:pt x="317" y="58"/>
                  </a:lnTo>
                  <a:lnTo>
                    <a:pt x="197" y="54"/>
                  </a:lnTo>
                  <a:lnTo>
                    <a:pt x="196" y="176"/>
                  </a:lnTo>
                  <a:lnTo>
                    <a:pt x="152" y="199"/>
                  </a:lnTo>
                  <a:lnTo>
                    <a:pt x="156" y="270"/>
                  </a:lnTo>
                  <a:lnTo>
                    <a:pt x="0" y="288"/>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80" name="Freeform 462">
              <a:extLst>
                <a:ext uri="{FF2B5EF4-FFF2-40B4-BE49-F238E27FC236}">
                  <a16:creationId xmlns:a16="http://schemas.microsoft.com/office/drawing/2014/main" id="{7259E606-D94F-4D8D-91F8-28E6B7B3271F}"/>
                </a:ext>
              </a:extLst>
            </p:cNvPr>
            <p:cNvSpPr>
              <a:spLocks/>
            </p:cNvSpPr>
            <p:nvPr/>
          </p:nvSpPr>
          <p:spPr bwMode="auto">
            <a:xfrm>
              <a:off x="1012898" y="2663907"/>
              <a:ext cx="213960" cy="147184"/>
            </a:xfrm>
            <a:custGeom>
              <a:avLst/>
              <a:gdLst>
                <a:gd name="T0" fmla="*/ 0 w 447"/>
                <a:gd name="T1" fmla="*/ 9 h 392"/>
                <a:gd name="T2" fmla="*/ 3 w 447"/>
                <a:gd name="T3" fmla="*/ 7 h 392"/>
                <a:gd name="T4" fmla="*/ 3 w 447"/>
                <a:gd name="T5" fmla="*/ 3 h 392"/>
                <a:gd name="T6" fmla="*/ 6 w 447"/>
                <a:gd name="T7" fmla="*/ 2 h 392"/>
                <a:gd name="T8" fmla="*/ 6 w 447"/>
                <a:gd name="T9" fmla="*/ 0 h 392"/>
                <a:gd name="T10" fmla="*/ 9 w 447"/>
                <a:gd name="T11" fmla="*/ 1 h 392"/>
                <a:gd name="T12" fmla="*/ 10 w 447"/>
                <a:gd name="T13" fmla="*/ 4 h 392"/>
                <a:gd name="T14" fmla="*/ 9 w 447"/>
                <a:gd name="T15" fmla="*/ 4 h 392"/>
                <a:gd name="T16" fmla="*/ 8 w 447"/>
                <a:gd name="T17" fmla="*/ 4 h 392"/>
                <a:gd name="T18" fmla="*/ 8 w 447"/>
                <a:gd name="T19" fmla="*/ 5 h 392"/>
                <a:gd name="T20" fmla="*/ 4 w 447"/>
                <a:gd name="T21" fmla="*/ 7 h 392"/>
                <a:gd name="T22" fmla="*/ 4 w 447"/>
                <a:gd name="T23" fmla="*/ 9 h 392"/>
                <a:gd name="T24" fmla="*/ 0 w 447"/>
                <a:gd name="T25" fmla="*/ 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392"/>
                <a:gd name="T41" fmla="*/ 447 w 447"/>
                <a:gd name="T42" fmla="*/ 392 h 3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392">
                  <a:moveTo>
                    <a:pt x="0" y="387"/>
                  </a:moveTo>
                  <a:lnTo>
                    <a:pt x="109" y="311"/>
                  </a:lnTo>
                  <a:lnTo>
                    <a:pt x="149" y="157"/>
                  </a:lnTo>
                  <a:lnTo>
                    <a:pt x="242" y="77"/>
                  </a:lnTo>
                  <a:lnTo>
                    <a:pt x="273" y="0"/>
                  </a:lnTo>
                  <a:lnTo>
                    <a:pt x="409" y="26"/>
                  </a:lnTo>
                  <a:lnTo>
                    <a:pt x="447" y="172"/>
                  </a:lnTo>
                  <a:lnTo>
                    <a:pt x="387" y="175"/>
                  </a:lnTo>
                  <a:lnTo>
                    <a:pt x="352" y="192"/>
                  </a:lnTo>
                  <a:lnTo>
                    <a:pt x="359" y="230"/>
                  </a:lnTo>
                  <a:lnTo>
                    <a:pt x="184" y="317"/>
                  </a:lnTo>
                  <a:lnTo>
                    <a:pt x="163" y="392"/>
                  </a:lnTo>
                  <a:lnTo>
                    <a:pt x="0" y="387"/>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81" name="Freeform 463">
              <a:extLst>
                <a:ext uri="{FF2B5EF4-FFF2-40B4-BE49-F238E27FC236}">
                  <a16:creationId xmlns:a16="http://schemas.microsoft.com/office/drawing/2014/main" id="{D130585D-270E-4D4C-9640-AD53D75B4E98}"/>
                </a:ext>
              </a:extLst>
            </p:cNvPr>
            <p:cNvSpPr>
              <a:spLocks/>
            </p:cNvSpPr>
            <p:nvPr/>
          </p:nvSpPr>
          <p:spPr bwMode="auto">
            <a:xfrm>
              <a:off x="1801349" y="3456844"/>
              <a:ext cx="192058" cy="279783"/>
            </a:xfrm>
            <a:custGeom>
              <a:avLst/>
              <a:gdLst>
                <a:gd name="T0" fmla="*/ 0 w 398"/>
                <a:gd name="T1" fmla="*/ 5 h 739"/>
                <a:gd name="T2" fmla="*/ 0 w 398"/>
                <a:gd name="T3" fmla="*/ 5 h 739"/>
                <a:gd name="T4" fmla="*/ 2 w 398"/>
                <a:gd name="T5" fmla="*/ 6 h 739"/>
                <a:gd name="T6" fmla="*/ 3 w 398"/>
                <a:gd name="T7" fmla="*/ 7 h 739"/>
                <a:gd name="T8" fmla="*/ 3 w 398"/>
                <a:gd name="T9" fmla="*/ 10 h 739"/>
                <a:gd name="T10" fmla="*/ 1 w 398"/>
                <a:gd name="T11" fmla="*/ 13 h 739"/>
                <a:gd name="T12" fmla="*/ 2 w 398"/>
                <a:gd name="T13" fmla="*/ 16 h 739"/>
                <a:gd name="T14" fmla="*/ 2 w 398"/>
                <a:gd name="T15" fmla="*/ 17 h 739"/>
                <a:gd name="T16" fmla="*/ 3 w 398"/>
                <a:gd name="T17" fmla="*/ 17 h 739"/>
                <a:gd name="T18" fmla="*/ 3 w 398"/>
                <a:gd name="T19" fmla="*/ 16 h 739"/>
                <a:gd name="T20" fmla="*/ 5 w 398"/>
                <a:gd name="T21" fmla="*/ 15 h 739"/>
                <a:gd name="T22" fmla="*/ 4 w 398"/>
                <a:gd name="T23" fmla="*/ 10 h 739"/>
                <a:gd name="T24" fmla="*/ 9 w 398"/>
                <a:gd name="T25" fmla="*/ 5 h 739"/>
                <a:gd name="T26" fmla="*/ 9 w 398"/>
                <a:gd name="T27" fmla="*/ 0 h 739"/>
                <a:gd name="T28" fmla="*/ 8 w 398"/>
                <a:gd name="T29" fmla="*/ 1 h 739"/>
                <a:gd name="T30" fmla="*/ 4 w 398"/>
                <a:gd name="T31" fmla="*/ 1 h 739"/>
                <a:gd name="T32" fmla="*/ 4 w 398"/>
                <a:gd name="T33" fmla="*/ 3 h 739"/>
                <a:gd name="T34" fmla="*/ 5 w 398"/>
                <a:gd name="T35" fmla="*/ 5 h 739"/>
                <a:gd name="T36" fmla="*/ 5 w 398"/>
                <a:gd name="T37" fmla="*/ 7 h 739"/>
                <a:gd name="T38" fmla="*/ 4 w 398"/>
                <a:gd name="T39" fmla="*/ 6 h 739"/>
                <a:gd name="T40" fmla="*/ 4 w 398"/>
                <a:gd name="T41" fmla="*/ 4 h 739"/>
                <a:gd name="T42" fmla="*/ 3 w 398"/>
                <a:gd name="T43" fmla="*/ 4 h 739"/>
                <a:gd name="T44" fmla="*/ 0 w 398"/>
                <a:gd name="T45" fmla="*/ 5 h 7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8"/>
                <a:gd name="T70" fmla="*/ 0 h 739"/>
                <a:gd name="T71" fmla="*/ 398 w 398"/>
                <a:gd name="T72" fmla="*/ 739 h 7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8" h="739">
                  <a:moveTo>
                    <a:pt x="0" y="206"/>
                  </a:moveTo>
                  <a:lnTo>
                    <a:pt x="8" y="230"/>
                  </a:lnTo>
                  <a:lnTo>
                    <a:pt x="102" y="263"/>
                  </a:lnTo>
                  <a:lnTo>
                    <a:pt x="113" y="310"/>
                  </a:lnTo>
                  <a:lnTo>
                    <a:pt x="105" y="428"/>
                  </a:lnTo>
                  <a:lnTo>
                    <a:pt x="57" y="549"/>
                  </a:lnTo>
                  <a:lnTo>
                    <a:pt x="73" y="693"/>
                  </a:lnTo>
                  <a:lnTo>
                    <a:pt x="77" y="739"/>
                  </a:lnTo>
                  <a:lnTo>
                    <a:pt x="104" y="739"/>
                  </a:lnTo>
                  <a:lnTo>
                    <a:pt x="104" y="689"/>
                  </a:lnTo>
                  <a:lnTo>
                    <a:pt x="205" y="622"/>
                  </a:lnTo>
                  <a:lnTo>
                    <a:pt x="175" y="428"/>
                  </a:lnTo>
                  <a:lnTo>
                    <a:pt x="396" y="229"/>
                  </a:lnTo>
                  <a:lnTo>
                    <a:pt x="398" y="0"/>
                  </a:lnTo>
                  <a:lnTo>
                    <a:pt x="342" y="39"/>
                  </a:lnTo>
                  <a:lnTo>
                    <a:pt x="188" y="52"/>
                  </a:lnTo>
                  <a:lnTo>
                    <a:pt x="187" y="134"/>
                  </a:lnTo>
                  <a:lnTo>
                    <a:pt x="227" y="200"/>
                  </a:lnTo>
                  <a:lnTo>
                    <a:pt x="203" y="298"/>
                  </a:lnTo>
                  <a:lnTo>
                    <a:pt x="164" y="244"/>
                  </a:lnTo>
                  <a:lnTo>
                    <a:pt x="167" y="180"/>
                  </a:lnTo>
                  <a:lnTo>
                    <a:pt x="119" y="161"/>
                  </a:lnTo>
                  <a:lnTo>
                    <a:pt x="0" y="206"/>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82" name="Freeform 464">
              <a:extLst>
                <a:ext uri="{FF2B5EF4-FFF2-40B4-BE49-F238E27FC236}">
                  <a16:creationId xmlns:a16="http://schemas.microsoft.com/office/drawing/2014/main" id="{415EDEA1-B5F1-4A73-B915-7B073C4EBB6C}"/>
                </a:ext>
              </a:extLst>
            </p:cNvPr>
            <p:cNvSpPr>
              <a:spLocks/>
            </p:cNvSpPr>
            <p:nvPr/>
          </p:nvSpPr>
          <p:spPr bwMode="auto">
            <a:xfrm>
              <a:off x="1253815" y="2885346"/>
              <a:ext cx="291457" cy="201549"/>
            </a:xfrm>
            <a:custGeom>
              <a:avLst/>
              <a:gdLst>
                <a:gd name="T0" fmla="*/ 0 w 607"/>
                <a:gd name="T1" fmla="*/ 9 h 535"/>
                <a:gd name="T2" fmla="*/ 0 w 607"/>
                <a:gd name="T3" fmla="*/ 10 h 535"/>
                <a:gd name="T4" fmla="*/ 2 w 607"/>
                <a:gd name="T5" fmla="*/ 12 h 535"/>
                <a:gd name="T6" fmla="*/ 2 w 607"/>
                <a:gd name="T7" fmla="*/ 12 h 535"/>
                <a:gd name="T8" fmla="*/ 3 w 607"/>
                <a:gd name="T9" fmla="*/ 12 h 535"/>
                <a:gd name="T10" fmla="*/ 4 w 607"/>
                <a:gd name="T11" fmla="*/ 10 h 535"/>
                <a:gd name="T12" fmla="*/ 8 w 607"/>
                <a:gd name="T13" fmla="*/ 11 h 535"/>
                <a:gd name="T14" fmla="*/ 11 w 607"/>
                <a:gd name="T15" fmla="*/ 10 h 535"/>
                <a:gd name="T16" fmla="*/ 12 w 607"/>
                <a:gd name="T17" fmla="*/ 10 h 535"/>
                <a:gd name="T18" fmla="*/ 13 w 607"/>
                <a:gd name="T19" fmla="*/ 7 h 535"/>
                <a:gd name="T20" fmla="*/ 14 w 607"/>
                <a:gd name="T21" fmla="*/ 3 h 535"/>
                <a:gd name="T22" fmla="*/ 13 w 607"/>
                <a:gd name="T23" fmla="*/ 2 h 535"/>
                <a:gd name="T24" fmla="*/ 13 w 607"/>
                <a:gd name="T25" fmla="*/ 1 h 535"/>
                <a:gd name="T26" fmla="*/ 10 w 607"/>
                <a:gd name="T27" fmla="*/ 0 h 535"/>
                <a:gd name="T28" fmla="*/ 5 w 607"/>
                <a:gd name="T29" fmla="*/ 4 h 535"/>
                <a:gd name="T30" fmla="*/ 3 w 607"/>
                <a:gd name="T31" fmla="*/ 5 h 535"/>
                <a:gd name="T32" fmla="*/ 3 w 607"/>
                <a:gd name="T33" fmla="*/ 8 h 535"/>
                <a:gd name="T34" fmla="*/ 3 w 607"/>
                <a:gd name="T35" fmla="*/ 9 h 535"/>
                <a:gd name="T36" fmla="*/ 0 w 607"/>
                <a:gd name="T37" fmla="*/ 9 h 5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535"/>
                <a:gd name="T59" fmla="*/ 607 w 607"/>
                <a:gd name="T60" fmla="*/ 535 h 5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535">
                  <a:moveTo>
                    <a:pt x="0" y="389"/>
                  </a:moveTo>
                  <a:lnTo>
                    <a:pt x="8" y="431"/>
                  </a:lnTo>
                  <a:lnTo>
                    <a:pt x="79" y="524"/>
                  </a:lnTo>
                  <a:lnTo>
                    <a:pt x="100" y="505"/>
                  </a:lnTo>
                  <a:lnTo>
                    <a:pt x="129" y="535"/>
                  </a:lnTo>
                  <a:lnTo>
                    <a:pt x="178" y="442"/>
                  </a:lnTo>
                  <a:lnTo>
                    <a:pt x="349" y="489"/>
                  </a:lnTo>
                  <a:lnTo>
                    <a:pt x="498" y="440"/>
                  </a:lnTo>
                  <a:lnTo>
                    <a:pt x="504" y="418"/>
                  </a:lnTo>
                  <a:lnTo>
                    <a:pt x="579" y="300"/>
                  </a:lnTo>
                  <a:lnTo>
                    <a:pt x="607" y="142"/>
                  </a:lnTo>
                  <a:lnTo>
                    <a:pt x="568" y="92"/>
                  </a:lnTo>
                  <a:lnTo>
                    <a:pt x="568" y="23"/>
                  </a:lnTo>
                  <a:lnTo>
                    <a:pt x="438" y="0"/>
                  </a:lnTo>
                  <a:lnTo>
                    <a:pt x="209" y="185"/>
                  </a:lnTo>
                  <a:lnTo>
                    <a:pt x="150" y="202"/>
                  </a:lnTo>
                  <a:lnTo>
                    <a:pt x="151" y="340"/>
                  </a:lnTo>
                  <a:lnTo>
                    <a:pt x="124" y="370"/>
                  </a:lnTo>
                  <a:lnTo>
                    <a:pt x="0" y="389"/>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83" name="Freeform 465">
              <a:extLst>
                <a:ext uri="{FF2B5EF4-FFF2-40B4-BE49-F238E27FC236}">
                  <a16:creationId xmlns:a16="http://schemas.microsoft.com/office/drawing/2014/main" id="{EE09393A-D137-47D1-9803-9D22328348A7}"/>
                </a:ext>
              </a:extLst>
            </p:cNvPr>
            <p:cNvSpPr>
              <a:spLocks/>
            </p:cNvSpPr>
            <p:nvPr/>
          </p:nvSpPr>
          <p:spPr bwMode="auto">
            <a:xfrm>
              <a:off x="1300986" y="3053083"/>
              <a:ext cx="213960" cy="163096"/>
            </a:xfrm>
            <a:custGeom>
              <a:avLst/>
              <a:gdLst>
                <a:gd name="T0" fmla="*/ 0 w 445"/>
                <a:gd name="T1" fmla="*/ 8 h 429"/>
                <a:gd name="T2" fmla="*/ 1 w 445"/>
                <a:gd name="T3" fmla="*/ 2 h 429"/>
                <a:gd name="T4" fmla="*/ 2 w 445"/>
                <a:gd name="T5" fmla="*/ 0 h 429"/>
                <a:gd name="T6" fmla="*/ 6 w 445"/>
                <a:gd name="T7" fmla="*/ 1 h 429"/>
                <a:gd name="T8" fmla="*/ 9 w 445"/>
                <a:gd name="T9" fmla="*/ 0 h 429"/>
                <a:gd name="T10" fmla="*/ 10 w 445"/>
                <a:gd name="T11" fmla="*/ 1 h 429"/>
                <a:gd name="T12" fmla="*/ 10 w 445"/>
                <a:gd name="T13" fmla="*/ 2 h 429"/>
                <a:gd name="T14" fmla="*/ 9 w 445"/>
                <a:gd name="T15" fmla="*/ 3 h 429"/>
                <a:gd name="T16" fmla="*/ 7 w 445"/>
                <a:gd name="T17" fmla="*/ 8 h 429"/>
                <a:gd name="T18" fmla="*/ 6 w 445"/>
                <a:gd name="T19" fmla="*/ 7 h 429"/>
                <a:gd name="T20" fmla="*/ 5 w 445"/>
                <a:gd name="T21" fmla="*/ 9 h 429"/>
                <a:gd name="T22" fmla="*/ 3 w 445"/>
                <a:gd name="T23" fmla="*/ 10 h 429"/>
                <a:gd name="T24" fmla="*/ 2 w 445"/>
                <a:gd name="T25" fmla="*/ 8 h 429"/>
                <a:gd name="T26" fmla="*/ 0 w 445"/>
                <a:gd name="T27" fmla="*/ 8 h 4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5"/>
                <a:gd name="T43" fmla="*/ 0 h 429"/>
                <a:gd name="T44" fmla="*/ 445 w 445"/>
                <a:gd name="T45" fmla="*/ 429 h 4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5" h="429">
                  <a:moveTo>
                    <a:pt x="0" y="335"/>
                  </a:moveTo>
                  <a:lnTo>
                    <a:pt x="29" y="95"/>
                  </a:lnTo>
                  <a:lnTo>
                    <a:pt x="78" y="2"/>
                  </a:lnTo>
                  <a:lnTo>
                    <a:pt x="249" y="49"/>
                  </a:lnTo>
                  <a:lnTo>
                    <a:pt x="398" y="0"/>
                  </a:lnTo>
                  <a:lnTo>
                    <a:pt x="428" y="57"/>
                  </a:lnTo>
                  <a:lnTo>
                    <a:pt x="445" y="95"/>
                  </a:lnTo>
                  <a:lnTo>
                    <a:pt x="406" y="130"/>
                  </a:lnTo>
                  <a:lnTo>
                    <a:pt x="323" y="324"/>
                  </a:lnTo>
                  <a:lnTo>
                    <a:pt x="252" y="312"/>
                  </a:lnTo>
                  <a:lnTo>
                    <a:pt x="214" y="404"/>
                  </a:lnTo>
                  <a:lnTo>
                    <a:pt x="128" y="429"/>
                  </a:lnTo>
                  <a:lnTo>
                    <a:pt x="78" y="347"/>
                  </a:lnTo>
                  <a:lnTo>
                    <a:pt x="0" y="33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84" name="Freeform 466">
              <a:extLst>
                <a:ext uri="{FF2B5EF4-FFF2-40B4-BE49-F238E27FC236}">
                  <a16:creationId xmlns:a16="http://schemas.microsoft.com/office/drawing/2014/main" id="{A2783308-BE2E-4EF9-A283-9617051F0B94}"/>
                </a:ext>
              </a:extLst>
            </p:cNvPr>
            <p:cNvSpPr>
              <a:spLocks/>
            </p:cNvSpPr>
            <p:nvPr/>
          </p:nvSpPr>
          <p:spPr bwMode="auto">
            <a:xfrm>
              <a:off x="942140" y="3069658"/>
              <a:ext cx="55596" cy="30498"/>
            </a:xfrm>
            <a:custGeom>
              <a:avLst/>
              <a:gdLst>
                <a:gd name="T0" fmla="*/ 0 w 117"/>
                <a:gd name="T1" fmla="*/ 0 h 79"/>
                <a:gd name="T2" fmla="*/ 1 w 117"/>
                <a:gd name="T3" fmla="*/ 1 h 79"/>
                <a:gd name="T4" fmla="*/ 2 w 117"/>
                <a:gd name="T5" fmla="*/ 1 h 79"/>
                <a:gd name="T6" fmla="*/ 1 w 117"/>
                <a:gd name="T7" fmla="*/ 1 h 79"/>
                <a:gd name="T8" fmla="*/ 1 w 117"/>
                <a:gd name="T9" fmla="*/ 2 h 79"/>
                <a:gd name="T10" fmla="*/ 3 w 117"/>
                <a:gd name="T11" fmla="*/ 1 h 79"/>
                <a:gd name="T12" fmla="*/ 3 w 117"/>
                <a:gd name="T13" fmla="*/ 0 h 79"/>
                <a:gd name="T14" fmla="*/ 0 w 117"/>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79"/>
                <a:gd name="T26" fmla="*/ 117 w 117"/>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79">
                  <a:moveTo>
                    <a:pt x="0" y="9"/>
                  </a:moveTo>
                  <a:lnTo>
                    <a:pt x="38" y="44"/>
                  </a:lnTo>
                  <a:lnTo>
                    <a:pt x="72" y="33"/>
                  </a:lnTo>
                  <a:lnTo>
                    <a:pt x="54" y="44"/>
                  </a:lnTo>
                  <a:lnTo>
                    <a:pt x="68" y="79"/>
                  </a:lnTo>
                  <a:lnTo>
                    <a:pt x="114" y="44"/>
                  </a:lnTo>
                  <a:lnTo>
                    <a:pt x="117" y="0"/>
                  </a:lnTo>
                  <a:lnTo>
                    <a:pt x="0" y="9"/>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85" name="Freeform 467">
              <a:extLst>
                <a:ext uri="{FF2B5EF4-FFF2-40B4-BE49-F238E27FC236}">
                  <a16:creationId xmlns:a16="http://schemas.microsoft.com/office/drawing/2014/main" id="{C12773A3-3B1D-459A-8089-7DE7F80D93A3}"/>
                </a:ext>
              </a:extLst>
            </p:cNvPr>
            <p:cNvSpPr>
              <a:spLocks/>
            </p:cNvSpPr>
            <p:nvPr/>
          </p:nvSpPr>
          <p:spPr bwMode="auto">
            <a:xfrm>
              <a:off x="2182096" y="2837611"/>
              <a:ext cx="10108" cy="29172"/>
            </a:xfrm>
            <a:custGeom>
              <a:avLst/>
              <a:gdLst>
                <a:gd name="T0" fmla="*/ 0 w 22"/>
                <a:gd name="T1" fmla="*/ 1 h 74"/>
                <a:gd name="T2" fmla="*/ 0 w 22"/>
                <a:gd name="T3" fmla="*/ 2 h 74"/>
                <a:gd name="T4" fmla="*/ 1 w 22"/>
                <a:gd name="T5" fmla="*/ 2 h 74"/>
                <a:gd name="T6" fmla="*/ 0 w 22"/>
                <a:gd name="T7" fmla="*/ 0 h 74"/>
                <a:gd name="T8" fmla="*/ 0 w 22"/>
                <a:gd name="T9" fmla="*/ 1 h 74"/>
                <a:gd name="T10" fmla="*/ 0 60000 65536"/>
                <a:gd name="T11" fmla="*/ 0 60000 65536"/>
                <a:gd name="T12" fmla="*/ 0 60000 65536"/>
                <a:gd name="T13" fmla="*/ 0 60000 65536"/>
                <a:gd name="T14" fmla="*/ 0 60000 65536"/>
                <a:gd name="T15" fmla="*/ 0 w 22"/>
                <a:gd name="T16" fmla="*/ 0 h 74"/>
                <a:gd name="T17" fmla="*/ 22 w 22"/>
                <a:gd name="T18" fmla="*/ 74 h 74"/>
              </a:gdLst>
              <a:ahLst/>
              <a:cxnLst>
                <a:cxn ang="T10">
                  <a:pos x="T0" y="T1"/>
                </a:cxn>
                <a:cxn ang="T11">
                  <a:pos x="T2" y="T3"/>
                </a:cxn>
                <a:cxn ang="T12">
                  <a:pos x="T4" y="T5"/>
                </a:cxn>
                <a:cxn ang="T13">
                  <a:pos x="T6" y="T7"/>
                </a:cxn>
                <a:cxn ang="T14">
                  <a:pos x="T8" y="T9"/>
                </a:cxn>
              </a:cxnLst>
              <a:rect l="T15" t="T16" r="T17" b="T18"/>
              <a:pathLst>
                <a:path w="22" h="74">
                  <a:moveTo>
                    <a:pt x="0" y="61"/>
                  </a:moveTo>
                  <a:lnTo>
                    <a:pt x="10" y="74"/>
                  </a:lnTo>
                  <a:lnTo>
                    <a:pt x="22" y="70"/>
                  </a:lnTo>
                  <a:lnTo>
                    <a:pt x="12" y="0"/>
                  </a:lnTo>
                  <a:lnTo>
                    <a:pt x="0" y="61"/>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86" name="Freeform 468">
              <a:extLst>
                <a:ext uri="{FF2B5EF4-FFF2-40B4-BE49-F238E27FC236}">
                  <a16:creationId xmlns:a16="http://schemas.microsoft.com/office/drawing/2014/main" id="{17AF9EB0-8778-4A40-BBBC-4780B71A9A44}"/>
                </a:ext>
              </a:extLst>
            </p:cNvPr>
            <p:cNvSpPr>
              <a:spLocks/>
            </p:cNvSpPr>
            <p:nvPr/>
          </p:nvSpPr>
          <p:spPr bwMode="auto">
            <a:xfrm>
              <a:off x="1782817" y="3299053"/>
              <a:ext cx="32010" cy="27846"/>
            </a:xfrm>
            <a:custGeom>
              <a:avLst/>
              <a:gdLst>
                <a:gd name="T0" fmla="*/ 0 w 66"/>
                <a:gd name="T1" fmla="*/ 2 h 72"/>
                <a:gd name="T2" fmla="*/ 1 w 66"/>
                <a:gd name="T3" fmla="*/ 0 h 72"/>
                <a:gd name="T4" fmla="*/ 1 w 66"/>
                <a:gd name="T5" fmla="*/ 0 h 72"/>
                <a:gd name="T6" fmla="*/ 1 w 66"/>
                <a:gd name="T7" fmla="*/ 1 h 72"/>
                <a:gd name="T8" fmla="*/ 0 w 66"/>
                <a:gd name="T9" fmla="*/ 2 h 72"/>
                <a:gd name="T10" fmla="*/ 0 60000 65536"/>
                <a:gd name="T11" fmla="*/ 0 60000 65536"/>
                <a:gd name="T12" fmla="*/ 0 60000 65536"/>
                <a:gd name="T13" fmla="*/ 0 60000 65536"/>
                <a:gd name="T14" fmla="*/ 0 60000 65536"/>
                <a:gd name="T15" fmla="*/ 0 w 66"/>
                <a:gd name="T16" fmla="*/ 0 h 72"/>
                <a:gd name="T17" fmla="*/ 66 w 66"/>
                <a:gd name="T18" fmla="*/ 72 h 72"/>
              </a:gdLst>
              <a:ahLst/>
              <a:cxnLst>
                <a:cxn ang="T10">
                  <a:pos x="T0" y="T1"/>
                </a:cxn>
                <a:cxn ang="T11">
                  <a:pos x="T2" y="T3"/>
                </a:cxn>
                <a:cxn ang="T12">
                  <a:pos x="T4" y="T5"/>
                </a:cxn>
                <a:cxn ang="T13">
                  <a:pos x="T6" y="T7"/>
                </a:cxn>
                <a:cxn ang="T14">
                  <a:pos x="T8" y="T9"/>
                </a:cxn>
              </a:cxnLst>
              <a:rect l="T15" t="T16" r="T17" b="T18"/>
              <a:pathLst>
                <a:path w="66" h="72">
                  <a:moveTo>
                    <a:pt x="0" y="72"/>
                  </a:moveTo>
                  <a:lnTo>
                    <a:pt x="29" y="12"/>
                  </a:lnTo>
                  <a:lnTo>
                    <a:pt x="56" y="0"/>
                  </a:lnTo>
                  <a:lnTo>
                    <a:pt x="66" y="57"/>
                  </a:lnTo>
                  <a:lnTo>
                    <a:pt x="0" y="72"/>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87" name="Freeform 469">
              <a:extLst>
                <a:ext uri="{FF2B5EF4-FFF2-40B4-BE49-F238E27FC236}">
                  <a16:creationId xmlns:a16="http://schemas.microsoft.com/office/drawing/2014/main" id="{065D7B19-7F7B-4179-B62F-456C6C5CA9A4}"/>
                </a:ext>
              </a:extLst>
            </p:cNvPr>
            <p:cNvSpPr>
              <a:spLocks/>
            </p:cNvSpPr>
            <p:nvPr/>
          </p:nvSpPr>
          <p:spPr bwMode="auto">
            <a:xfrm>
              <a:off x="928662" y="3003359"/>
              <a:ext cx="112876" cy="68951"/>
            </a:xfrm>
            <a:custGeom>
              <a:avLst/>
              <a:gdLst>
                <a:gd name="T0" fmla="*/ 0 w 233"/>
                <a:gd name="T1" fmla="*/ 2 h 184"/>
                <a:gd name="T2" fmla="*/ 1 w 233"/>
                <a:gd name="T3" fmla="*/ 3 h 184"/>
                <a:gd name="T4" fmla="*/ 3 w 233"/>
                <a:gd name="T5" fmla="*/ 3 h 184"/>
                <a:gd name="T6" fmla="*/ 1 w 233"/>
                <a:gd name="T7" fmla="*/ 4 h 184"/>
                <a:gd name="T8" fmla="*/ 1 w 233"/>
                <a:gd name="T9" fmla="*/ 4 h 184"/>
                <a:gd name="T10" fmla="*/ 3 w 233"/>
                <a:gd name="T11" fmla="*/ 4 h 184"/>
                <a:gd name="T12" fmla="*/ 5 w 233"/>
                <a:gd name="T13" fmla="*/ 4 h 184"/>
                <a:gd name="T14" fmla="*/ 5 w 233"/>
                <a:gd name="T15" fmla="*/ 2 h 184"/>
                <a:gd name="T16" fmla="*/ 3 w 233"/>
                <a:gd name="T17" fmla="*/ 0 h 184"/>
                <a:gd name="T18" fmla="*/ 1 w 233"/>
                <a:gd name="T19" fmla="*/ 1 h 184"/>
                <a:gd name="T20" fmla="*/ 0 w 233"/>
                <a:gd name="T21" fmla="*/ 2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3"/>
                <a:gd name="T34" fmla="*/ 0 h 184"/>
                <a:gd name="T35" fmla="*/ 233 w 233"/>
                <a:gd name="T36" fmla="*/ 184 h 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3" h="184">
                  <a:moveTo>
                    <a:pt x="0" y="83"/>
                  </a:moveTo>
                  <a:lnTo>
                    <a:pt x="32" y="134"/>
                  </a:lnTo>
                  <a:lnTo>
                    <a:pt x="139" y="143"/>
                  </a:lnTo>
                  <a:lnTo>
                    <a:pt x="25" y="160"/>
                  </a:lnTo>
                  <a:lnTo>
                    <a:pt x="25" y="184"/>
                  </a:lnTo>
                  <a:lnTo>
                    <a:pt x="142" y="175"/>
                  </a:lnTo>
                  <a:lnTo>
                    <a:pt x="233" y="184"/>
                  </a:lnTo>
                  <a:lnTo>
                    <a:pt x="207" y="83"/>
                  </a:lnTo>
                  <a:lnTo>
                    <a:pt x="120" y="0"/>
                  </a:lnTo>
                  <a:lnTo>
                    <a:pt x="32" y="23"/>
                  </a:lnTo>
                  <a:lnTo>
                    <a:pt x="0" y="83"/>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88" name="Freeform 470">
              <a:extLst>
                <a:ext uri="{FF2B5EF4-FFF2-40B4-BE49-F238E27FC236}">
                  <a16:creationId xmlns:a16="http://schemas.microsoft.com/office/drawing/2014/main" id="{C98CFA47-BEB6-4CBC-ACC3-F57B369280FD}"/>
                </a:ext>
              </a:extLst>
            </p:cNvPr>
            <p:cNvSpPr>
              <a:spLocks/>
            </p:cNvSpPr>
            <p:nvPr/>
          </p:nvSpPr>
          <p:spPr bwMode="auto">
            <a:xfrm>
              <a:off x="1007845" y="3117392"/>
              <a:ext cx="57281" cy="49062"/>
            </a:xfrm>
            <a:custGeom>
              <a:avLst/>
              <a:gdLst>
                <a:gd name="T0" fmla="*/ 0 w 116"/>
                <a:gd name="T1" fmla="*/ 1 h 133"/>
                <a:gd name="T2" fmla="*/ 0 w 116"/>
                <a:gd name="T3" fmla="*/ 2 h 133"/>
                <a:gd name="T4" fmla="*/ 2 w 116"/>
                <a:gd name="T5" fmla="*/ 3 h 133"/>
                <a:gd name="T6" fmla="*/ 3 w 116"/>
                <a:gd name="T7" fmla="*/ 1 h 133"/>
                <a:gd name="T8" fmla="*/ 2 w 116"/>
                <a:gd name="T9" fmla="*/ 0 h 133"/>
                <a:gd name="T10" fmla="*/ 0 w 116"/>
                <a:gd name="T11" fmla="*/ 1 h 133"/>
                <a:gd name="T12" fmla="*/ 0 60000 65536"/>
                <a:gd name="T13" fmla="*/ 0 60000 65536"/>
                <a:gd name="T14" fmla="*/ 0 60000 65536"/>
                <a:gd name="T15" fmla="*/ 0 60000 65536"/>
                <a:gd name="T16" fmla="*/ 0 60000 65536"/>
                <a:gd name="T17" fmla="*/ 0 60000 65536"/>
                <a:gd name="T18" fmla="*/ 0 w 116"/>
                <a:gd name="T19" fmla="*/ 0 h 133"/>
                <a:gd name="T20" fmla="*/ 116 w 116"/>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16" h="133">
                  <a:moveTo>
                    <a:pt x="0" y="37"/>
                  </a:moveTo>
                  <a:lnTo>
                    <a:pt x="11" y="89"/>
                  </a:lnTo>
                  <a:lnTo>
                    <a:pt x="67" y="133"/>
                  </a:lnTo>
                  <a:lnTo>
                    <a:pt x="116" y="66"/>
                  </a:lnTo>
                  <a:lnTo>
                    <a:pt x="76" y="0"/>
                  </a:lnTo>
                  <a:lnTo>
                    <a:pt x="0" y="37"/>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89" name="Freeform 471">
              <a:extLst>
                <a:ext uri="{FF2B5EF4-FFF2-40B4-BE49-F238E27FC236}">
                  <a16:creationId xmlns:a16="http://schemas.microsoft.com/office/drawing/2014/main" id="{B70F6F35-D355-49C9-B89C-B762B0B38C34}"/>
                </a:ext>
              </a:extLst>
            </p:cNvPr>
            <p:cNvSpPr>
              <a:spLocks/>
            </p:cNvSpPr>
            <p:nvPr/>
          </p:nvSpPr>
          <p:spPr bwMode="auto">
            <a:xfrm>
              <a:off x="2003515" y="3082918"/>
              <a:ext cx="187004" cy="228069"/>
            </a:xfrm>
            <a:custGeom>
              <a:avLst/>
              <a:gdLst>
                <a:gd name="T0" fmla="*/ 0 w 390"/>
                <a:gd name="T1" fmla="*/ 13 h 602"/>
                <a:gd name="T2" fmla="*/ 0 w 390"/>
                <a:gd name="T3" fmla="*/ 9 h 602"/>
                <a:gd name="T4" fmla="*/ 1 w 390"/>
                <a:gd name="T5" fmla="*/ 8 h 602"/>
                <a:gd name="T6" fmla="*/ 3 w 390"/>
                <a:gd name="T7" fmla="*/ 7 h 602"/>
                <a:gd name="T8" fmla="*/ 6 w 390"/>
                <a:gd name="T9" fmla="*/ 4 h 602"/>
                <a:gd name="T10" fmla="*/ 3 w 390"/>
                <a:gd name="T11" fmla="*/ 3 h 602"/>
                <a:gd name="T12" fmla="*/ 2 w 390"/>
                <a:gd name="T13" fmla="*/ 1 h 602"/>
                <a:gd name="T14" fmla="*/ 2 w 390"/>
                <a:gd name="T15" fmla="*/ 1 h 602"/>
                <a:gd name="T16" fmla="*/ 3 w 390"/>
                <a:gd name="T17" fmla="*/ 2 h 602"/>
                <a:gd name="T18" fmla="*/ 9 w 390"/>
                <a:gd name="T19" fmla="*/ 0 h 602"/>
                <a:gd name="T20" fmla="*/ 9 w 390"/>
                <a:gd name="T21" fmla="*/ 2 h 602"/>
                <a:gd name="T22" fmla="*/ 6 w 390"/>
                <a:gd name="T23" fmla="*/ 8 h 602"/>
                <a:gd name="T24" fmla="*/ 1 w 390"/>
                <a:gd name="T25" fmla="*/ 14 h 602"/>
                <a:gd name="T26" fmla="*/ 0 w 390"/>
                <a:gd name="T27" fmla="*/ 13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0"/>
                <a:gd name="T43" fmla="*/ 0 h 602"/>
                <a:gd name="T44" fmla="*/ 390 w 390"/>
                <a:gd name="T45" fmla="*/ 602 h 6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0" h="602">
                  <a:moveTo>
                    <a:pt x="0" y="565"/>
                  </a:moveTo>
                  <a:lnTo>
                    <a:pt x="0" y="403"/>
                  </a:lnTo>
                  <a:lnTo>
                    <a:pt x="32" y="354"/>
                  </a:lnTo>
                  <a:lnTo>
                    <a:pt x="151" y="305"/>
                  </a:lnTo>
                  <a:lnTo>
                    <a:pt x="268" y="173"/>
                  </a:lnTo>
                  <a:lnTo>
                    <a:pt x="115" y="128"/>
                  </a:lnTo>
                  <a:lnTo>
                    <a:pt x="71" y="48"/>
                  </a:lnTo>
                  <a:lnTo>
                    <a:pt x="84" y="23"/>
                  </a:lnTo>
                  <a:lnTo>
                    <a:pt x="145" y="70"/>
                  </a:lnTo>
                  <a:lnTo>
                    <a:pt x="373" y="0"/>
                  </a:lnTo>
                  <a:lnTo>
                    <a:pt x="390" y="70"/>
                  </a:lnTo>
                  <a:lnTo>
                    <a:pt x="255" y="351"/>
                  </a:lnTo>
                  <a:lnTo>
                    <a:pt x="20" y="602"/>
                  </a:lnTo>
                  <a:lnTo>
                    <a:pt x="0" y="56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90" name="Freeform 472">
              <a:extLst>
                <a:ext uri="{FF2B5EF4-FFF2-40B4-BE49-F238E27FC236}">
                  <a16:creationId xmlns:a16="http://schemas.microsoft.com/office/drawing/2014/main" id="{4E486CA2-09FD-4CBA-8976-533C22747F70}"/>
                </a:ext>
              </a:extLst>
            </p:cNvPr>
            <p:cNvSpPr>
              <a:spLocks/>
            </p:cNvSpPr>
            <p:nvPr/>
          </p:nvSpPr>
          <p:spPr bwMode="auto">
            <a:xfrm>
              <a:off x="1710374" y="3544360"/>
              <a:ext cx="144886" cy="120664"/>
            </a:xfrm>
            <a:custGeom>
              <a:avLst/>
              <a:gdLst>
                <a:gd name="T0" fmla="*/ 0 w 301"/>
                <a:gd name="T1" fmla="*/ 2 h 319"/>
                <a:gd name="T2" fmla="*/ 1 w 301"/>
                <a:gd name="T3" fmla="*/ 2 h 319"/>
                <a:gd name="T4" fmla="*/ 3 w 301"/>
                <a:gd name="T5" fmla="*/ 1 h 319"/>
                <a:gd name="T6" fmla="*/ 3 w 301"/>
                <a:gd name="T7" fmla="*/ 0 h 319"/>
                <a:gd name="T8" fmla="*/ 5 w 301"/>
                <a:gd name="T9" fmla="*/ 0 h 319"/>
                <a:gd name="T10" fmla="*/ 7 w 301"/>
                <a:gd name="T11" fmla="*/ 1 h 319"/>
                <a:gd name="T12" fmla="*/ 7 w 301"/>
                <a:gd name="T13" fmla="*/ 2 h 319"/>
                <a:gd name="T14" fmla="*/ 7 w 301"/>
                <a:gd name="T15" fmla="*/ 5 h 319"/>
                <a:gd name="T16" fmla="*/ 6 w 301"/>
                <a:gd name="T17" fmla="*/ 7 h 319"/>
                <a:gd name="T18" fmla="*/ 4 w 301"/>
                <a:gd name="T19" fmla="*/ 7 h 319"/>
                <a:gd name="T20" fmla="*/ 3 w 301"/>
                <a:gd name="T21" fmla="*/ 6 h 319"/>
                <a:gd name="T22" fmla="*/ 0 w 301"/>
                <a:gd name="T23" fmla="*/ 2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319"/>
                <a:gd name="T38" fmla="*/ 301 w 301"/>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319">
                  <a:moveTo>
                    <a:pt x="0" y="99"/>
                  </a:moveTo>
                  <a:lnTo>
                    <a:pt x="66" y="100"/>
                  </a:lnTo>
                  <a:lnTo>
                    <a:pt x="133" y="41"/>
                  </a:lnTo>
                  <a:lnTo>
                    <a:pt x="135" y="14"/>
                  </a:lnTo>
                  <a:lnTo>
                    <a:pt x="196" y="0"/>
                  </a:lnTo>
                  <a:lnTo>
                    <a:pt x="290" y="33"/>
                  </a:lnTo>
                  <a:lnTo>
                    <a:pt x="301" y="80"/>
                  </a:lnTo>
                  <a:lnTo>
                    <a:pt x="293" y="198"/>
                  </a:lnTo>
                  <a:lnTo>
                    <a:pt x="245" y="319"/>
                  </a:lnTo>
                  <a:lnTo>
                    <a:pt x="157" y="296"/>
                  </a:lnTo>
                  <a:lnTo>
                    <a:pt x="105" y="268"/>
                  </a:lnTo>
                  <a:lnTo>
                    <a:pt x="0" y="99"/>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91" name="Freeform 473">
              <a:extLst>
                <a:ext uri="{FF2B5EF4-FFF2-40B4-BE49-F238E27FC236}">
                  <a16:creationId xmlns:a16="http://schemas.microsoft.com/office/drawing/2014/main" id="{44354244-D153-4DFA-B7CF-4DCF547627AA}"/>
                </a:ext>
              </a:extLst>
            </p:cNvPr>
            <p:cNvSpPr>
              <a:spLocks/>
            </p:cNvSpPr>
            <p:nvPr/>
          </p:nvSpPr>
          <p:spPr bwMode="auto">
            <a:xfrm>
              <a:off x="1461036" y="3565575"/>
              <a:ext cx="249339" cy="213483"/>
            </a:xfrm>
            <a:custGeom>
              <a:avLst/>
              <a:gdLst>
                <a:gd name="T0" fmla="*/ 0 w 520"/>
                <a:gd name="T1" fmla="*/ 0 h 565"/>
                <a:gd name="T2" fmla="*/ 1 w 520"/>
                <a:gd name="T3" fmla="*/ 0 h 565"/>
                <a:gd name="T4" fmla="*/ 9 w 520"/>
                <a:gd name="T5" fmla="*/ 1 h 565"/>
                <a:gd name="T6" fmla="*/ 10 w 520"/>
                <a:gd name="T7" fmla="*/ 1 h 565"/>
                <a:gd name="T8" fmla="*/ 12 w 520"/>
                <a:gd name="T9" fmla="*/ 1 h 565"/>
                <a:gd name="T10" fmla="*/ 11 w 520"/>
                <a:gd name="T11" fmla="*/ 2 h 565"/>
                <a:gd name="T12" fmla="*/ 10 w 520"/>
                <a:gd name="T13" fmla="*/ 1 h 565"/>
                <a:gd name="T14" fmla="*/ 8 w 520"/>
                <a:gd name="T15" fmla="*/ 2 h 565"/>
                <a:gd name="T16" fmla="*/ 8 w 520"/>
                <a:gd name="T17" fmla="*/ 5 h 565"/>
                <a:gd name="T18" fmla="*/ 7 w 520"/>
                <a:gd name="T19" fmla="*/ 5 h 565"/>
                <a:gd name="T20" fmla="*/ 7 w 520"/>
                <a:gd name="T21" fmla="*/ 8 h 565"/>
                <a:gd name="T22" fmla="*/ 7 w 520"/>
                <a:gd name="T23" fmla="*/ 13 h 565"/>
                <a:gd name="T24" fmla="*/ 7 w 520"/>
                <a:gd name="T25" fmla="*/ 13 h 565"/>
                <a:gd name="T26" fmla="*/ 5 w 520"/>
                <a:gd name="T27" fmla="*/ 13 h 565"/>
                <a:gd name="T28" fmla="*/ 5 w 520"/>
                <a:gd name="T29" fmla="*/ 12 h 565"/>
                <a:gd name="T30" fmla="*/ 4 w 520"/>
                <a:gd name="T31" fmla="*/ 13 h 565"/>
                <a:gd name="T32" fmla="*/ 3 w 520"/>
                <a:gd name="T33" fmla="*/ 11 h 565"/>
                <a:gd name="T34" fmla="*/ 3 w 520"/>
                <a:gd name="T35" fmla="*/ 7 h 565"/>
                <a:gd name="T36" fmla="*/ 3 w 520"/>
                <a:gd name="T37" fmla="*/ 6 h 565"/>
                <a:gd name="T38" fmla="*/ 0 w 520"/>
                <a:gd name="T39" fmla="*/ 0 h 5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0"/>
                <a:gd name="T61" fmla="*/ 0 h 565"/>
                <a:gd name="T62" fmla="*/ 520 w 520"/>
                <a:gd name="T63" fmla="*/ 565 h 5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0" h="565">
                  <a:moveTo>
                    <a:pt x="0" y="19"/>
                  </a:moveTo>
                  <a:lnTo>
                    <a:pt x="63" y="0"/>
                  </a:lnTo>
                  <a:lnTo>
                    <a:pt x="376" y="54"/>
                  </a:lnTo>
                  <a:lnTo>
                    <a:pt x="446" y="28"/>
                  </a:lnTo>
                  <a:lnTo>
                    <a:pt x="520" y="42"/>
                  </a:lnTo>
                  <a:lnTo>
                    <a:pt x="457" y="81"/>
                  </a:lnTo>
                  <a:lnTo>
                    <a:pt x="434" y="54"/>
                  </a:lnTo>
                  <a:lnTo>
                    <a:pt x="359" y="72"/>
                  </a:lnTo>
                  <a:lnTo>
                    <a:pt x="359" y="230"/>
                  </a:lnTo>
                  <a:lnTo>
                    <a:pt x="319" y="233"/>
                  </a:lnTo>
                  <a:lnTo>
                    <a:pt x="319" y="356"/>
                  </a:lnTo>
                  <a:lnTo>
                    <a:pt x="319" y="537"/>
                  </a:lnTo>
                  <a:lnTo>
                    <a:pt x="286" y="565"/>
                  </a:lnTo>
                  <a:lnTo>
                    <a:pt x="236" y="565"/>
                  </a:lnTo>
                  <a:lnTo>
                    <a:pt x="210" y="525"/>
                  </a:lnTo>
                  <a:lnTo>
                    <a:pt x="188" y="547"/>
                  </a:lnTo>
                  <a:lnTo>
                    <a:pt x="137" y="486"/>
                  </a:lnTo>
                  <a:lnTo>
                    <a:pt x="113" y="288"/>
                  </a:lnTo>
                  <a:lnTo>
                    <a:pt x="113" y="264"/>
                  </a:lnTo>
                  <a:lnTo>
                    <a:pt x="0" y="19"/>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92" name="Freeform 474">
              <a:extLst>
                <a:ext uri="{FF2B5EF4-FFF2-40B4-BE49-F238E27FC236}">
                  <a16:creationId xmlns:a16="http://schemas.microsoft.com/office/drawing/2014/main" id="{EC69D6B0-962A-4B6B-BC76-87E8F74502ED}"/>
                </a:ext>
              </a:extLst>
            </p:cNvPr>
            <p:cNvSpPr>
              <a:spLocks/>
            </p:cNvSpPr>
            <p:nvPr/>
          </p:nvSpPr>
          <p:spPr bwMode="auto">
            <a:xfrm>
              <a:off x="938771" y="2809765"/>
              <a:ext cx="154995" cy="116687"/>
            </a:xfrm>
            <a:custGeom>
              <a:avLst/>
              <a:gdLst>
                <a:gd name="T0" fmla="*/ 0 w 322"/>
                <a:gd name="T1" fmla="*/ 7 h 310"/>
                <a:gd name="T2" fmla="*/ 4 w 322"/>
                <a:gd name="T3" fmla="*/ 0 h 310"/>
                <a:gd name="T4" fmla="*/ 7 w 322"/>
                <a:gd name="T5" fmla="*/ 0 h 310"/>
                <a:gd name="T6" fmla="*/ 7 w 322"/>
                <a:gd name="T7" fmla="*/ 1 h 310"/>
                <a:gd name="T8" fmla="*/ 7 w 322"/>
                <a:gd name="T9" fmla="*/ 2 h 310"/>
                <a:gd name="T10" fmla="*/ 5 w 322"/>
                <a:gd name="T11" fmla="*/ 2 h 310"/>
                <a:gd name="T12" fmla="*/ 5 w 322"/>
                <a:gd name="T13" fmla="*/ 5 h 310"/>
                <a:gd name="T14" fmla="*/ 3 w 322"/>
                <a:gd name="T15" fmla="*/ 5 h 310"/>
                <a:gd name="T16" fmla="*/ 4 w 322"/>
                <a:gd name="T17" fmla="*/ 7 h 310"/>
                <a:gd name="T18" fmla="*/ 0 w 322"/>
                <a:gd name="T19" fmla="*/ 7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310"/>
                <a:gd name="T32" fmla="*/ 322 w 322"/>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310">
                  <a:moveTo>
                    <a:pt x="0" y="310"/>
                  </a:moveTo>
                  <a:lnTo>
                    <a:pt x="154" y="0"/>
                  </a:lnTo>
                  <a:lnTo>
                    <a:pt x="317" y="5"/>
                  </a:lnTo>
                  <a:lnTo>
                    <a:pt x="322" y="22"/>
                  </a:lnTo>
                  <a:lnTo>
                    <a:pt x="317" y="80"/>
                  </a:lnTo>
                  <a:lnTo>
                    <a:pt x="197" y="76"/>
                  </a:lnTo>
                  <a:lnTo>
                    <a:pt x="196" y="198"/>
                  </a:lnTo>
                  <a:lnTo>
                    <a:pt x="152" y="221"/>
                  </a:lnTo>
                  <a:lnTo>
                    <a:pt x="156" y="292"/>
                  </a:lnTo>
                  <a:lnTo>
                    <a:pt x="0" y="31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93" name="Freeform 475">
              <a:extLst>
                <a:ext uri="{FF2B5EF4-FFF2-40B4-BE49-F238E27FC236}">
                  <a16:creationId xmlns:a16="http://schemas.microsoft.com/office/drawing/2014/main" id="{517C6C0A-AB49-4549-81E0-839AB65A145A}"/>
                </a:ext>
              </a:extLst>
            </p:cNvPr>
            <p:cNvSpPr>
              <a:spLocks/>
            </p:cNvSpPr>
            <p:nvPr/>
          </p:nvSpPr>
          <p:spPr bwMode="auto">
            <a:xfrm>
              <a:off x="1653093" y="2891976"/>
              <a:ext cx="303250" cy="330169"/>
            </a:xfrm>
            <a:custGeom>
              <a:avLst/>
              <a:gdLst>
                <a:gd name="T0" fmla="*/ 0 w 634"/>
                <a:gd name="T1" fmla="*/ 11 h 874"/>
                <a:gd name="T2" fmla="*/ 1 w 634"/>
                <a:gd name="T3" fmla="*/ 13 h 874"/>
                <a:gd name="T4" fmla="*/ 1 w 634"/>
                <a:gd name="T5" fmla="*/ 15 h 874"/>
                <a:gd name="T6" fmla="*/ 3 w 634"/>
                <a:gd name="T7" fmla="*/ 16 h 874"/>
                <a:gd name="T8" fmla="*/ 5 w 634"/>
                <a:gd name="T9" fmla="*/ 19 h 874"/>
                <a:gd name="T10" fmla="*/ 8 w 634"/>
                <a:gd name="T11" fmla="*/ 20 h 874"/>
                <a:gd name="T12" fmla="*/ 11 w 634"/>
                <a:gd name="T13" fmla="*/ 20 h 874"/>
                <a:gd name="T14" fmla="*/ 12 w 634"/>
                <a:gd name="T15" fmla="*/ 19 h 874"/>
                <a:gd name="T16" fmla="*/ 11 w 634"/>
                <a:gd name="T17" fmla="*/ 17 h 874"/>
                <a:gd name="T18" fmla="*/ 10 w 634"/>
                <a:gd name="T19" fmla="*/ 16 h 874"/>
                <a:gd name="T20" fmla="*/ 11 w 634"/>
                <a:gd name="T21" fmla="*/ 15 h 874"/>
                <a:gd name="T22" fmla="*/ 11 w 634"/>
                <a:gd name="T23" fmla="*/ 13 h 874"/>
                <a:gd name="T24" fmla="*/ 12 w 634"/>
                <a:gd name="T25" fmla="*/ 11 h 874"/>
                <a:gd name="T26" fmla="*/ 13 w 634"/>
                <a:gd name="T27" fmla="*/ 6 h 874"/>
                <a:gd name="T28" fmla="*/ 14 w 634"/>
                <a:gd name="T29" fmla="*/ 5 h 874"/>
                <a:gd name="T30" fmla="*/ 13 w 634"/>
                <a:gd name="T31" fmla="*/ 5 h 874"/>
                <a:gd name="T32" fmla="*/ 13 w 634"/>
                <a:gd name="T33" fmla="*/ 1 h 874"/>
                <a:gd name="T34" fmla="*/ 12 w 634"/>
                <a:gd name="T35" fmla="*/ 0 h 874"/>
                <a:gd name="T36" fmla="*/ 11 w 634"/>
                <a:gd name="T37" fmla="*/ 1 h 874"/>
                <a:gd name="T38" fmla="*/ 3 w 634"/>
                <a:gd name="T39" fmla="*/ 1 h 874"/>
                <a:gd name="T40" fmla="*/ 3 w 634"/>
                <a:gd name="T41" fmla="*/ 3 h 874"/>
                <a:gd name="T42" fmla="*/ 2 w 634"/>
                <a:gd name="T43" fmla="*/ 3 h 874"/>
                <a:gd name="T44" fmla="*/ 2 w 634"/>
                <a:gd name="T45" fmla="*/ 4 h 874"/>
                <a:gd name="T46" fmla="*/ 2 w 634"/>
                <a:gd name="T47" fmla="*/ 8 h 874"/>
                <a:gd name="T48" fmla="*/ 1 w 634"/>
                <a:gd name="T49" fmla="*/ 8 h 874"/>
                <a:gd name="T50" fmla="*/ 0 w 634"/>
                <a:gd name="T51" fmla="*/ 11 h 8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4"/>
                <a:gd name="T79" fmla="*/ 0 h 874"/>
                <a:gd name="T80" fmla="*/ 634 w 634"/>
                <a:gd name="T81" fmla="*/ 874 h 8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4" h="874">
                  <a:moveTo>
                    <a:pt x="0" y="460"/>
                  </a:moveTo>
                  <a:lnTo>
                    <a:pt x="30" y="549"/>
                  </a:lnTo>
                  <a:lnTo>
                    <a:pt x="59" y="644"/>
                  </a:lnTo>
                  <a:lnTo>
                    <a:pt x="124" y="679"/>
                  </a:lnTo>
                  <a:lnTo>
                    <a:pt x="216" y="807"/>
                  </a:lnTo>
                  <a:lnTo>
                    <a:pt x="344" y="874"/>
                  </a:lnTo>
                  <a:lnTo>
                    <a:pt x="460" y="857"/>
                  </a:lnTo>
                  <a:lnTo>
                    <a:pt x="532" y="832"/>
                  </a:lnTo>
                  <a:lnTo>
                    <a:pt x="488" y="740"/>
                  </a:lnTo>
                  <a:lnTo>
                    <a:pt x="423" y="684"/>
                  </a:lnTo>
                  <a:lnTo>
                    <a:pt x="466" y="652"/>
                  </a:lnTo>
                  <a:lnTo>
                    <a:pt x="474" y="572"/>
                  </a:lnTo>
                  <a:lnTo>
                    <a:pt x="544" y="462"/>
                  </a:lnTo>
                  <a:lnTo>
                    <a:pt x="575" y="273"/>
                  </a:lnTo>
                  <a:lnTo>
                    <a:pt x="634" y="230"/>
                  </a:lnTo>
                  <a:lnTo>
                    <a:pt x="587" y="192"/>
                  </a:lnTo>
                  <a:lnTo>
                    <a:pt x="570" y="50"/>
                  </a:lnTo>
                  <a:lnTo>
                    <a:pt x="521" y="0"/>
                  </a:lnTo>
                  <a:lnTo>
                    <a:pt x="460" y="59"/>
                  </a:lnTo>
                  <a:lnTo>
                    <a:pt x="116" y="49"/>
                  </a:lnTo>
                  <a:lnTo>
                    <a:pt x="116" y="138"/>
                  </a:lnTo>
                  <a:lnTo>
                    <a:pt x="83" y="139"/>
                  </a:lnTo>
                  <a:lnTo>
                    <a:pt x="83" y="166"/>
                  </a:lnTo>
                  <a:lnTo>
                    <a:pt x="82" y="334"/>
                  </a:lnTo>
                  <a:lnTo>
                    <a:pt x="42" y="343"/>
                  </a:lnTo>
                  <a:lnTo>
                    <a:pt x="0" y="46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94" name="Freeform 476">
              <a:extLst>
                <a:ext uri="{FF2B5EF4-FFF2-40B4-BE49-F238E27FC236}">
                  <a16:creationId xmlns:a16="http://schemas.microsoft.com/office/drawing/2014/main" id="{41E35175-F16D-44CA-8C0D-CBB867324AB2}"/>
                </a:ext>
              </a:extLst>
            </p:cNvPr>
            <p:cNvSpPr>
              <a:spLocks/>
            </p:cNvSpPr>
            <p:nvPr/>
          </p:nvSpPr>
          <p:spPr bwMode="auto">
            <a:xfrm>
              <a:off x="1814826" y="3719388"/>
              <a:ext cx="23586" cy="26520"/>
            </a:xfrm>
            <a:custGeom>
              <a:avLst/>
              <a:gdLst>
                <a:gd name="T0" fmla="*/ 0 w 46"/>
                <a:gd name="T1" fmla="*/ 1 h 72"/>
                <a:gd name="T2" fmla="*/ 1 w 46"/>
                <a:gd name="T3" fmla="*/ 2 h 72"/>
                <a:gd name="T4" fmla="*/ 1 w 46"/>
                <a:gd name="T5" fmla="*/ 1 h 72"/>
                <a:gd name="T6" fmla="*/ 1 w 46"/>
                <a:gd name="T7" fmla="*/ 0 h 72"/>
                <a:gd name="T8" fmla="*/ 0 w 46"/>
                <a:gd name="T9" fmla="*/ 1 h 72"/>
                <a:gd name="T10" fmla="*/ 0 60000 65536"/>
                <a:gd name="T11" fmla="*/ 0 60000 65536"/>
                <a:gd name="T12" fmla="*/ 0 60000 65536"/>
                <a:gd name="T13" fmla="*/ 0 60000 65536"/>
                <a:gd name="T14" fmla="*/ 0 60000 65536"/>
                <a:gd name="T15" fmla="*/ 0 w 46"/>
                <a:gd name="T16" fmla="*/ 0 h 72"/>
                <a:gd name="T17" fmla="*/ 46 w 46"/>
                <a:gd name="T18" fmla="*/ 72 h 72"/>
              </a:gdLst>
              <a:ahLst/>
              <a:cxnLst>
                <a:cxn ang="T10">
                  <a:pos x="T0" y="T1"/>
                </a:cxn>
                <a:cxn ang="T11">
                  <a:pos x="T2" y="T3"/>
                </a:cxn>
                <a:cxn ang="T12">
                  <a:pos x="T4" y="T5"/>
                </a:cxn>
                <a:cxn ang="T13">
                  <a:pos x="T6" y="T7"/>
                </a:cxn>
                <a:cxn ang="T14">
                  <a:pos x="T8" y="T9"/>
                </a:cxn>
              </a:cxnLst>
              <a:rect l="T15" t="T16" r="T17" b="T18"/>
              <a:pathLst>
                <a:path w="46" h="72">
                  <a:moveTo>
                    <a:pt x="0" y="40"/>
                  </a:moveTo>
                  <a:lnTo>
                    <a:pt x="25" y="72"/>
                  </a:lnTo>
                  <a:lnTo>
                    <a:pt x="46" y="46"/>
                  </a:lnTo>
                  <a:lnTo>
                    <a:pt x="42" y="0"/>
                  </a:lnTo>
                  <a:lnTo>
                    <a:pt x="0" y="4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95" name="Freeform 477">
              <a:extLst>
                <a:ext uri="{FF2B5EF4-FFF2-40B4-BE49-F238E27FC236}">
                  <a16:creationId xmlns:a16="http://schemas.microsoft.com/office/drawing/2014/main" id="{910110F5-2B98-4052-9D1A-A75AF85DFC0C}"/>
                </a:ext>
              </a:extLst>
            </p:cNvPr>
            <p:cNvSpPr>
              <a:spLocks/>
            </p:cNvSpPr>
            <p:nvPr/>
          </p:nvSpPr>
          <p:spPr bwMode="auto">
            <a:xfrm>
              <a:off x="1794611" y="3297727"/>
              <a:ext cx="198797" cy="180333"/>
            </a:xfrm>
            <a:custGeom>
              <a:avLst/>
              <a:gdLst>
                <a:gd name="T0" fmla="*/ 0 w 409"/>
                <a:gd name="T1" fmla="*/ 3 h 475"/>
                <a:gd name="T2" fmla="*/ 0 w 409"/>
                <a:gd name="T3" fmla="*/ 6 h 475"/>
                <a:gd name="T4" fmla="*/ 1 w 409"/>
                <a:gd name="T5" fmla="*/ 8 h 475"/>
                <a:gd name="T6" fmla="*/ 3 w 409"/>
                <a:gd name="T7" fmla="*/ 9 h 475"/>
                <a:gd name="T8" fmla="*/ 4 w 409"/>
                <a:gd name="T9" fmla="*/ 9 h 475"/>
                <a:gd name="T10" fmla="*/ 5 w 409"/>
                <a:gd name="T11" fmla="*/ 11 h 475"/>
                <a:gd name="T12" fmla="*/ 8 w 409"/>
                <a:gd name="T13" fmla="*/ 11 h 475"/>
                <a:gd name="T14" fmla="*/ 10 w 409"/>
                <a:gd name="T15" fmla="*/ 10 h 475"/>
                <a:gd name="T16" fmla="*/ 8 w 409"/>
                <a:gd name="T17" fmla="*/ 5 h 475"/>
                <a:gd name="T18" fmla="*/ 9 w 409"/>
                <a:gd name="T19" fmla="*/ 4 h 475"/>
                <a:gd name="T20" fmla="*/ 4 w 409"/>
                <a:gd name="T21" fmla="*/ 0 h 475"/>
                <a:gd name="T22" fmla="*/ 3 w 409"/>
                <a:gd name="T23" fmla="*/ 2 h 475"/>
                <a:gd name="T24" fmla="*/ 2 w 409"/>
                <a:gd name="T25" fmla="*/ 1 h 475"/>
                <a:gd name="T26" fmla="*/ 2 w 409"/>
                <a:gd name="T27" fmla="*/ 2 h 475"/>
                <a:gd name="T28" fmla="*/ 2 w 409"/>
                <a:gd name="T29" fmla="*/ 0 h 475"/>
                <a:gd name="T30" fmla="*/ 1 w 409"/>
                <a:gd name="T31" fmla="*/ 0 h 475"/>
                <a:gd name="T32" fmla="*/ 1 w 409"/>
                <a:gd name="T33" fmla="*/ 1 h 475"/>
                <a:gd name="T34" fmla="*/ 1 w 409"/>
                <a:gd name="T35" fmla="*/ 2 h 475"/>
                <a:gd name="T36" fmla="*/ 0 w 409"/>
                <a:gd name="T37" fmla="*/ 3 h 4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9"/>
                <a:gd name="T58" fmla="*/ 0 h 475"/>
                <a:gd name="T59" fmla="*/ 409 w 409"/>
                <a:gd name="T60" fmla="*/ 475 h 4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9" h="475">
                  <a:moveTo>
                    <a:pt x="0" y="150"/>
                  </a:moveTo>
                  <a:lnTo>
                    <a:pt x="3" y="242"/>
                  </a:lnTo>
                  <a:lnTo>
                    <a:pt x="52" y="334"/>
                  </a:lnTo>
                  <a:lnTo>
                    <a:pt x="124" y="375"/>
                  </a:lnTo>
                  <a:lnTo>
                    <a:pt x="160" y="384"/>
                  </a:lnTo>
                  <a:lnTo>
                    <a:pt x="199" y="475"/>
                  </a:lnTo>
                  <a:lnTo>
                    <a:pt x="353" y="462"/>
                  </a:lnTo>
                  <a:lnTo>
                    <a:pt x="409" y="423"/>
                  </a:lnTo>
                  <a:lnTo>
                    <a:pt x="351" y="237"/>
                  </a:lnTo>
                  <a:lnTo>
                    <a:pt x="367" y="165"/>
                  </a:lnTo>
                  <a:lnTo>
                    <a:pt x="175" y="0"/>
                  </a:lnTo>
                  <a:lnTo>
                    <a:pt x="118" y="84"/>
                  </a:lnTo>
                  <a:lnTo>
                    <a:pt x="98" y="61"/>
                  </a:lnTo>
                  <a:lnTo>
                    <a:pt x="84" y="80"/>
                  </a:lnTo>
                  <a:lnTo>
                    <a:pt x="82" y="0"/>
                  </a:lnTo>
                  <a:lnTo>
                    <a:pt x="29" y="5"/>
                  </a:lnTo>
                  <a:lnTo>
                    <a:pt x="39" y="62"/>
                  </a:lnTo>
                  <a:lnTo>
                    <a:pt x="42" y="97"/>
                  </a:lnTo>
                  <a:lnTo>
                    <a:pt x="0" y="15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96" name="Freeform 478">
              <a:extLst>
                <a:ext uri="{FF2B5EF4-FFF2-40B4-BE49-F238E27FC236}">
                  <a16:creationId xmlns:a16="http://schemas.microsoft.com/office/drawing/2014/main" id="{2CB9DD5F-A10A-4D56-B96D-5676300BF612}"/>
                </a:ext>
              </a:extLst>
            </p:cNvPr>
            <p:cNvSpPr>
              <a:spLocks/>
            </p:cNvSpPr>
            <p:nvPr/>
          </p:nvSpPr>
          <p:spPr bwMode="auto">
            <a:xfrm>
              <a:off x="1247076" y="3096178"/>
              <a:ext cx="40433" cy="86189"/>
            </a:xfrm>
            <a:custGeom>
              <a:avLst/>
              <a:gdLst>
                <a:gd name="T0" fmla="*/ 0 w 82"/>
                <a:gd name="T1" fmla="*/ 0 h 227"/>
                <a:gd name="T2" fmla="*/ 1 w 82"/>
                <a:gd name="T3" fmla="*/ 0 h 227"/>
                <a:gd name="T4" fmla="*/ 2 w 82"/>
                <a:gd name="T5" fmla="*/ 5 h 227"/>
                <a:gd name="T6" fmla="*/ 1 w 82"/>
                <a:gd name="T7" fmla="*/ 5 h 227"/>
                <a:gd name="T8" fmla="*/ 0 w 82"/>
                <a:gd name="T9" fmla="*/ 0 h 227"/>
                <a:gd name="T10" fmla="*/ 0 60000 65536"/>
                <a:gd name="T11" fmla="*/ 0 60000 65536"/>
                <a:gd name="T12" fmla="*/ 0 60000 65536"/>
                <a:gd name="T13" fmla="*/ 0 60000 65536"/>
                <a:gd name="T14" fmla="*/ 0 60000 65536"/>
                <a:gd name="T15" fmla="*/ 0 w 82"/>
                <a:gd name="T16" fmla="*/ 0 h 227"/>
                <a:gd name="T17" fmla="*/ 82 w 82"/>
                <a:gd name="T18" fmla="*/ 227 h 227"/>
              </a:gdLst>
              <a:ahLst/>
              <a:cxnLst>
                <a:cxn ang="T10">
                  <a:pos x="T0" y="T1"/>
                </a:cxn>
                <a:cxn ang="T11">
                  <a:pos x="T2" y="T3"/>
                </a:cxn>
                <a:cxn ang="T12">
                  <a:pos x="T4" y="T5"/>
                </a:cxn>
                <a:cxn ang="T13">
                  <a:pos x="T6" y="T7"/>
                </a:cxn>
                <a:cxn ang="T14">
                  <a:pos x="T8" y="T9"/>
                </a:cxn>
              </a:cxnLst>
              <a:rect l="T15" t="T16" r="T17" b="T18"/>
              <a:pathLst>
                <a:path w="82" h="227">
                  <a:moveTo>
                    <a:pt x="0" y="0"/>
                  </a:moveTo>
                  <a:lnTo>
                    <a:pt x="41" y="10"/>
                  </a:lnTo>
                  <a:lnTo>
                    <a:pt x="82" y="219"/>
                  </a:lnTo>
                  <a:lnTo>
                    <a:pt x="53" y="227"/>
                  </a:lnTo>
                  <a:lnTo>
                    <a:pt x="0" y="0"/>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97" name="Freeform 479">
              <a:extLst>
                <a:ext uri="{FF2B5EF4-FFF2-40B4-BE49-F238E27FC236}">
                  <a16:creationId xmlns:a16="http://schemas.microsoft.com/office/drawing/2014/main" id="{679B35F4-B45B-4786-8FBB-E097B8216F3F}"/>
                </a:ext>
              </a:extLst>
            </p:cNvPr>
            <p:cNvSpPr>
              <a:spLocks/>
            </p:cNvSpPr>
            <p:nvPr/>
          </p:nvSpPr>
          <p:spPr bwMode="auto">
            <a:xfrm>
              <a:off x="1796296" y="3215516"/>
              <a:ext cx="96029" cy="88841"/>
            </a:xfrm>
            <a:custGeom>
              <a:avLst/>
              <a:gdLst>
                <a:gd name="T0" fmla="*/ 0 w 198"/>
                <a:gd name="T1" fmla="*/ 5 h 234"/>
                <a:gd name="T2" fmla="*/ 1 w 198"/>
                <a:gd name="T3" fmla="*/ 5 h 234"/>
                <a:gd name="T4" fmla="*/ 2 w 198"/>
                <a:gd name="T5" fmla="*/ 5 h 234"/>
                <a:gd name="T6" fmla="*/ 2 w 198"/>
                <a:gd name="T7" fmla="*/ 4 h 234"/>
                <a:gd name="T8" fmla="*/ 4 w 198"/>
                <a:gd name="T9" fmla="*/ 4 h 234"/>
                <a:gd name="T10" fmla="*/ 5 w 198"/>
                <a:gd name="T11" fmla="*/ 2 h 234"/>
                <a:gd name="T12" fmla="*/ 4 w 198"/>
                <a:gd name="T13" fmla="*/ 0 h 234"/>
                <a:gd name="T14" fmla="*/ 1 w 198"/>
                <a:gd name="T15" fmla="*/ 0 h 234"/>
                <a:gd name="T16" fmla="*/ 1 w 198"/>
                <a:gd name="T17" fmla="*/ 2 h 234"/>
                <a:gd name="T18" fmla="*/ 1 w 198"/>
                <a:gd name="T19" fmla="*/ 3 h 234"/>
                <a:gd name="T20" fmla="*/ 0 w 198"/>
                <a:gd name="T21" fmla="*/ 5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
                <a:gd name="T34" fmla="*/ 0 h 234"/>
                <a:gd name="T35" fmla="*/ 198 w 198"/>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 h="234">
                  <a:moveTo>
                    <a:pt x="0" y="234"/>
                  </a:moveTo>
                  <a:lnTo>
                    <a:pt x="27" y="222"/>
                  </a:lnTo>
                  <a:lnTo>
                    <a:pt x="80" y="217"/>
                  </a:lnTo>
                  <a:lnTo>
                    <a:pt x="82" y="186"/>
                  </a:lnTo>
                  <a:lnTo>
                    <a:pt x="159" y="165"/>
                  </a:lnTo>
                  <a:lnTo>
                    <a:pt x="198" y="87"/>
                  </a:lnTo>
                  <a:lnTo>
                    <a:pt x="159" y="0"/>
                  </a:lnTo>
                  <a:lnTo>
                    <a:pt x="43" y="17"/>
                  </a:lnTo>
                  <a:lnTo>
                    <a:pt x="56" y="82"/>
                  </a:lnTo>
                  <a:lnTo>
                    <a:pt x="29" y="124"/>
                  </a:lnTo>
                  <a:lnTo>
                    <a:pt x="0" y="234"/>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98" name="Freeform 480">
              <a:extLst>
                <a:ext uri="{FF2B5EF4-FFF2-40B4-BE49-F238E27FC236}">
                  <a16:creationId xmlns:a16="http://schemas.microsoft.com/office/drawing/2014/main" id="{552659BD-C40D-46FF-BF4D-263B55D4E861}"/>
                </a:ext>
              </a:extLst>
            </p:cNvPr>
            <p:cNvSpPr>
              <a:spLocks/>
            </p:cNvSpPr>
            <p:nvPr/>
          </p:nvSpPr>
          <p:spPr bwMode="auto">
            <a:xfrm>
              <a:off x="1700265" y="2738162"/>
              <a:ext cx="205536" cy="176356"/>
            </a:xfrm>
            <a:custGeom>
              <a:avLst/>
              <a:gdLst>
                <a:gd name="T0" fmla="*/ 0 w 429"/>
                <a:gd name="T1" fmla="*/ 2 h 464"/>
                <a:gd name="T2" fmla="*/ 0 w 429"/>
                <a:gd name="T3" fmla="*/ 11 h 464"/>
                <a:gd name="T4" fmla="*/ 8 w 429"/>
                <a:gd name="T5" fmla="*/ 11 h 464"/>
                <a:gd name="T6" fmla="*/ 10 w 429"/>
                <a:gd name="T7" fmla="*/ 9 h 464"/>
                <a:gd name="T8" fmla="*/ 10 w 429"/>
                <a:gd name="T9" fmla="*/ 9 h 464"/>
                <a:gd name="T10" fmla="*/ 7 w 429"/>
                <a:gd name="T11" fmla="*/ 2 h 464"/>
                <a:gd name="T12" fmla="*/ 8 w 429"/>
                <a:gd name="T13" fmla="*/ 4 h 464"/>
                <a:gd name="T14" fmla="*/ 9 w 429"/>
                <a:gd name="T15" fmla="*/ 3 h 464"/>
                <a:gd name="T16" fmla="*/ 8 w 429"/>
                <a:gd name="T17" fmla="*/ 0 h 464"/>
                <a:gd name="T18" fmla="*/ 7 w 429"/>
                <a:gd name="T19" fmla="*/ 1 h 464"/>
                <a:gd name="T20" fmla="*/ 7 w 429"/>
                <a:gd name="T21" fmla="*/ 0 h 464"/>
                <a:gd name="T22" fmla="*/ 5 w 429"/>
                <a:gd name="T23" fmla="*/ 0 h 464"/>
                <a:gd name="T24" fmla="*/ 4 w 429"/>
                <a:gd name="T25" fmla="*/ 1 h 464"/>
                <a:gd name="T26" fmla="*/ 0 w 429"/>
                <a:gd name="T27" fmla="*/ 0 h 464"/>
                <a:gd name="T28" fmla="*/ 0 w 429"/>
                <a:gd name="T29" fmla="*/ 2 h 4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9"/>
                <a:gd name="T46" fmla="*/ 0 h 464"/>
                <a:gd name="T47" fmla="*/ 429 w 429"/>
                <a:gd name="T48" fmla="*/ 464 h 4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9" h="464">
                  <a:moveTo>
                    <a:pt x="0" y="75"/>
                  </a:moveTo>
                  <a:lnTo>
                    <a:pt x="17" y="454"/>
                  </a:lnTo>
                  <a:lnTo>
                    <a:pt x="361" y="464"/>
                  </a:lnTo>
                  <a:lnTo>
                    <a:pt x="422" y="405"/>
                  </a:lnTo>
                  <a:lnTo>
                    <a:pt x="429" y="364"/>
                  </a:lnTo>
                  <a:lnTo>
                    <a:pt x="298" y="98"/>
                  </a:lnTo>
                  <a:lnTo>
                    <a:pt x="361" y="183"/>
                  </a:lnTo>
                  <a:lnTo>
                    <a:pt x="392" y="110"/>
                  </a:lnTo>
                  <a:lnTo>
                    <a:pt x="361" y="17"/>
                  </a:lnTo>
                  <a:lnTo>
                    <a:pt x="284" y="30"/>
                  </a:lnTo>
                  <a:lnTo>
                    <a:pt x="282" y="4"/>
                  </a:lnTo>
                  <a:lnTo>
                    <a:pt x="239" y="4"/>
                  </a:lnTo>
                  <a:lnTo>
                    <a:pt x="166" y="40"/>
                  </a:lnTo>
                  <a:lnTo>
                    <a:pt x="17" y="0"/>
                  </a:lnTo>
                  <a:lnTo>
                    <a:pt x="0" y="75"/>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499" name="Freeform 481">
              <a:extLst>
                <a:ext uri="{FF2B5EF4-FFF2-40B4-BE49-F238E27FC236}">
                  <a16:creationId xmlns:a16="http://schemas.microsoft.com/office/drawing/2014/main" id="{54B78DF2-C2F6-46BF-87E1-5709ADEB7648}"/>
                </a:ext>
              </a:extLst>
            </p:cNvPr>
            <p:cNvSpPr>
              <a:spLocks/>
            </p:cNvSpPr>
            <p:nvPr/>
          </p:nvSpPr>
          <p:spPr bwMode="auto">
            <a:xfrm>
              <a:off x="1154416" y="3031204"/>
              <a:ext cx="136463" cy="91493"/>
            </a:xfrm>
            <a:custGeom>
              <a:avLst/>
              <a:gdLst>
                <a:gd name="T0" fmla="*/ 0 w 285"/>
                <a:gd name="T1" fmla="*/ 5 h 242"/>
                <a:gd name="T2" fmla="*/ 1 w 285"/>
                <a:gd name="T3" fmla="*/ 5 h 242"/>
                <a:gd name="T4" fmla="*/ 2 w 285"/>
                <a:gd name="T5" fmla="*/ 6 h 242"/>
                <a:gd name="T6" fmla="*/ 2 w 285"/>
                <a:gd name="T7" fmla="*/ 4 h 242"/>
                <a:gd name="T8" fmla="*/ 5 w 285"/>
                <a:gd name="T9" fmla="*/ 4 h 242"/>
                <a:gd name="T10" fmla="*/ 5 w 285"/>
                <a:gd name="T11" fmla="*/ 4 h 242"/>
                <a:gd name="T12" fmla="*/ 7 w 285"/>
                <a:gd name="T13" fmla="*/ 3 h 242"/>
                <a:gd name="T14" fmla="*/ 5 w 285"/>
                <a:gd name="T15" fmla="*/ 1 h 242"/>
                <a:gd name="T16" fmla="*/ 5 w 285"/>
                <a:gd name="T17" fmla="*/ 0 h 242"/>
                <a:gd name="T18" fmla="*/ 1 w 285"/>
                <a:gd name="T19" fmla="*/ 2 h 242"/>
                <a:gd name="T20" fmla="*/ 0 w 285"/>
                <a:gd name="T21" fmla="*/ 5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
                <a:gd name="T34" fmla="*/ 0 h 242"/>
                <a:gd name="T35" fmla="*/ 285 w 285"/>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 h="242">
                  <a:moveTo>
                    <a:pt x="0" y="207"/>
                  </a:moveTo>
                  <a:lnTo>
                    <a:pt x="23" y="233"/>
                  </a:lnTo>
                  <a:lnTo>
                    <a:pt x="102" y="242"/>
                  </a:lnTo>
                  <a:lnTo>
                    <a:pt x="92" y="181"/>
                  </a:lnTo>
                  <a:lnTo>
                    <a:pt x="192" y="171"/>
                  </a:lnTo>
                  <a:lnTo>
                    <a:pt x="233" y="181"/>
                  </a:lnTo>
                  <a:lnTo>
                    <a:pt x="285" y="135"/>
                  </a:lnTo>
                  <a:lnTo>
                    <a:pt x="214" y="42"/>
                  </a:lnTo>
                  <a:lnTo>
                    <a:pt x="206" y="0"/>
                  </a:lnTo>
                  <a:lnTo>
                    <a:pt x="49" y="79"/>
                  </a:lnTo>
                  <a:lnTo>
                    <a:pt x="0" y="207"/>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500" name="Freeform 482">
              <a:extLst>
                <a:ext uri="{FF2B5EF4-FFF2-40B4-BE49-F238E27FC236}">
                  <a16:creationId xmlns:a16="http://schemas.microsoft.com/office/drawing/2014/main" id="{8F8E026D-7B21-41C9-861B-B57278A771E4}"/>
                </a:ext>
              </a:extLst>
            </p:cNvPr>
            <p:cNvSpPr>
              <a:spLocks/>
            </p:cNvSpPr>
            <p:nvPr/>
          </p:nvSpPr>
          <p:spPr bwMode="auto">
            <a:xfrm>
              <a:off x="1653094" y="3418391"/>
              <a:ext cx="215645" cy="163096"/>
            </a:xfrm>
            <a:custGeom>
              <a:avLst/>
              <a:gdLst>
                <a:gd name="T0" fmla="*/ 0 w 450"/>
                <a:gd name="T1" fmla="*/ 5 h 434"/>
                <a:gd name="T2" fmla="*/ 0 w 450"/>
                <a:gd name="T3" fmla="*/ 9 h 434"/>
                <a:gd name="T4" fmla="*/ 1 w 450"/>
                <a:gd name="T5" fmla="*/ 10 h 434"/>
                <a:gd name="T6" fmla="*/ 3 w 450"/>
                <a:gd name="T7" fmla="*/ 10 h 434"/>
                <a:gd name="T8" fmla="*/ 4 w 450"/>
                <a:gd name="T9" fmla="*/ 10 h 434"/>
                <a:gd name="T10" fmla="*/ 6 w 450"/>
                <a:gd name="T11" fmla="*/ 9 h 434"/>
                <a:gd name="T12" fmla="*/ 6 w 450"/>
                <a:gd name="T13" fmla="*/ 8 h 434"/>
                <a:gd name="T14" fmla="*/ 7 w 450"/>
                <a:gd name="T15" fmla="*/ 8 h 434"/>
                <a:gd name="T16" fmla="*/ 7 w 450"/>
                <a:gd name="T17" fmla="*/ 7 h 434"/>
                <a:gd name="T18" fmla="*/ 10 w 450"/>
                <a:gd name="T19" fmla="*/ 6 h 434"/>
                <a:gd name="T20" fmla="*/ 9 w 450"/>
                <a:gd name="T21" fmla="*/ 6 h 434"/>
                <a:gd name="T22" fmla="*/ 10 w 450"/>
                <a:gd name="T23" fmla="*/ 3 h 434"/>
                <a:gd name="T24" fmla="*/ 10 w 450"/>
                <a:gd name="T25" fmla="*/ 1 h 434"/>
                <a:gd name="T26" fmla="*/ 8 w 450"/>
                <a:gd name="T27" fmla="*/ 0 h 434"/>
                <a:gd name="T28" fmla="*/ 8 w 450"/>
                <a:gd name="T29" fmla="*/ 0 h 434"/>
                <a:gd name="T30" fmla="*/ 6 w 450"/>
                <a:gd name="T31" fmla="*/ 1 h 434"/>
                <a:gd name="T32" fmla="*/ 6 w 450"/>
                <a:gd name="T33" fmla="*/ 3 h 434"/>
                <a:gd name="T34" fmla="*/ 7 w 450"/>
                <a:gd name="T35" fmla="*/ 4 h 434"/>
                <a:gd name="T36" fmla="*/ 7 w 450"/>
                <a:gd name="T37" fmla="*/ 5 h 434"/>
                <a:gd name="T38" fmla="*/ 2 w 450"/>
                <a:gd name="T39" fmla="*/ 3 h 434"/>
                <a:gd name="T40" fmla="*/ 2 w 450"/>
                <a:gd name="T41" fmla="*/ 5 h 434"/>
                <a:gd name="T42" fmla="*/ 0 w 450"/>
                <a:gd name="T43" fmla="*/ 5 h 4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0"/>
                <a:gd name="T67" fmla="*/ 0 h 434"/>
                <a:gd name="T68" fmla="*/ 450 w 450"/>
                <a:gd name="T69" fmla="*/ 434 h 4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0" h="434">
                  <a:moveTo>
                    <a:pt x="0" y="212"/>
                  </a:moveTo>
                  <a:lnTo>
                    <a:pt x="0" y="379"/>
                  </a:lnTo>
                  <a:lnTo>
                    <a:pt x="47" y="419"/>
                  </a:lnTo>
                  <a:lnTo>
                    <a:pt x="121" y="433"/>
                  </a:lnTo>
                  <a:lnTo>
                    <a:pt x="187" y="434"/>
                  </a:lnTo>
                  <a:lnTo>
                    <a:pt x="254" y="375"/>
                  </a:lnTo>
                  <a:lnTo>
                    <a:pt x="256" y="348"/>
                  </a:lnTo>
                  <a:lnTo>
                    <a:pt x="317" y="334"/>
                  </a:lnTo>
                  <a:lnTo>
                    <a:pt x="309" y="310"/>
                  </a:lnTo>
                  <a:lnTo>
                    <a:pt x="428" y="265"/>
                  </a:lnTo>
                  <a:lnTo>
                    <a:pt x="412" y="245"/>
                  </a:lnTo>
                  <a:lnTo>
                    <a:pt x="450" y="114"/>
                  </a:lnTo>
                  <a:lnTo>
                    <a:pt x="422" y="56"/>
                  </a:lnTo>
                  <a:lnTo>
                    <a:pt x="350" y="15"/>
                  </a:lnTo>
                  <a:lnTo>
                    <a:pt x="329" y="0"/>
                  </a:lnTo>
                  <a:lnTo>
                    <a:pt x="260" y="42"/>
                  </a:lnTo>
                  <a:lnTo>
                    <a:pt x="254" y="156"/>
                  </a:lnTo>
                  <a:lnTo>
                    <a:pt x="298" y="177"/>
                  </a:lnTo>
                  <a:lnTo>
                    <a:pt x="300" y="225"/>
                  </a:lnTo>
                  <a:lnTo>
                    <a:pt x="81" y="122"/>
                  </a:lnTo>
                  <a:lnTo>
                    <a:pt x="86" y="212"/>
                  </a:lnTo>
                  <a:lnTo>
                    <a:pt x="0" y="212"/>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501" name="Freeform 483">
              <a:extLst>
                <a:ext uri="{FF2B5EF4-FFF2-40B4-BE49-F238E27FC236}">
                  <a16:creationId xmlns:a16="http://schemas.microsoft.com/office/drawing/2014/main" id="{4984B930-94C6-4A1A-9E27-F89730D9D891}"/>
                </a:ext>
              </a:extLst>
            </p:cNvPr>
            <p:cNvSpPr>
              <a:spLocks/>
            </p:cNvSpPr>
            <p:nvPr/>
          </p:nvSpPr>
          <p:spPr bwMode="auto">
            <a:xfrm>
              <a:off x="1552011" y="3657068"/>
              <a:ext cx="299881" cy="220113"/>
            </a:xfrm>
            <a:custGeom>
              <a:avLst/>
              <a:gdLst>
                <a:gd name="T0" fmla="*/ 0 w 624"/>
                <a:gd name="T1" fmla="*/ 7 h 583"/>
                <a:gd name="T2" fmla="*/ 1 w 624"/>
                <a:gd name="T3" fmla="*/ 7 h 583"/>
                <a:gd name="T4" fmla="*/ 1 w 624"/>
                <a:gd name="T5" fmla="*/ 7 h 583"/>
                <a:gd name="T6" fmla="*/ 2 w 624"/>
                <a:gd name="T7" fmla="*/ 7 h 583"/>
                <a:gd name="T8" fmla="*/ 3 w 624"/>
                <a:gd name="T9" fmla="*/ 7 h 583"/>
                <a:gd name="T10" fmla="*/ 3 w 624"/>
                <a:gd name="T11" fmla="*/ 3 h 583"/>
                <a:gd name="T12" fmla="*/ 4 w 624"/>
                <a:gd name="T13" fmla="*/ 4 h 583"/>
                <a:gd name="T14" fmla="*/ 4 w 624"/>
                <a:gd name="T15" fmla="*/ 5 h 583"/>
                <a:gd name="T16" fmla="*/ 5 w 624"/>
                <a:gd name="T17" fmla="*/ 5 h 583"/>
                <a:gd name="T18" fmla="*/ 6 w 624"/>
                <a:gd name="T19" fmla="*/ 4 h 583"/>
                <a:gd name="T20" fmla="*/ 8 w 624"/>
                <a:gd name="T21" fmla="*/ 4 h 583"/>
                <a:gd name="T22" fmla="*/ 11 w 624"/>
                <a:gd name="T23" fmla="*/ 0 h 583"/>
                <a:gd name="T24" fmla="*/ 13 w 624"/>
                <a:gd name="T25" fmla="*/ 1 h 583"/>
                <a:gd name="T26" fmla="*/ 14 w 624"/>
                <a:gd name="T27" fmla="*/ 4 h 583"/>
                <a:gd name="T28" fmla="*/ 13 w 624"/>
                <a:gd name="T29" fmla="*/ 5 h 583"/>
                <a:gd name="T30" fmla="*/ 13 w 624"/>
                <a:gd name="T31" fmla="*/ 5 h 583"/>
                <a:gd name="T32" fmla="*/ 14 w 624"/>
                <a:gd name="T33" fmla="*/ 5 h 583"/>
                <a:gd name="T34" fmla="*/ 15 w 624"/>
                <a:gd name="T35" fmla="*/ 5 h 583"/>
                <a:gd name="T36" fmla="*/ 14 w 624"/>
                <a:gd name="T37" fmla="*/ 7 h 583"/>
                <a:gd name="T38" fmla="*/ 12 w 624"/>
                <a:gd name="T39" fmla="*/ 10 h 583"/>
                <a:gd name="T40" fmla="*/ 9 w 624"/>
                <a:gd name="T41" fmla="*/ 13 h 583"/>
                <a:gd name="T42" fmla="*/ 7 w 624"/>
                <a:gd name="T43" fmla="*/ 13 h 583"/>
                <a:gd name="T44" fmla="*/ 2 w 624"/>
                <a:gd name="T45" fmla="*/ 13 h 583"/>
                <a:gd name="T46" fmla="*/ 1 w 624"/>
                <a:gd name="T47" fmla="*/ 12 h 583"/>
                <a:gd name="T48" fmla="*/ 1 w 624"/>
                <a:gd name="T49" fmla="*/ 11 h 583"/>
                <a:gd name="T50" fmla="*/ 0 w 624"/>
                <a:gd name="T51" fmla="*/ 7 h 5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4"/>
                <a:gd name="T79" fmla="*/ 0 h 583"/>
                <a:gd name="T80" fmla="*/ 624 w 624"/>
                <a:gd name="T81" fmla="*/ 583 h 5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4" h="583">
                  <a:moveTo>
                    <a:pt x="0" y="308"/>
                  </a:moveTo>
                  <a:lnTo>
                    <a:pt x="22" y="286"/>
                  </a:lnTo>
                  <a:lnTo>
                    <a:pt x="48" y="326"/>
                  </a:lnTo>
                  <a:lnTo>
                    <a:pt x="98" y="326"/>
                  </a:lnTo>
                  <a:lnTo>
                    <a:pt x="131" y="298"/>
                  </a:lnTo>
                  <a:lnTo>
                    <a:pt x="131" y="117"/>
                  </a:lnTo>
                  <a:lnTo>
                    <a:pt x="165" y="163"/>
                  </a:lnTo>
                  <a:lnTo>
                    <a:pt x="163" y="213"/>
                  </a:lnTo>
                  <a:lnTo>
                    <a:pt x="217" y="211"/>
                  </a:lnTo>
                  <a:lnTo>
                    <a:pt x="262" y="156"/>
                  </a:lnTo>
                  <a:lnTo>
                    <a:pt x="347" y="156"/>
                  </a:lnTo>
                  <a:lnTo>
                    <a:pt x="489" y="0"/>
                  </a:lnTo>
                  <a:lnTo>
                    <a:pt x="577" y="23"/>
                  </a:lnTo>
                  <a:lnTo>
                    <a:pt x="593" y="167"/>
                  </a:lnTo>
                  <a:lnTo>
                    <a:pt x="551" y="207"/>
                  </a:lnTo>
                  <a:lnTo>
                    <a:pt x="576" y="239"/>
                  </a:lnTo>
                  <a:lnTo>
                    <a:pt x="597" y="213"/>
                  </a:lnTo>
                  <a:lnTo>
                    <a:pt x="624" y="213"/>
                  </a:lnTo>
                  <a:lnTo>
                    <a:pt x="608" y="298"/>
                  </a:lnTo>
                  <a:lnTo>
                    <a:pt x="521" y="429"/>
                  </a:lnTo>
                  <a:lnTo>
                    <a:pt x="404" y="543"/>
                  </a:lnTo>
                  <a:lnTo>
                    <a:pt x="319" y="581"/>
                  </a:lnTo>
                  <a:lnTo>
                    <a:pt x="75" y="583"/>
                  </a:lnTo>
                  <a:lnTo>
                    <a:pt x="53" y="517"/>
                  </a:lnTo>
                  <a:lnTo>
                    <a:pt x="65" y="468"/>
                  </a:lnTo>
                  <a:lnTo>
                    <a:pt x="0" y="308"/>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502" name="Freeform 484">
              <a:extLst>
                <a:ext uri="{FF2B5EF4-FFF2-40B4-BE49-F238E27FC236}">
                  <a16:creationId xmlns:a16="http://schemas.microsoft.com/office/drawing/2014/main" id="{233C4DD2-8BAC-41A8-9930-B1424203524B}"/>
                </a:ext>
              </a:extLst>
            </p:cNvPr>
            <p:cNvSpPr>
              <a:spLocks/>
            </p:cNvSpPr>
            <p:nvPr/>
          </p:nvSpPr>
          <p:spPr bwMode="auto">
            <a:xfrm>
              <a:off x="1744068" y="3775081"/>
              <a:ext cx="42118" cy="39779"/>
            </a:xfrm>
            <a:custGeom>
              <a:avLst/>
              <a:gdLst>
                <a:gd name="T0" fmla="*/ 0 w 86"/>
                <a:gd name="T1" fmla="*/ 1 h 106"/>
                <a:gd name="T2" fmla="*/ 1 w 86"/>
                <a:gd name="T3" fmla="*/ 2 h 106"/>
                <a:gd name="T4" fmla="*/ 2 w 86"/>
                <a:gd name="T5" fmla="*/ 1 h 106"/>
                <a:gd name="T6" fmla="*/ 1 w 86"/>
                <a:gd name="T7" fmla="*/ 0 h 106"/>
                <a:gd name="T8" fmla="*/ 0 w 86"/>
                <a:gd name="T9" fmla="*/ 1 h 106"/>
                <a:gd name="T10" fmla="*/ 0 60000 65536"/>
                <a:gd name="T11" fmla="*/ 0 60000 65536"/>
                <a:gd name="T12" fmla="*/ 0 60000 65536"/>
                <a:gd name="T13" fmla="*/ 0 60000 65536"/>
                <a:gd name="T14" fmla="*/ 0 60000 65536"/>
                <a:gd name="T15" fmla="*/ 0 w 86"/>
                <a:gd name="T16" fmla="*/ 0 h 106"/>
                <a:gd name="T17" fmla="*/ 86 w 86"/>
                <a:gd name="T18" fmla="*/ 106 h 106"/>
              </a:gdLst>
              <a:ahLst/>
              <a:cxnLst>
                <a:cxn ang="T10">
                  <a:pos x="T0" y="T1"/>
                </a:cxn>
                <a:cxn ang="T11">
                  <a:pos x="T2" y="T3"/>
                </a:cxn>
                <a:cxn ang="T12">
                  <a:pos x="T4" y="T5"/>
                </a:cxn>
                <a:cxn ang="T13">
                  <a:pos x="T6" y="T7"/>
                </a:cxn>
                <a:cxn ang="T14">
                  <a:pos x="T8" y="T9"/>
                </a:cxn>
              </a:cxnLst>
              <a:rect l="T15" t="T16" r="T17" b="T18"/>
              <a:pathLst>
                <a:path w="86" h="106">
                  <a:moveTo>
                    <a:pt x="0" y="52"/>
                  </a:moveTo>
                  <a:lnTo>
                    <a:pt x="33" y="106"/>
                  </a:lnTo>
                  <a:lnTo>
                    <a:pt x="86" y="52"/>
                  </a:lnTo>
                  <a:lnTo>
                    <a:pt x="61" y="0"/>
                  </a:lnTo>
                  <a:lnTo>
                    <a:pt x="0" y="52"/>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503" name="Freeform 485">
              <a:extLst>
                <a:ext uri="{FF2B5EF4-FFF2-40B4-BE49-F238E27FC236}">
                  <a16:creationId xmlns:a16="http://schemas.microsoft.com/office/drawing/2014/main" id="{3EF1E86C-12BA-4AE3-936F-A2E34E54B15A}"/>
                </a:ext>
              </a:extLst>
            </p:cNvPr>
            <p:cNvSpPr>
              <a:spLocks/>
            </p:cNvSpPr>
            <p:nvPr/>
          </p:nvSpPr>
          <p:spPr bwMode="auto">
            <a:xfrm>
              <a:off x="1676679" y="2248875"/>
              <a:ext cx="144886" cy="102101"/>
            </a:xfrm>
            <a:custGeom>
              <a:avLst/>
              <a:gdLst>
                <a:gd name="T0" fmla="*/ 2 w 302"/>
                <a:gd name="T1" fmla="*/ 0 h 272"/>
                <a:gd name="T2" fmla="*/ 3 w 302"/>
                <a:gd name="T3" fmla="*/ 0 h 272"/>
                <a:gd name="T4" fmla="*/ 3 w 302"/>
                <a:gd name="T5" fmla="*/ 1 h 272"/>
                <a:gd name="T6" fmla="*/ 4 w 302"/>
                <a:gd name="T7" fmla="*/ 1 h 272"/>
                <a:gd name="T8" fmla="*/ 5 w 302"/>
                <a:gd name="T9" fmla="*/ 1 h 272"/>
                <a:gd name="T10" fmla="*/ 6 w 302"/>
                <a:gd name="T11" fmla="*/ 1 h 272"/>
                <a:gd name="T12" fmla="*/ 6 w 302"/>
                <a:gd name="T13" fmla="*/ 3 h 272"/>
                <a:gd name="T14" fmla="*/ 6 w 302"/>
                <a:gd name="T15" fmla="*/ 3 h 272"/>
                <a:gd name="T16" fmla="*/ 7 w 302"/>
                <a:gd name="T17" fmla="*/ 3 h 272"/>
                <a:gd name="T18" fmla="*/ 7 w 302"/>
                <a:gd name="T19" fmla="*/ 3 h 272"/>
                <a:gd name="T20" fmla="*/ 7 w 302"/>
                <a:gd name="T21" fmla="*/ 4 h 272"/>
                <a:gd name="T22" fmla="*/ 7 w 302"/>
                <a:gd name="T23" fmla="*/ 4 h 272"/>
                <a:gd name="T24" fmla="*/ 6 w 302"/>
                <a:gd name="T25" fmla="*/ 4 h 272"/>
                <a:gd name="T26" fmla="*/ 6 w 302"/>
                <a:gd name="T27" fmla="*/ 4 h 272"/>
                <a:gd name="T28" fmla="*/ 6 w 302"/>
                <a:gd name="T29" fmla="*/ 5 h 272"/>
                <a:gd name="T30" fmla="*/ 7 w 302"/>
                <a:gd name="T31" fmla="*/ 5 h 272"/>
                <a:gd name="T32" fmla="*/ 6 w 302"/>
                <a:gd name="T33" fmla="*/ 5 h 272"/>
                <a:gd name="T34" fmla="*/ 6 w 302"/>
                <a:gd name="T35" fmla="*/ 5 h 272"/>
                <a:gd name="T36" fmla="*/ 6 w 302"/>
                <a:gd name="T37" fmla="*/ 5 h 272"/>
                <a:gd name="T38" fmla="*/ 5 w 302"/>
                <a:gd name="T39" fmla="*/ 6 h 272"/>
                <a:gd name="T40" fmla="*/ 5 w 302"/>
                <a:gd name="T41" fmla="*/ 6 h 272"/>
                <a:gd name="T42" fmla="*/ 5 w 302"/>
                <a:gd name="T43" fmla="*/ 6 h 272"/>
                <a:gd name="T44" fmla="*/ 5 w 302"/>
                <a:gd name="T45" fmla="*/ 6 h 272"/>
                <a:gd name="T46" fmla="*/ 4 w 302"/>
                <a:gd name="T47" fmla="*/ 6 h 272"/>
                <a:gd name="T48" fmla="*/ 4 w 302"/>
                <a:gd name="T49" fmla="*/ 6 h 272"/>
                <a:gd name="T50" fmla="*/ 3 w 302"/>
                <a:gd name="T51" fmla="*/ 6 h 272"/>
                <a:gd name="T52" fmla="*/ 2 w 302"/>
                <a:gd name="T53" fmla="*/ 5 h 272"/>
                <a:gd name="T54" fmla="*/ 1 w 302"/>
                <a:gd name="T55" fmla="*/ 5 h 272"/>
                <a:gd name="T56" fmla="*/ 1 w 302"/>
                <a:gd name="T57" fmla="*/ 5 h 272"/>
                <a:gd name="T58" fmla="*/ 0 w 302"/>
                <a:gd name="T59" fmla="*/ 6 h 272"/>
                <a:gd name="T60" fmla="*/ 0 w 302"/>
                <a:gd name="T61" fmla="*/ 5 h 272"/>
                <a:gd name="T62" fmla="*/ 1 w 302"/>
                <a:gd name="T63" fmla="*/ 4 h 272"/>
                <a:gd name="T64" fmla="*/ 0 w 302"/>
                <a:gd name="T65" fmla="*/ 3 h 272"/>
                <a:gd name="T66" fmla="*/ 1 w 302"/>
                <a:gd name="T67" fmla="*/ 3 h 272"/>
                <a:gd name="T68" fmla="*/ 1 w 302"/>
                <a:gd name="T69" fmla="*/ 2 h 272"/>
                <a:gd name="T70" fmla="*/ 1 w 302"/>
                <a:gd name="T71" fmla="*/ 2 h 272"/>
                <a:gd name="T72" fmla="*/ 1 w 302"/>
                <a:gd name="T73" fmla="*/ 2 h 272"/>
                <a:gd name="T74" fmla="*/ 1 w 302"/>
                <a:gd name="T75" fmla="*/ 1 h 272"/>
                <a:gd name="T76" fmla="*/ 1 w 302"/>
                <a:gd name="T77" fmla="*/ 1 h 272"/>
                <a:gd name="T78" fmla="*/ 2 w 302"/>
                <a:gd name="T79" fmla="*/ 0 h 272"/>
                <a:gd name="T80" fmla="*/ 2 w 302"/>
                <a:gd name="T81" fmla="*/ 0 h 2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2"/>
                <a:gd name="T124" fmla="*/ 0 h 272"/>
                <a:gd name="T125" fmla="*/ 302 w 302"/>
                <a:gd name="T126" fmla="*/ 272 h 2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2" h="272">
                  <a:moveTo>
                    <a:pt x="96" y="0"/>
                  </a:moveTo>
                  <a:lnTo>
                    <a:pt x="125" y="5"/>
                  </a:lnTo>
                  <a:lnTo>
                    <a:pt x="147" y="25"/>
                  </a:lnTo>
                  <a:lnTo>
                    <a:pt x="189" y="25"/>
                  </a:lnTo>
                  <a:lnTo>
                    <a:pt x="232" y="31"/>
                  </a:lnTo>
                  <a:lnTo>
                    <a:pt x="254" y="65"/>
                  </a:lnTo>
                  <a:lnTo>
                    <a:pt x="270" y="109"/>
                  </a:lnTo>
                  <a:lnTo>
                    <a:pt x="274" y="127"/>
                  </a:lnTo>
                  <a:lnTo>
                    <a:pt x="293" y="142"/>
                  </a:lnTo>
                  <a:lnTo>
                    <a:pt x="302" y="154"/>
                  </a:lnTo>
                  <a:lnTo>
                    <a:pt x="302" y="172"/>
                  </a:lnTo>
                  <a:lnTo>
                    <a:pt x="284" y="172"/>
                  </a:lnTo>
                  <a:lnTo>
                    <a:pt x="260" y="172"/>
                  </a:lnTo>
                  <a:lnTo>
                    <a:pt x="270" y="189"/>
                  </a:lnTo>
                  <a:lnTo>
                    <a:pt x="278" y="200"/>
                  </a:lnTo>
                  <a:lnTo>
                    <a:pt x="284" y="223"/>
                  </a:lnTo>
                  <a:lnTo>
                    <a:pt x="270" y="234"/>
                  </a:lnTo>
                  <a:lnTo>
                    <a:pt x="248" y="234"/>
                  </a:lnTo>
                  <a:lnTo>
                    <a:pt x="246" y="234"/>
                  </a:lnTo>
                  <a:lnTo>
                    <a:pt x="232" y="245"/>
                  </a:lnTo>
                  <a:lnTo>
                    <a:pt x="232" y="268"/>
                  </a:lnTo>
                  <a:lnTo>
                    <a:pt x="215" y="272"/>
                  </a:lnTo>
                  <a:lnTo>
                    <a:pt x="200" y="261"/>
                  </a:lnTo>
                  <a:lnTo>
                    <a:pt x="176" y="255"/>
                  </a:lnTo>
                  <a:lnTo>
                    <a:pt x="155" y="245"/>
                  </a:lnTo>
                  <a:lnTo>
                    <a:pt x="135" y="250"/>
                  </a:lnTo>
                  <a:lnTo>
                    <a:pt x="73" y="223"/>
                  </a:lnTo>
                  <a:lnTo>
                    <a:pt x="47" y="227"/>
                  </a:lnTo>
                  <a:lnTo>
                    <a:pt x="26" y="223"/>
                  </a:lnTo>
                  <a:lnTo>
                    <a:pt x="12" y="245"/>
                  </a:lnTo>
                  <a:lnTo>
                    <a:pt x="0" y="199"/>
                  </a:lnTo>
                  <a:lnTo>
                    <a:pt x="28" y="169"/>
                  </a:lnTo>
                  <a:lnTo>
                    <a:pt x="8" y="109"/>
                  </a:lnTo>
                  <a:lnTo>
                    <a:pt x="26" y="117"/>
                  </a:lnTo>
                  <a:lnTo>
                    <a:pt x="29" y="104"/>
                  </a:lnTo>
                  <a:lnTo>
                    <a:pt x="34" y="82"/>
                  </a:lnTo>
                  <a:lnTo>
                    <a:pt x="42" y="71"/>
                  </a:lnTo>
                  <a:lnTo>
                    <a:pt x="47" y="46"/>
                  </a:lnTo>
                  <a:lnTo>
                    <a:pt x="68" y="21"/>
                  </a:lnTo>
                  <a:lnTo>
                    <a:pt x="82" y="0"/>
                  </a:lnTo>
                  <a:lnTo>
                    <a:pt x="96" y="0"/>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504" name="Freeform 486">
              <a:extLst>
                <a:ext uri="{FF2B5EF4-FFF2-40B4-BE49-F238E27FC236}">
                  <a16:creationId xmlns:a16="http://schemas.microsoft.com/office/drawing/2014/main" id="{14610708-35AA-412A-8C7C-B7CDBD129693}"/>
                </a:ext>
              </a:extLst>
            </p:cNvPr>
            <p:cNvSpPr>
              <a:spLocks/>
            </p:cNvSpPr>
            <p:nvPr/>
          </p:nvSpPr>
          <p:spPr bwMode="auto">
            <a:xfrm>
              <a:off x="1654779" y="2321805"/>
              <a:ext cx="323467" cy="169726"/>
            </a:xfrm>
            <a:custGeom>
              <a:avLst/>
              <a:gdLst>
                <a:gd name="T0" fmla="*/ 8 w 671"/>
                <a:gd name="T1" fmla="*/ 0 h 446"/>
                <a:gd name="T2" fmla="*/ 9 w 671"/>
                <a:gd name="T3" fmla="*/ 0 h 446"/>
                <a:gd name="T4" fmla="*/ 10 w 671"/>
                <a:gd name="T5" fmla="*/ 1 h 446"/>
                <a:gd name="T6" fmla="*/ 10 w 671"/>
                <a:gd name="T7" fmla="*/ 1 h 446"/>
                <a:gd name="T8" fmla="*/ 11 w 671"/>
                <a:gd name="T9" fmla="*/ 2 h 446"/>
                <a:gd name="T10" fmla="*/ 13 w 671"/>
                <a:gd name="T11" fmla="*/ 3 h 446"/>
                <a:gd name="T12" fmla="*/ 14 w 671"/>
                <a:gd name="T13" fmla="*/ 3 h 446"/>
                <a:gd name="T14" fmla="*/ 15 w 671"/>
                <a:gd name="T15" fmla="*/ 4 h 446"/>
                <a:gd name="T16" fmla="*/ 15 w 671"/>
                <a:gd name="T17" fmla="*/ 6 h 446"/>
                <a:gd name="T18" fmla="*/ 13 w 671"/>
                <a:gd name="T19" fmla="*/ 7 h 446"/>
                <a:gd name="T20" fmla="*/ 11 w 671"/>
                <a:gd name="T21" fmla="*/ 9 h 446"/>
                <a:gd name="T22" fmla="*/ 11 w 671"/>
                <a:gd name="T23" fmla="*/ 9 h 446"/>
                <a:gd name="T24" fmla="*/ 11 w 671"/>
                <a:gd name="T25" fmla="*/ 11 h 446"/>
                <a:gd name="T26" fmla="*/ 10 w 671"/>
                <a:gd name="T27" fmla="*/ 9 h 446"/>
                <a:gd name="T28" fmla="*/ 9 w 671"/>
                <a:gd name="T29" fmla="*/ 8 h 446"/>
                <a:gd name="T30" fmla="*/ 9 w 671"/>
                <a:gd name="T31" fmla="*/ 7 h 446"/>
                <a:gd name="T32" fmla="*/ 7 w 671"/>
                <a:gd name="T33" fmla="*/ 9 h 446"/>
                <a:gd name="T34" fmla="*/ 6 w 671"/>
                <a:gd name="T35" fmla="*/ 8 h 446"/>
                <a:gd name="T36" fmla="*/ 7 w 671"/>
                <a:gd name="T37" fmla="*/ 8 h 446"/>
                <a:gd name="T38" fmla="*/ 7 w 671"/>
                <a:gd name="T39" fmla="*/ 7 h 446"/>
                <a:gd name="T40" fmla="*/ 6 w 671"/>
                <a:gd name="T41" fmla="*/ 6 h 446"/>
                <a:gd name="T42" fmla="*/ 5 w 671"/>
                <a:gd name="T43" fmla="*/ 5 h 446"/>
                <a:gd name="T44" fmla="*/ 2 w 671"/>
                <a:gd name="T45" fmla="*/ 6 h 446"/>
                <a:gd name="T46" fmla="*/ 1 w 671"/>
                <a:gd name="T47" fmla="*/ 6 h 446"/>
                <a:gd name="T48" fmla="*/ 0 w 671"/>
                <a:gd name="T49" fmla="*/ 4 h 446"/>
                <a:gd name="T50" fmla="*/ 2 w 671"/>
                <a:gd name="T51" fmla="*/ 2 h 446"/>
                <a:gd name="T52" fmla="*/ 1 w 671"/>
                <a:gd name="T53" fmla="*/ 1 h 446"/>
                <a:gd name="T54" fmla="*/ 2 w 671"/>
                <a:gd name="T55" fmla="*/ 1 h 446"/>
                <a:gd name="T56" fmla="*/ 3 w 671"/>
                <a:gd name="T57" fmla="*/ 1 h 446"/>
                <a:gd name="T58" fmla="*/ 5 w 671"/>
                <a:gd name="T59" fmla="*/ 1 h 446"/>
                <a:gd name="T60" fmla="*/ 6 w 671"/>
                <a:gd name="T61" fmla="*/ 1 h 446"/>
                <a:gd name="T62" fmla="*/ 7 w 671"/>
                <a:gd name="T63" fmla="*/ 2 h 446"/>
                <a:gd name="T64" fmla="*/ 7 w 671"/>
                <a:gd name="T65" fmla="*/ 1 h 446"/>
                <a:gd name="T66" fmla="*/ 7 w 671"/>
                <a:gd name="T67" fmla="*/ 1 h 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1"/>
                <a:gd name="T103" fmla="*/ 0 h 446"/>
                <a:gd name="T104" fmla="*/ 671 w 671"/>
                <a:gd name="T105" fmla="*/ 446 h 4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1" h="446">
                  <a:moveTo>
                    <a:pt x="334" y="20"/>
                  </a:moveTo>
                  <a:lnTo>
                    <a:pt x="344" y="17"/>
                  </a:lnTo>
                  <a:lnTo>
                    <a:pt x="362" y="4"/>
                  </a:lnTo>
                  <a:lnTo>
                    <a:pt x="379" y="0"/>
                  </a:lnTo>
                  <a:lnTo>
                    <a:pt x="406" y="4"/>
                  </a:lnTo>
                  <a:lnTo>
                    <a:pt x="418" y="27"/>
                  </a:lnTo>
                  <a:lnTo>
                    <a:pt x="424" y="54"/>
                  </a:lnTo>
                  <a:lnTo>
                    <a:pt x="435" y="63"/>
                  </a:lnTo>
                  <a:lnTo>
                    <a:pt x="448" y="58"/>
                  </a:lnTo>
                  <a:lnTo>
                    <a:pt x="481" y="95"/>
                  </a:lnTo>
                  <a:lnTo>
                    <a:pt x="498" y="124"/>
                  </a:lnTo>
                  <a:lnTo>
                    <a:pt x="542" y="145"/>
                  </a:lnTo>
                  <a:lnTo>
                    <a:pt x="574" y="150"/>
                  </a:lnTo>
                  <a:lnTo>
                    <a:pt x="587" y="145"/>
                  </a:lnTo>
                  <a:lnTo>
                    <a:pt x="617" y="160"/>
                  </a:lnTo>
                  <a:lnTo>
                    <a:pt x="650" y="165"/>
                  </a:lnTo>
                  <a:lnTo>
                    <a:pt x="671" y="233"/>
                  </a:lnTo>
                  <a:lnTo>
                    <a:pt x="638" y="242"/>
                  </a:lnTo>
                  <a:lnTo>
                    <a:pt x="631" y="276"/>
                  </a:lnTo>
                  <a:lnTo>
                    <a:pt x="579" y="311"/>
                  </a:lnTo>
                  <a:lnTo>
                    <a:pt x="500" y="334"/>
                  </a:lnTo>
                  <a:lnTo>
                    <a:pt x="491" y="366"/>
                  </a:lnTo>
                  <a:lnTo>
                    <a:pt x="462" y="352"/>
                  </a:lnTo>
                  <a:lnTo>
                    <a:pt x="493" y="395"/>
                  </a:lnTo>
                  <a:lnTo>
                    <a:pt x="540" y="400"/>
                  </a:lnTo>
                  <a:lnTo>
                    <a:pt x="453" y="446"/>
                  </a:lnTo>
                  <a:lnTo>
                    <a:pt x="400" y="396"/>
                  </a:lnTo>
                  <a:lnTo>
                    <a:pt x="444" y="358"/>
                  </a:lnTo>
                  <a:lnTo>
                    <a:pt x="400" y="349"/>
                  </a:lnTo>
                  <a:lnTo>
                    <a:pt x="376" y="349"/>
                  </a:lnTo>
                  <a:lnTo>
                    <a:pt x="383" y="315"/>
                  </a:lnTo>
                  <a:lnTo>
                    <a:pt x="374" y="320"/>
                  </a:lnTo>
                  <a:lnTo>
                    <a:pt x="310" y="338"/>
                  </a:lnTo>
                  <a:lnTo>
                    <a:pt x="289" y="396"/>
                  </a:lnTo>
                  <a:lnTo>
                    <a:pt x="244" y="394"/>
                  </a:lnTo>
                  <a:lnTo>
                    <a:pt x="254" y="352"/>
                  </a:lnTo>
                  <a:lnTo>
                    <a:pt x="255" y="334"/>
                  </a:lnTo>
                  <a:lnTo>
                    <a:pt x="283" y="325"/>
                  </a:lnTo>
                  <a:lnTo>
                    <a:pt x="295" y="312"/>
                  </a:lnTo>
                  <a:lnTo>
                    <a:pt x="298" y="302"/>
                  </a:lnTo>
                  <a:lnTo>
                    <a:pt x="283" y="296"/>
                  </a:lnTo>
                  <a:lnTo>
                    <a:pt x="262" y="253"/>
                  </a:lnTo>
                  <a:lnTo>
                    <a:pt x="236" y="227"/>
                  </a:lnTo>
                  <a:lnTo>
                    <a:pt x="203" y="227"/>
                  </a:lnTo>
                  <a:lnTo>
                    <a:pt x="162" y="239"/>
                  </a:lnTo>
                  <a:lnTo>
                    <a:pt x="100" y="242"/>
                  </a:lnTo>
                  <a:lnTo>
                    <a:pt x="72" y="250"/>
                  </a:lnTo>
                  <a:lnTo>
                    <a:pt x="24" y="250"/>
                  </a:lnTo>
                  <a:lnTo>
                    <a:pt x="0" y="224"/>
                  </a:lnTo>
                  <a:lnTo>
                    <a:pt x="16" y="185"/>
                  </a:lnTo>
                  <a:lnTo>
                    <a:pt x="41" y="143"/>
                  </a:lnTo>
                  <a:lnTo>
                    <a:pt x="73" y="99"/>
                  </a:lnTo>
                  <a:lnTo>
                    <a:pt x="56" y="47"/>
                  </a:lnTo>
                  <a:lnTo>
                    <a:pt x="57" y="38"/>
                  </a:lnTo>
                  <a:lnTo>
                    <a:pt x="70" y="27"/>
                  </a:lnTo>
                  <a:lnTo>
                    <a:pt x="91" y="31"/>
                  </a:lnTo>
                  <a:lnTo>
                    <a:pt x="117" y="27"/>
                  </a:lnTo>
                  <a:lnTo>
                    <a:pt x="143" y="39"/>
                  </a:lnTo>
                  <a:lnTo>
                    <a:pt x="177" y="54"/>
                  </a:lnTo>
                  <a:lnTo>
                    <a:pt x="199" y="47"/>
                  </a:lnTo>
                  <a:lnTo>
                    <a:pt x="220" y="59"/>
                  </a:lnTo>
                  <a:lnTo>
                    <a:pt x="244" y="65"/>
                  </a:lnTo>
                  <a:lnTo>
                    <a:pt x="259" y="76"/>
                  </a:lnTo>
                  <a:lnTo>
                    <a:pt x="276" y="72"/>
                  </a:lnTo>
                  <a:lnTo>
                    <a:pt x="279" y="49"/>
                  </a:lnTo>
                  <a:lnTo>
                    <a:pt x="290" y="38"/>
                  </a:lnTo>
                  <a:lnTo>
                    <a:pt x="314" y="38"/>
                  </a:lnTo>
                  <a:lnTo>
                    <a:pt x="322" y="31"/>
                  </a:lnTo>
                  <a:lnTo>
                    <a:pt x="334" y="20"/>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505" name="Freeform 487">
              <a:extLst>
                <a:ext uri="{FF2B5EF4-FFF2-40B4-BE49-F238E27FC236}">
                  <a16:creationId xmlns:a16="http://schemas.microsoft.com/office/drawing/2014/main" id="{A228FE13-0174-4A3B-8E98-2D497360DDB5}"/>
                </a:ext>
              </a:extLst>
            </p:cNvPr>
            <p:cNvSpPr>
              <a:spLocks/>
            </p:cNvSpPr>
            <p:nvPr/>
          </p:nvSpPr>
          <p:spPr bwMode="auto">
            <a:xfrm>
              <a:off x="1737329" y="2407993"/>
              <a:ext cx="62335" cy="62321"/>
            </a:xfrm>
            <a:custGeom>
              <a:avLst/>
              <a:gdLst>
                <a:gd name="T0" fmla="*/ 1 w 129"/>
                <a:gd name="T1" fmla="*/ 1 h 165"/>
                <a:gd name="T2" fmla="*/ 1 w 129"/>
                <a:gd name="T3" fmla="*/ 2 h 165"/>
                <a:gd name="T4" fmla="*/ 1 w 129"/>
                <a:gd name="T5" fmla="*/ 2 h 165"/>
                <a:gd name="T6" fmla="*/ 1 w 129"/>
                <a:gd name="T7" fmla="*/ 4 h 165"/>
                <a:gd name="T8" fmla="*/ 2 w 129"/>
                <a:gd name="T9" fmla="*/ 4 h 165"/>
                <a:gd name="T10" fmla="*/ 2 w 129"/>
                <a:gd name="T11" fmla="*/ 3 h 165"/>
                <a:gd name="T12" fmla="*/ 2 w 129"/>
                <a:gd name="T13" fmla="*/ 3 h 165"/>
                <a:gd name="T14" fmla="*/ 3 w 129"/>
                <a:gd name="T15" fmla="*/ 2 h 165"/>
                <a:gd name="T16" fmla="*/ 3 w 129"/>
                <a:gd name="T17" fmla="*/ 2 h 165"/>
                <a:gd name="T18" fmla="*/ 3 w 129"/>
                <a:gd name="T19" fmla="*/ 2 h 165"/>
                <a:gd name="T20" fmla="*/ 2 w 129"/>
                <a:gd name="T21" fmla="*/ 1 h 165"/>
                <a:gd name="T22" fmla="*/ 1 w 129"/>
                <a:gd name="T23" fmla="*/ 0 h 165"/>
                <a:gd name="T24" fmla="*/ 1 w 129"/>
                <a:gd name="T25" fmla="*/ 0 h 165"/>
                <a:gd name="T26" fmla="*/ 0 w 129"/>
                <a:gd name="T27" fmla="*/ 0 h 165"/>
                <a:gd name="T28" fmla="*/ 1 w 129"/>
                <a:gd name="T29" fmla="*/ 1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165"/>
                <a:gd name="T47" fmla="*/ 129 w 12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165">
                  <a:moveTo>
                    <a:pt x="29" y="45"/>
                  </a:moveTo>
                  <a:lnTo>
                    <a:pt x="46" y="69"/>
                  </a:lnTo>
                  <a:lnTo>
                    <a:pt x="53" y="87"/>
                  </a:lnTo>
                  <a:lnTo>
                    <a:pt x="61" y="164"/>
                  </a:lnTo>
                  <a:lnTo>
                    <a:pt x="73" y="165"/>
                  </a:lnTo>
                  <a:lnTo>
                    <a:pt x="83" y="125"/>
                  </a:lnTo>
                  <a:lnTo>
                    <a:pt x="84" y="106"/>
                  </a:lnTo>
                  <a:lnTo>
                    <a:pt x="121" y="93"/>
                  </a:lnTo>
                  <a:lnTo>
                    <a:pt x="129" y="76"/>
                  </a:lnTo>
                  <a:lnTo>
                    <a:pt x="115" y="71"/>
                  </a:lnTo>
                  <a:lnTo>
                    <a:pt x="93" y="27"/>
                  </a:lnTo>
                  <a:lnTo>
                    <a:pt x="65" y="3"/>
                  </a:lnTo>
                  <a:lnTo>
                    <a:pt x="32" y="0"/>
                  </a:lnTo>
                  <a:lnTo>
                    <a:pt x="0" y="6"/>
                  </a:lnTo>
                  <a:lnTo>
                    <a:pt x="29" y="45"/>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506" name="Freeform 488">
              <a:extLst>
                <a:ext uri="{FF2B5EF4-FFF2-40B4-BE49-F238E27FC236}">
                  <a16:creationId xmlns:a16="http://schemas.microsoft.com/office/drawing/2014/main" id="{D8D91927-7166-4CA5-8695-1E0404DB2E98}"/>
                </a:ext>
              </a:extLst>
            </p:cNvPr>
            <p:cNvSpPr>
              <a:spLocks/>
            </p:cNvSpPr>
            <p:nvPr/>
          </p:nvSpPr>
          <p:spPr bwMode="auto">
            <a:xfrm>
              <a:off x="1958028" y="2491530"/>
              <a:ext cx="134778" cy="55691"/>
            </a:xfrm>
            <a:custGeom>
              <a:avLst/>
              <a:gdLst>
                <a:gd name="T0" fmla="*/ 0 w 282"/>
                <a:gd name="T1" fmla="*/ 0 h 147"/>
                <a:gd name="T2" fmla="*/ 1 w 282"/>
                <a:gd name="T3" fmla="*/ 0 h 147"/>
                <a:gd name="T4" fmla="*/ 3 w 282"/>
                <a:gd name="T5" fmla="*/ 1 h 147"/>
                <a:gd name="T6" fmla="*/ 4 w 282"/>
                <a:gd name="T7" fmla="*/ 1 h 147"/>
                <a:gd name="T8" fmla="*/ 4 w 282"/>
                <a:gd name="T9" fmla="*/ 1 h 147"/>
                <a:gd name="T10" fmla="*/ 5 w 282"/>
                <a:gd name="T11" fmla="*/ 1 h 147"/>
                <a:gd name="T12" fmla="*/ 5 w 282"/>
                <a:gd name="T13" fmla="*/ 1 h 147"/>
                <a:gd name="T14" fmla="*/ 6 w 282"/>
                <a:gd name="T15" fmla="*/ 2 h 147"/>
                <a:gd name="T16" fmla="*/ 6 w 282"/>
                <a:gd name="T17" fmla="*/ 2 h 147"/>
                <a:gd name="T18" fmla="*/ 6 w 282"/>
                <a:gd name="T19" fmla="*/ 2 h 147"/>
                <a:gd name="T20" fmla="*/ 7 w 282"/>
                <a:gd name="T21" fmla="*/ 3 h 147"/>
                <a:gd name="T22" fmla="*/ 6 w 282"/>
                <a:gd name="T23" fmla="*/ 3 h 147"/>
                <a:gd name="T24" fmla="*/ 6 w 282"/>
                <a:gd name="T25" fmla="*/ 3 h 147"/>
                <a:gd name="T26" fmla="*/ 5 w 282"/>
                <a:gd name="T27" fmla="*/ 3 h 147"/>
                <a:gd name="T28" fmla="*/ 5 w 282"/>
                <a:gd name="T29" fmla="*/ 3 h 147"/>
                <a:gd name="T30" fmla="*/ 5 w 282"/>
                <a:gd name="T31" fmla="*/ 3 h 147"/>
                <a:gd name="T32" fmla="*/ 4 w 282"/>
                <a:gd name="T33" fmla="*/ 3 h 147"/>
                <a:gd name="T34" fmla="*/ 3 w 282"/>
                <a:gd name="T35" fmla="*/ 3 h 147"/>
                <a:gd name="T36" fmla="*/ 3 w 282"/>
                <a:gd name="T37" fmla="*/ 3 h 147"/>
                <a:gd name="T38" fmla="*/ 3 w 282"/>
                <a:gd name="T39" fmla="*/ 2 h 147"/>
                <a:gd name="T40" fmla="*/ 1 w 282"/>
                <a:gd name="T41" fmla="*/ 1 h 147"/>
                <a:gd name="T42" fmla="*/ 0 w 282"/>
                <a:gd name="T43" fmla="*/ 0 h 1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2"/>
                <a:gd name="T67" fmla="*/ 0 h 147"/>
                <a:gd name="T68" fmla="*/ 282 w 282"/>
                <a:gd name="T69" fmla="*/ 147 h 1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2" h="147">
                  <a:moveTo>
                    <a:pt x="0" y="8"/>
                  </a:moveTo>
                  <a:lnTo>
                    <a:pt x="68" y="0"/>
                  </a:lnTo>
                  <a:lnTo>
                    <a:pt x="130" y="31"/>
                  </a:lnTo>
                  <a:lnTo>
                    <a:pt x="160" y="63"/>
                  </a:lnTo>
                  <a:lnTo>
                    <a:pt x="192" y="63"/>
                  </a:lnTo>
                  <a:lnTo>
                    <a:pt x="214" y="50"/>
                  </a:lnTo>
                  <a:lnTo>
                    <a:pt x="235" y="43"/>
                  </a:lnTo>
                  <a:lnTo>
                    <a:pt x="249" y="78"/>
                  </a:lnTo>
                  <a:lnTo>
                    <a:pt x="278" y="86"/>
                  </a:lnTo>
                  <a:lnTo>
                    <a:pt x="275" y="100"/>
                  </a:lnTo>
                  <a:lnTo>
                    <a:pt x="282" y="125"/>
                  </a:lnTo>
                  <a:lnTo>
                    <a:pt x="278" y="144"/>
                  </a:lnTo>
                  <a:lnTo>
                    <a:pt x="249" y="115"/>
                  </a:lnTo>
                  <a:lnTo>
                    <a:pt x="235" y="105"/>
                  </a:lnTo>
                  <a:lnTo>
                    <a:pt x="215" y="105"/>
                  </a:lnTo>
                  <a:lnTo>
                    <a:pt x="208" y="139"/>
                  </a:lnTo>
                  <a:lnTo>
                    <a:pt x="187" y="130"/>
                  </a:lnTo>
                  <a:lnTo>
                    <a:pt x="152" y="147"/>
                  </a:lnTo>
                  <a:lnTo>
                    <a:pt x="110" y="142"/>
                  </a:lnTo>
                  <a:lnTo>
                    <a:pt x="109" y="86"/>
                  </a:lnTo>
                  <a:lnTo>
                    <a:pt x="39" y="35"/>
                  </a:lnTo>
                  <a:lnTo>
                    <a:pt x="0" y="8"/>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507" name="Freeform 489">
              <a:extLst>
                <a:ext uri="{FF2B5EF4-FFF2-40B4-BE49-F238E27FC236}">
                  <a16:creationId xmlns:a16="http://schemas.microsoft.com/office/drawing/2014/main" id="{0B61C08D-E134-47A1-8B7E-F3F3E03147F4}"/>
                </a:ext>
              </a:extLst>
            </p:cNvPr>
            <p:cNvSpPr>
              <a:spLocks/>
            </p:cNvSpPr>
            <p:nvPr/>
          </p:nvSpPr>
          <p:spPr bwMode="auto">
            <a:xfrm>
              <a:off x="2059111" y="2524679"/>
              <a:ext cx="112876" cy="83537"/>
            </a:xfrm>
            <a:custGeom>
              <a:avLst/>
              <a:gdLst>
                <a:gd name="T0" fmla="*/ 2 w 234"/>
                <a:gd name="T1" fmla="*/ 0 h 221"/>
                <a:gd name="T2" fmla="*/ 2 w 234"/>
                <a:gd name="T3" fmla="*/ 0 h 221"/>
                <a:gd name="T4" fmla="*/ 3 w 234"/>
                <a:gd name="T5" fmla="*/ 0 h 221"/>
                <a:gd name="T6" fmla="*/ 4 w 234"/>
                <a:gd name="T7" fmla="*/ 1 h 221"/>
                <a:gd name="T8" fmla="*/ 5 w 234"/>
                <a:gd name="T9" fmla="*/ 2 h 221"/>
                <a:gd name="T10" fmla="*/ 5 w 234"/>
                <a:gd name="T11" fmla="*/ 3 h 221"/>
                <a:gd name="T12" fmla="*/ 5 w 234"/>
                <a:gd name="T13" fmla="*/ 3 h 221"/>
                <a:gd name="T14" fmla="*/ 5 w 234"/>
                <a:gd name="T15" fmla="*/ 4 h 221"/>
                <a:gd name="T16" fmla="*/ 5 w 234"/>
                <a:gd name="T17" fmla="*/ 4 h 221"/>
                <a:gd name="T18" fmla="*/ 4 w 234"/>
                <a:gd name="T19" fmla="*/ 5 h 221"/>
                <a:gd name="T20" fmla="*/ 4 w 234"/>
                <a:gd name="T21" fmla="*/ 5 h 221"/>
                <a:gd name="T22" fmla="*/ 3 w 234"/>
                <a:gd name="T23" fmla="*/ 4 h 221"/>
                <a:gd name="T24" fmla="*/ 3 w 234"/>
                <a:gd name="T25" fmla="*/ 4 h 221"/>
                <a:gd name="T26" fmla="*/ 2 w 234"/>
                <a:gd name="T27" fmla="*/ 5 h 221"/>
                <a:gd name="T28" fmla="*/ 1 w 234"/>
                <a:gd name="T29" fmla="*/ 5 h 221"/>
                <a:gd name="T30" fmla="*/ 1 w 234"/>
                <a:gd name="T31" fmla="*/ 4 h 221"/>
                <a:gd name="T32" fmla="*/ 1 w 234"/>
                <a:gd name="T33" fmla="*/ 4 h 221"/>
                <a:gd name="T34" fmla="*/ 1 w 234"/>
                <a:gd name="T35" fmla="*/ 3 h 221"/>
                <a:gd name="T36" fmla="*/ 1 w 234"/>
                <a:gd name="T37" fmla="*/ 4 h 221"/>
                <a:gd name="T38" fmla="*/ 2 w 234"/>
                <a:gd name="T39" fmla="*/ 4 h 221"/>
                <a:gd name="T40" fmla="*/ 3 w 234"/>
                <a:gd name="T41" fmla="*/ 4 h 221"/>
                <a:gd name="T42" fmla="*/ 1 w 234"/>
                <a:gd name="T43" fmla="*/ 3 h 221"/>
                <a:gd name="T44" fmla="*/ 1 w 234"/>
                <a:gd name="T45" fmla="*/ 2 h 221"/>
                <a:gd name="T46" fmla="*/ 1 w 234"/>
                <a:gd name="T47" fmla="*/ 2 h 221"/>
                <a:gd name="T48" fmla="*/ 1 w 234"/>
                <a:gd name="T49" fmla="*/ 1 h 221"/>
                <a:gd name="T50" fmla="*/ 1 w 234"/>
                <a:gd name="T51" fmla="*/ 1 h 221"/>
                <a:gd name="T52" fmla="*/ 0 w 234"/>
                <a:gd name="T53" fmla="*/ 1 h 221"/>
                <a:gd name="T54" fmla="*/ 0 w 234"/>
                <a:gd name="T55" fmla="*/ 1 h 221"/>
                <a:gd name="T56" fmla="*/ 0 w 234"/>
                <a:gd name="T57" fmla="*/ 0 h 221"/>
                <a:gd name="T58" fmla="*/ 1 w 234"/>
                <a:gd name="T59" fmla="*/ 0 h 221"/>
                <a:gd name="T60" fmla="*/ 1 w 234"/>
                <a:gd name="T61" fmla="*/ 1 h 221"/>
                <a:gd name="T62" fmla="*/ 2 w 234"/>
                <a:gd name="T63" fmla="*/ 1 h 221"/>
                <a:gd name="T64" fmla="*/ 2 w 234"/>
                <a:gd name="T65" fmla="*/ 1 h 221"/>
                <a:gd name="T66" fmla="*/ 1 w 234"/>
                <a:gd name="T67" fmla="*/ 0 h 221"/>
                <a:gd name="T68" fmla="*/ 2 w 234"/>
                <a:gd name="T69" fmla="*/ 0 h 221"/>
                <a:gd name="T70" fmla="*/ 2 w 234"/>
                <a:gd name="T71" fmla="*/ 0 h 2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4"/>
                <a:gd name="T109" fmla="*/ 0 h 221"/>
                <a:gd name="T110" fmla="*/ 234 w 234"/>
                <a:gd name="T111" fmla="*/ 221 h 2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4" h="221">
                  <a:moveTo>
                    <a:pt x="89" y="8"/>
                  </a:moveTo>
                  <a:lnTo>
                    <a:pt x="103" y="8"/>
                  </a:lnTo>
                  <a:lnTo>
                    <a:pt x="137" y="19"/>
                  </a:lnTo>
                  <a:lnTo>
                    <a:pt x="171" y="49"/>
                  </a:lnTo>
                  <a:lnTo>
                    <a:pt x="193" y="83"/>
                  </a:lnTo>
                  <a:lnTo>
                    <a:pt x="234" y="125"/>
                  </a:lnTo>
                  <a:lnTo>
                    <a:pt x="211" y="134"/>
                  </a:lnTo>
                  <a:lnTo>
                    <a:pt x="199" y="160"/>
                  </a:lnTo>
                  <a:lnTo>
                    <a:pt x="196" y="172"/>
                  </a:lnTo>
                  <a:lnTo>
                    <a:pt x="185" y="221"/>
                  </a:lnTo>
                  <a:lnTo>
                    <a:pt x="153" y="207"/>
                  </a:lnTo>
                  <a:lnTo>
                    <a:pt x="143" y="165"/>
                  </a:lnTo>
                  <a:lnTo>
                    <a:pt x="114" y="181"/>
                  </a:lnTo>
                  <a:lnTo>
                    <a:pt x="79" y="206"/>
                  </a:lnTo>
                  <a:lnTo>
                    <a:pt x="59" y="200"/>
                  </a:lnTo>
                  <a:lnTo>
                    <a:pt x="42" y="180"/>
                  </a:lnTo>
                  <a:lnTo>
                    <a:pt x="34" y="160"/>
                  </a:lnTo>
                  <a:lnTo>
                    <a:pt x="46" y="141"/>
                  </a:lnTo>
                  <a:lnTo>
                    <a:pt x="56" y="156"/>
                  </a:lnTo>
                  <a:lnTo>
                    <a:pt x="98" y="179"/>
                  </a:lnTo>
                  <a:lnTo>
                    <a:pt x="108" y="158"/>
                  </a:lnTo>
                  <a:lnTo>
                    <a:pt x="68" y="123"/>
                  </a:lnTo>
                  <a:lnTo>
                    <a:pt x="53" y="94"/>
                  </a:lnTo>
                  <a:lnTo>
                    <a:pt x="41" y="83"/>
                  </a:lnTo>
                  <a:lnTo>
                    <a:pt x="41" y="65"/>
                  </a:lnTo>
                  <a:lnTo>
                    <a:pt x="27" y="58"/>
                  </a:lnTo>
                  <a:lnTo>
                    <a:pt x="0" y="54"/>
                  </a:lnTo>
                  <a:lnTo>
                    <a:pt x="6" y="33"/>
                  </a:lnTo>
                  <a:lnTo>
                    <a:pt x="8" y="19"/>
                  </a:lnTo>
                  <a:lnTo>
                    <a:pt x="30" y="19"/>
                  </a:lnTo>
                  <a:lnTo>
                    <a:pt x="41" y="29"/>
                  </a:lnTo>
                  <a:lnTo>
                    <a:pt x="70" y="58"/>
                  </a:lnTo>
                  <a:lnTo>
                    <a:pt x="74" y="39"/>
                  </a:lnTo>
                  <a:lnTo>
                    <a:pt x="67" y="16"/>
                  </a:lnTo>
                  <a:lnTo>
                    <a:pt x="70" y="0"/>
                  </a:lnTo>
                  <a:lnTo>
                    <a:pt x="89" y="8"/>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508" name="Freeform 490">
              <a:extLst>
                <a:ext uri="{FF2B5EF4-FFF2-40B4-BE49-F238E27FC236}">
                  <a16:creationId xmlns:a16="http://schemas.microsoft.com/office/drawing/2014/main" id="{26D43755-24F4-4F2F-BF48-964D6828661B}"/>
                </a:ext>
              </a:extLst>
            </p:cNvPr>
            <p:cNvSpPr>
              <a:spLocks/>
            </p:cNvSpPr>
            <p:nvPr/>
          </p:nvSpPr>
          <p:spPr bwMode="auto">
            <a:xfrm>
              <a:off x="2035526" y="2540591"/>
              <a:ext cx="75813" cy="51713"/>
            </a:xfrm>
            <a:custGeom>
              <a:avLst/>
              <a:gdLst>
                <a:gd name="T0" fmla="*/ 0 w 156"/>
                <a:gd name="T1" fmla="*/ 0 h 135"/>
                <a:gd name="T2" fmla="*/ 0 w 156"/>
                <a:gd name="T3" fmla="*/ 1 h 135"/>
                <a:gd name="T4" fmla="*/ 1 w 156"/>
                <a:gd name="T5" fmla="*/ 2 h 135"/>
                <a:gd name="T6" fmla="*/ 2 w 156"/>
                <a:gd name="T7" fmla="*/ 3 h 135"/>
                <a:gd name="T8" fmla="*/ 2 w 156"/>
                <a:gd name="T9" fmla="*/ 2 h 135"/>
                <a:gd name="T10" fmla="*/ 2 w 156"/>
                <a:gd name="T11" fmla="*/ 3 h 135"/>
                <a:gd name="T12" fmla="*/ 3 w 156"/>
                <a:gd name="T13" fmla="*/ 3 h 135"/>
                <a:gd name="T14" fmla="*/ 3 w 156"/>
                <a:gd name="T15" fmla="*/ 3 h 135"/>
                <a:gd name="T16" fmla="*/ 4 w 156"/>
                <a:gd name="T17" fmla="*/ 3 h 135"/>
                <a:gd name="T18" fmla="*/ 3 w 156"/>
                <a:gd name="T19" fmla="*/ 2 h 135"/>
                <a:gd name="T20" fmla="*/ 3 w 156"/>
                <a:gd name="T21" fmla="*/ 1 h 135"/>
                <a:gd name="T22" fmla="*/ 2 w 156"/>
                <a:gd name="T23" fmla="*/ 1 h 135"/>
                <a:gd name="T24" fmla="*/ 2 w 156"/>
                <a:gd name="T25" fmla="*/ 1 h 135"/>
                <a:gd name="T26" fmla="*/ 2 w 156"/>
                <a:gd name="T27" fmla="*/ 0 h 135"/>
                <a:gd name="T28" fmla="*/ 1 w 156"/>
                <a:gd name="T29" fmla="*/ 0 h 135"/>
                <a:gd name="T30" fmla="*/ 1 w 156"/>
                <a:gd name="T31" fmla="*/ 0 h 135"/>
                <a:gd name="T32" fmla="*/ 0 w 156"/>
                <a:gd name="T33" fmla="*/ 0 h 135"/>
                <a:gd name="T34" fmla="*/ 0 w 156"/>
                <a:gd name="T35" fmla="*/ 0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35"/>
                <a:gd name="T56" fmla="*/ 156 w 156"/>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35">
                  <a:moveTo>
                    <a:pt x="0" y="18"/>
                  </a:moveTo>
                  <a:lnTo>
                    <a:pt x="16" y="40"/>
                  </a:lnTo>
                  <a:lnTo>
                    <a:pt x="40" y="74"/>
                  </a:lnTo>
                  <a:lnTo>
                    <a:pt x="77" y="117"/>
                  </a:lnTo>
                  <a:lnTo>
                    <a:pt x="99" y="91"/>
                  </a:lnTo>
                  <a:lnTo>
                    <a:pt x="100" y="114"/>
                  </a:lnTo>
                  <a:lnTo>
                    <a:pt x="117" y="117"/>
                  </a:lnTo>
                  <a:lnTo>
                    <a:pt x="145" y="135"/>
                  </a:lnTo>
                  <a:lnTo>
                    <a:pt x="156" y="114"/>
                  </a:lnTo>
                  <a:lnTo>
                    <a:pt x="116" y="79"/>
                  </a:lnTo>
                  <a:lnTo>
                    <a:pt x="104" y="52"/>
                  </a:lnTo>
                  <a:lnTo>
                    <a:pt x="89" y="39"/>
                  </a:lnTo>
                  <a:lnTo>
                    <a:pt x="89" y="21"/>
                  </a:lnTo>
                  <a:lnTo>
                    <a:pt x="75" y="14"/>
                  </a:lnTo>
                  <a:lnTo>
                    <a:pt x="47" y="9"/>
                  </a:lnTo>
                  <a:lnTo>
                    <a:pt x="26" y="0"/>
                  </a:lnTo>
                  <a:lnTo>
                    <a:pt x="5" y="4"/>
                  </a:lnTo>
                  <a:lnTo>
                    <a:pt x="0" y="18"/>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509" name="Freeform 491">
              <a:extLst>
                <a:ext uri="{FF2B5EF4-FFF2-40B4-BE49-F238E27FC236}">
                  <a16:creationId xmlns:a16="http://schemas.microsoft.com/office/drawing/2014/main" id="{DC980089-4AA9-480E-AAFF-0265CF4A06F3}"/>
                </a:ext>
              </a:extLst>
            </p:cNvPr>
            <p:cNvSpPr>
              <a:spLocks/>
            </p:cNvSpPr>
            <p:nvPr/>
          </p:nvSpPr>
          <p:spPr bwMode="auto">
            <a:xfrm>
              <a:off x="2077644" y="2254179"/>
              <a:ext cx="766549" cy="300998"/>
            </a:xfrm>
            <a:custGeom>
              <a:avLst/>
              <a:gdLst>
                <a:gd name="T0" fmla="*/ 35 w 1596"/>
                <a:gd name="T1" fmla="*/ 8 h 795"/>
                <a:gd name="T2" fmla="*/ 31 w 1596"/>
                <a:gd name="T3" fmla="*/ 7 h 795"/>
                <a:gd name="T4" fmla="*/ 30 w 1596"/>
                <a:gd name="T5" fmla="*/ 6 h 795"/>
                <a:gd name="T6" fmla="*/ 29 w 1596"/>
                <a:gd name="T7" fmla="*/ 6 h 795"/>
                <a:gd name="T8" fmla="*/ 27 w 1596"/>
                <a:gd name="T9" fmla="*/ 5 h 795"/>
                <a:gd name="T10" fmla="*/ 24 w 1596"/>
                <a:gd name="T11" fmla="*/ 3 h 795"/>
                <a:gd name="T12" fmla="*/ 20 w 1596"/>
                <a:gd name="T13" fmla="*/ 2 h 795"/>
                <a:gd name="T14" fmla="*/ 17 w 1596"/>
                <a:gd name="T15" fmla="*/ 1 h 795"/>
                <a:gd name="T16" fmla="*/ 15 w 1596"/>
                <a:gd name="T17" fmla="*/ 1 h 795"/>
                <a:gd name="T18" fmla="*/ 12 w 1596"/>
                <a:gd name="T19" fmla="*/ 1 h 795"/>
                <a:gd name="T20" fmla="*/ 9 w 1596"/>
                <a:gd name="T21" fmla="*/ 1 h 795"/>
                <a:gd name="T22" fmla="*/ 9 w 1596"/>
                <a:gd name="T23" fmla="*/ 4 h 795"/>
                <a:gd name="T24" fmla="*/ 10 w 1596"/>
                <a:gd name="T25" fmla="*/ 5 h 795"/>
                <a:gd name="T26" fmla="*/ 10 w 1596"/>
                <a:gd name="T27" fmla="*/ 6 h 795"/>
                <a:gd name="T28" fmla="*/ 9 w 1596"/>
                <a:gd name="T29" fmla="*/ 6 h 795"/>
                <a:gd name="T30" fmla="*/ 7 w 1596"/>
                <a:gd name="T31" fmla="*/ 5 h 795"/>
                <a:gd name="T32" fmla="*/ 6 w 1596"/>
                <a:gd name="T33" fmla="*/ 6 h 795"/>
                <a:gd name="T34" fmla="*/ 5 w 1596"/>
                <a:gd name="T35" fmla="*/ 5 h 795"/>
                <a:gd name="T36" fmla="*/ 2 w 1596"/>
                <a:gd name="T37" fmla="*/ 5 h 795"/>
                <a:gd name="T38" fmla="*/ 1 w 1596"/>
                <a:gd name="T39" fmla="*/ 6 h 795"/>
                <a:gd name="T40" fmla="*/ 1 w 1596"/>
                <a:gd name="T41" fmla="*/ 7 h 795"/>
                <a:gd name="T42" fmla="*/ 0 w 1596"/>
                <a:gd name="T43" fmla="*/ 7 h 795"/>
                <a:gd name="T44" fmla="*/ 0 w 1596"/>
                <a:gd name="T45" fmla="*/ 9 h 795"/>
                <a:gd name="T46" fmla="*/ 1 w 1596"/>
                <a:gd name="T47" fmla="*/ 10 h 795"/>
                <a:gd name="T48" fmla="*/ 2 w 1596"/>
                <a:gd name="T49" fmla="*/ 10 h 795"/>
                <a:gd name="T50" fmla="*/ 3 w 1596"/>
                <a:gd name="T51" fmla="*/ 12 h 795"/>
                <a:gd name="T52" fmla="*/ 7 w 1596"/>
                <a:gd name="T53" fmla="*/ 11 h 795"/>
                <a:gd name="T54" fmla="*/ 6 w 1596"/>
                <a:gd name="T55" fmla="*/ 13 h 795"/>
                <a:gd name="T56" fmla="*/ 4 w 1596"/>
                <a:gd name="T57" fmla="*/ 15 h 795"/>
                <a:gd name="T58" fmla="*/ 7 w 1596"/>
                <a:gd name="T59" fmla="*/ 17 h 795"/>
                <a:gd name="T60" fmla="*/ 8 w 1596"/>
                <a:gd name="T61" fmla="*/ 17 h 795"/>
                <a:gd name="T62" fmla="*/ 9 w 1596"/>
                <a:gd name="T63" fmla="*/ 17 h 795"/>
                <a:gd name="T64" fmla="*/ 9 w 1596"/>
                <a:gd name="T65" fmla="*/ 13 h 795"/>
                <a:gd name="T66" fmla="*/ 11 w 1596"/>
                <a:gd name="T67" fmla="*/ 12 h 795"/>
                <a:gd name="T68" fmla="*/ 11 w 1596"/>
                <a:gd name="T69" fmla="*/ 11 h 795"/>
                <a:gd name="T70" fmla="*/ 12 w 1596"/>
                <a:gd name="T71" fmla="*/ 11 h 795"/>
                <a:gd name="T72" fmla="*/ 13 w 1596"/>
                <a:gd name="T73" fmla="*/ 12 h 795"/>
                <a:gd name="T74" fmla="*/ 13 w 1596"/>
                <a:gd name="T75" fmla="*/ 13 h 795"/>
                <a:gd name="T76" fmla="*/ 14 w 1596"/>
                <a:gd name="T77" fmla="*/ 15 h 795"/>
                <a:gd name="T78" fmla="*/ 17 w 1596"/>
                <a:gd name="T79" fmla="*/ 15 h 795"/>
                <a:gd name="T80" fmla="*/ 17 w 1596"/>
                <a:gd name="T81" fmla="*/ 17 h 795"/>
                <a:gd name="T82" fmla="*/ 18 w 1596"/>
                <a:gd name="T83" fmla="*/ 19 h 795"/>
                <a:gd name="T84" fmla="*/ 21 w 1596"/>
                <a:gd name="T85" fmla="*/ 18 h 795"/>
                <a:gd name="T86" fmla="*/ 23 w 1596"/>
                <a:gd name="T87" fmla="*/ 18 h 795"/>
                <a:gd name="T88" fmla="*/ 23 w 1596"/>
                <a:gd name="T89" fmla="*/ 17 h 795"/>
                <a:gd name="T90" fmla="*/ 23 w 1596"/>
                <a:gd name="T91" fmla="*/ 16 h 795"/>
                <a:gd name="T92" fmla="*/ 25 w 1596"/>
                <a:gd name="T93" fmla="*/ 17 h 795"/>
                <a:gd name="T94" fmla="*/ 27 w 1596"/>
                <a:gd name="T95" fmla="*/ 16 h 795"/>
                <a:gd name="T96" fmla="*/ 31 w 1596"/>
                <a:gd name="T97" fmla="*/ 17 h 795"/>
                <a:gd name="T98" fmla="*/ 31 w 1596"/>
                <a:gd name="T99" fmla="*/ 14 h 795"/>
                <a:gd name="T100" fmla="*/ 34 w 1596"/>
                <a:gd name="T101" fmla="*/ 11 h 7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96"/>
                <a:gd name="T154" fmla="*/ 0 h 795"/>
                <a:gd name="T155" fmla="*/ 1596 w 1596"/>
                <a:gd name="T156" fmla="*/ 795 h 7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96" h="795">
                  <a:moveTo>
                    <a:pt x="1561" y="408"/>
                  </a:moveTo>
                  <a:lnTo>
                    <a:pt x="1596" y="391"/>
                  </a:lnTo>
                  <a:lnTo>
                    <a:pt x="1516" y="328"/>
                  </a:lnTo>
                  <a:lnTo>
                    <a:pt x="1467" y="354"/>
                  </a:lnTo>
                  <a:lnTo>
                    <a:pt x="1395" y="331"/>
                  </a:lnTo>
                  <a:lnTo>
                    <a:pt x="1358" y="311"/>
                  </a:lnTo>
                  <a:lnTo>
                    <a:pt x="1327" y="311"/>
                  </a:lnTo>
                  <a:lnTo>
                    <a:pt x="1310" y="272"/>
                  </a:lnTo>
                  <a:lnTo>
                    <a:pt x="1297" y="246"/>
                  </a:lnTo>
                  <a:lnTo>
                    <a:pt x="1273" y="246"/>
                  </a:lnTo>
                  <a:lnTo>
                    <a:pt x="1247" y="246"/>
                  </a:lnTo>
                  <a:lnTo>
                    <a:pt x="1226" y="257"/>
                  </a:lnTo>
                  <a:lnTo>
                    <a:pt x="1186" y="212"/>
                  </a:lnTo>
                  <a:lnTo>
                    <a:pt x="1171" y="220"/>
                  </a:lnTo>
                  <a:lnTo>
                    <a:pt x="1150" y="230"/>
                  </a:lnTo>
                  <a:lnTo>
                    <a:pt x="1133" y="239"/>
                  </a:lnTo>
                  <a:lnTo>
                    <a:pt x="1098" y="207"/>
                  </a:lnTo>
                  <a:lnTo>
                    <a:pt x="1017" y="134"/>
                  </a:lnTo>
                  <a:lnTo>
                    <a:pt x="958" y="89"/>
                  </a:lnTo>
                  <a:lnTo>
                    <a:pt x="919" y="50"/>
                  </a:lnTo>
                  <a:lnTo>
                    <a:pt x="852" y="97"/>
                  </a:lnTo>
                  <a:lnTo>
                    <a:pt x="841" y="62"/>
                  </a:lnTo>
                  <a:lnTo>
                    <a:pt x="750" y="58"/>
                  </a:lnTo>
                  <a:lnTo>
                    <a:pt x="739" y="58"/>
                  </a:lnTo>
                  <a:lnTo>
                    <a:pt x="696" y="0"/>
                  </a:lnTo>
                  <a:lnTo>
                    <a:pt x="654" y="8"/>
                  </a:lnTo>
                  <a:lnTo>
                    <a:pt x="623" y="31"/>
                  </a:lnTo>
                  <a:lnTo>
                    <a:pt x="566" y="44"/>
                  </a:lnTo>
                  <a:lnTo>
                    <a:pt x="546" y="32"/>
                  </a:lnTo>
                  <a:lnTo>
                    <a:pt x="516" y="67"/>
                  </a:lnTo>
                  <a:lnTo>
                    <a:pt x="492" y="62"/>
                  </a:lnTo>
                  <a:lnTo>
                    <a:pt x="409" y="70"/>
                  </a:lnTo>
                  <a:lnTo>
                    <a:pt x="395" y="67"/>
                  </a:lnTo>
                  <a:lnTo>
                    <a:pt x="384" y="75"/>
                  </a:lnTo>
                  <a:lnTo>
                    <a:pt x="417" y="119"/>
                  </a:lnTo>
                  <a:lnTo>
                    <a:pt x="395" y="159"/>
                  </a:lnTo>
                  <a:lnTo>
                    <a:pt x="396" y="189"/>
                  </a:lnTo>
                  <a:lnTo>
                    <a:pt x="396" y="204"/>
                  </a:lnTo>
                  <a:lnTo>
                    <a:pt x="441" y="204"/>
                  </a:lnTo>
                  <a:lnTo>
                    <a:pt x="454" y="230"/>
                  </a:lnTo>
                  <a:lnTo>
                    <a:pt x="454" y="257"/>
                  </a:lnTo>
                  <a:lnTo>
                    <a:pt x="441" y="263"/>
                  </a:lnTo>
                  <a:lnTo>
                    <a:pt x="425" y="246"/>
                  </a:lnTo>
                  <a:lnTo>
                    <a:pt x="405" y="257"/>
                  </a:lnTo>
                  <a:lnTo>
                    <a:pt x="395" y="269"/>
                  </a:lnTo>
                  <a:lnTo>
                    <a:pt x="361" y="246"/>
                  </a:lnTo>
                  <a:lnTo>
                    <a:pt x="351" y="224"/>
                  </a:lnTo>
                  <a:lnTo>
                    <a:pt x="322" y="235"/>
                  </a:lnTo>
                  <a:lnTo>
                    <a:pt x="322" y="243"/>
                  </a:lnTo>
                  <a:lnTo>
                    <a:pt x="302" y="224"/>
                  </a:lnTo>
                  <a:lnTo>
                    <a:pt x="273" y="246"/>
                  </a:lnTo>
                  <a:lnTo>
                    <a:pt x="240" y="257"/>
                  </a:lnTo>
                  <a:lnTo>
                    <a:pt x="229" y="246"/>
                  </a:lnTo>
                  <a:lnTo>
                    <a:pt x="221" y="224"/>
                  </a:lnTo>
                  <a:lnTo>
                    <a:pt x="176" y="220"/>
                  </a:lnTo>
                  <a:lnTo>
                    <a:pt x="103" y="216"/>
                  </a:lnTo>
                  <a:lnTo>
                    <a:pt x="85" y="220"/>
                  </a:lnTo>
                  <a:lnTo>
                    <a:pt x="81" y="235"/>
                  </a:lnTo>
                  <a:lnTo>
                    <a:pt x="69" y="230"/>
                  </a:lnTo>
                  <a:lnTo>
                    <a:pt x="54" y="254"/>
                  </a:lnTo>
                  <a:lnTo>
                    <a:pt x="43" y="272"/>
                  </a:lnTo>
                  <a:lnTo>
                    <a:pt x="43" y="281"/>
                  </a:lnTo>
                  <a:lnTo>
                    <a:pt x="51" y="299"/>
                  </a:lnTo>
                  <a:lnTo>
                    <a:pt x="39" y="304"/>
                  </a:lnTo>
                  <a:lnTo>
                    <a:pt x="28" y="272"/>
                  </a:lnTo>
                  <a:lnTo>
                    <a:pt x="7" y="276"/>
                  </a:lnTo>
                  <a:lnTo>
                    <a:pt x="0" y="318"/>
                  </a:lnTo>
                  <a:lnTo>
                    <a:pt x="0" y="343"/>
                  </a:lnTo>
                  <a:lnTo>
                    <a:pt x="0" y="366"/>
                  </a:lnTo>
                  <a:lnTo>
                    <a:pt x="11" y="387"/>
                  </a:lnTo>
                  <a:lnTo>
                    <a:pt x="20" y="399"/>
                  </a:lnTo>
                  <a:lnTo>
                    <a:pt x="20" y="424"/>
                  </a:lnTo>
                  <a:lnTo>
                    <a:pt x="39" y="422"/>
                  </a:lnTo>
                  <a:lnTo>
                    <a:pt x="62" y="403"/>
                  </a:lnTo>
                  <a:lnTo>
                    <a:pt x="74" y="422"/>
                  </a:lnTo>
                  <a:lnTo>
                    <a:pt x="91" y="445"/>
                  </a:lnTo>
                  <a:lnTo>
                    <a:pt x="103" y="468"/>
                  </a:lnTo>
                  <a:lnTo>
                    <a:pt x="121" y="512"/>
                  </a:lnTo>
                  <a:lnTo>
                    <a:pt x="157" y="501"/>
                  </a:lnTo>
                  <a:lnTo>
                    <a:pt x="209" y="489"/>
                  </a:lnTo>
                  <a:lnTo>
                    <a:pt x="291" y="477"/>
                  </a:lnTo>
                  <a:lnTo>
                    <a:pt x="312" y="506"/>
                  </a:lnTo>
                  <a:lnTo>
                    <a:pt x="316" y="562"/>
                  </a:lnTo>
                  <a:lnTo>
                    <a:pt x="273" y="573"/>
                  </a:lnTo>
                  <a:lnTo>
                    <a:pt x="240" y="581"/>
                  </a:lnTo>
                  <a:lnTo>
                    <a:pt x="248" y="621"/>
                  </a:lnTo>
                  <a:lnTo>
                    <a:pt x="191" y="621"/>
                  </a:lnTo>
                  <a:lnTo>
                    <a:pt x="240" y="699"/>
                  </a:lnTo>
                  <a:lnTo>
                    <a:pt x="262" y="706"/>
                  </a:lnTo>
                  <a:lnTo>
                    <a:pt x="284" y="710"/>
                  </a:lnTo>
                  <a:lnTo>
                    <a:pt x="298" y="744"/>
                  </a:lnTo>
                  <a:lnTo>
                    <a:pt x="311" y="731"/>
                  </a:lnTo>
                  <a:lnTo>
                    <a:pt x="352" y="723"/>
                  </a:lnTo>
                  <a:lnTo>
                    <a:pt x="378" y="736"/>
                  </a:lnTo>
                  <a:lnTo>
                    <a:pt x="395" y="753"/>
                  </a:lnTo>
                  <a:lnTo>
                    <a:pt x="406" y="736"/>
                  </a:lnTo>
                  <a:lnTo>
                    <a:pt x="435" y="741"/>
                  </a:lnTo>
                  <a:lnTo>
                    <a:pt x="386" y="565"/>
                  </a:lnTo>
                  <a:lnTo>
                    <a:pt x="405" y="556"/>
                  </a:lnTo>
                  <a:lnTo>
                    <a:pt x="469" y="518"/>
                  </a:lnTo>
                  <a:lnTo>
                    <a:pt x="480" y="515"/>
                  </a:lnTo>
                  <a:lnTo>
                    <a:pt x="471" y="501"/>
                  </a:lnTo>
                  <a:lnTo>
                    <a:pt x="484" y="508"/>
                  </a:lnTo>
                  <a:lnTo>
                    <a:pt x="484" y="489"/>
                  </a:lnTo>
                  <a:lnTo>
                    <a:pt x="492" y="477"/>
                  </a:lnTo>
                  <a:lnTo>
                    <a:pt x="498" y="483"/>
                  </a:lnTo>
                  <a:lnTo>
                    <a:pt x="513" y="483"/>
                  </a:lnTo>
                  <a:lnTo>
                    <a:pt x="527" y="493"/>
                  </a:lnTo>
                  <a:lnTo>
                    <a:pt x="544" y="470"/>
                  </a:lnTo>
                  <a:lnTo>
                    <a:pt x="558" y="477"/>
                  </a:lnTo>
                  <a:lnTo>
                    <a:pt x="544" y="508"/>
                  </a:lnTo>
                  <a:lnTo>
                    <a:pt x="554" y="550"/>
                  </a:lnTo>
                  <a:lnTo>
                    <a:pt x="584" y="575"/>
                  </a:lnTo>
                  <a:lnTo>
                    <a:pt x="584" y="581"/>
                  </a:lnTo>
                  <a:lnTo>
                    <a:pt x="575" y="602"/>
                  </a:lnTo>
                  <a:lnTo>
                    <a:pt x="577" y="611"/>
                  </a:lnTo>
                  <a:lnTo>
                    <a:pt x="621" y="629"/>
                  </a:lnTo>
                  <a:lnTo>
                    <a:pt x="632" y="656"/>
                  </a:lnTo>
                  <a:lnTo>
                    <a:pt x="671" y="639"/>
                  </a:lnTo>
                  <a:lnTo>
                    <a:pt x="717" y="629"/>
                  </a:lnTo>
                  <a:lnTo>
                    <a:pt x="750" y="708"/>
                  </a:lnTo>
                  <a:lnTo>
                    <a:pt x="763" y="745"/>
                  </a:lnTo>
                  <a:lnTo>
                    <a:pt x="751" y="754"/>
                  </a:lnTo>
                  <a:lnTo>
                    <a:pt x="746" y="768"/>
                  </a:lnTo>
                  <a:lnTo>
                    <a:pt x="779" y="779"/>
                  </a:lnTo>
                  <a:lnTo>
                    <a:pt x="789" y="795"/>
                  </a:lnTo>
                  <a:lnTo>
                    <a:pt x="835" y="779"/>
                  </a:lnTo>
                  <a:lnTo>
                    <a:pt x="848" y="795"/>
                  </a:lnTo>
                  <a:lnTo>
                    <a:pt x="882" y="776"/>
                  </a:lnTo>
                  <a:lnTo>
                    <a:pt x="904" y="771"/>
                  </a:lnTo>
                  <a:lnTo>
                    <a:pt x="930" y="777"/>
                  </a:lnTo>
                  <a:lnTo>
                    <a:pt x="989" y="777"/>
                  </a:lnTo>
                  <a:lnTo>
                    <a:pt x="977" y="764"/>
                  </a:lnTo>
                  <a:lnTo>
                    <a:pt x="977" y="741"/>
                  </a:lnTo>
                  <a:lnTo>
                    <a:pt x="984" y="726"/>
                  </a:lnTo>
                  <a:lnTo>
                    <a:pt x="984" y="714"/>
                  </a:lnTo>
                  <a:lnTo>
                    <a:pt x="967" y="702"/>
                  </a:lnTo>
                  <a:lnTo>
                    <a:pt x="1004" y="698"/>
                  </a:lnTo>
                  <a:lnTo>
                    <a:pt x="1039" y="702"/>
                  </a:lnTo>
                  <a:lnTo>
                    <a:pt x="1047" y="714"/>
                  </a:lnTo>
                  <a:lnTo>
                    <a:pt x="1071" y="708"/>
                  </a:lnTo>
                  <a:lnTo>
                    <a:pt x="1055" y="673"/>
                  </a:lnTo>
                  <a:lnTo>
                    <a:pt x="1073" y="669"/>
                  </a:lnTo>
                  <a:lnTo>
                    <a:pt x="1166" y="683"/>
                  </a:lnTo>
                  <a:lnTo>
                    <a:pt x="1241" y="691"/>
                  </a:lnTo>
                  <a:lnTo>
                    <a:pt x="1297" y="719"/>
                  </a:lnTo>
                  <a:lnTo>
                    <a:pt x="1327" y="719"/>
                  </a:lnTo>
                  <a:lnTo>
                    <a:pt x="1336" y="753"/>
                  </a:lnTo>
                  <a:lnTo>
                    <a:pt x="1358" y="683"/>
                  </a:lnTo>
                  <a:lnTo>
                    <a:pt x="1327" y="607"/>
                  </a:lnTo>
                  <a:lnTo>
                    <a:pt x="1422" y="581"/>
                  </a:lnTo>
                  <a:lnTo>
                    <a:pt x="1436" y="539"/>
                  </a:lnTo>
                  <a:lnTo>
                    <a:pt x="1448" y="477"/>
                  </a:lnTo>
                  <a:lnTo>
                    <a:pt x="1545" y="483"/>
                  </a:lnTo>
                  <a:lnTo>
                    <a:pt x="1561" y="408"/>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510" name="Freeform 492">
              <a:extLst>
                <a:ext uri="{FF2B5EF4-FFF2-40B4-BE49-F238E27FC236}">
                  <a16:creationId xmlns:a16="http://schemas.microsoft.com/office/drawing/2014/main" id="{47589480-5D67-40FA-B847-C0C8B0CBF4F5}"/>
                </a:ext>
              </a:extLst>
            </p:cNvPr>
            <p:cNvSpPr>
              <a:spLocks/>
            </p:cNvSpPr>
            <p:nvPr/>
          </p:nvSpPr>
          <p:spPr bwMode="auto">
            <a:xfrm>
              <a:off x="2261279" y="2447772"/>
              <a:ext cx="336945" cy="186963"/>
            </a:xfrm>
            <a:custGeom>
              <a:avLst/>
              <a:gdLst>
                <a:gd name="T0" fmla="*/ 1 w 697"/>
                <a:gd name="T1" fmla="*/ 5 h 492"/>
                <a:gd name="T2" fmla="*/ 2 w 697"/>
                <a:gd name="T3" fmla="*/ 4 h 492"/>
                <a:gd name="T4" fmla="*/ 2 w 697"/>
                <a:gd name="T5" fmla="*/ 4 h 492"/>
                <a:gd name="T6" fmla="*/ 3 w 697"/>
                <a:gd name="T7" fmla="*/ 4 h 492"/>
                <a:gd name="T8" fmla="*/ 4 w 697"/>
                <a:gd name="T9" fmla="*/ 4 h 492"/>
                <a:gd name="T10" fmla="*/ 4 w 697"/>
                <a:gd name="T11" fmla="*/ 5 h 492"/>
                <a:gd name="T12" fmla="*/ 4 w 697"/>
                <a:gd name="T13" fmla="*/ 5 h 492"/>
                <a:gd name="T14" fmla="*/ 5 w 697"/>
                <a:gd name="T15" fmla="*/ 7 h 492"/>
                <a:gd name="T16" fmla="*/ 5 w 697"/>
                <a:gd name="T17" fmla="*/ 6 h 492"/>
                <a:gd name="T18" fmla="*/ 6 w 697"/>
                <a:gd name="T19" fmla="*/ 7 h 492"/>
                <a:gd name="T20" fmla="*/ 8 w 697"/>
                <a:gd name="T21" fmla="*/ 8 h 492"/>
                <a:gd name="T22" fmla="*/ 9 w 697"/>
                <a:gd name="T23" fmla="*/ 9 h 492"/>
                <a:gd name="T24" fmla="*/ 10 w 697"/>
                <a:gd name="T25" fmla="*/ 10 h 492"/>
                <a:gd name="T26" fmla="*/ 11 w 697"/>
                <a:gd name="T27" fmla="*/ 11 h 492"/>
                <a:gd name="T28" fmla="*/ 12 w 697"/>
                <a:gd name="T29" fmla="*/ 10 h 492"/>
                <a:gd name="T30" fmla="*/ 12 w 697"/>
                <a:gd name="T31" fmla="*/ 9 h 492"/>
                <a:gd name="T32" fmla="*/ 11 w 697"/>
                <a:gd name="T33" fmla="*/ 7 h 492"/>
                <a:gd name="T34" fmla="*/ 12 w 697"/>
                <a:gd name="T35" fmla="*/ 7 h 492"/>
                <a:gd name="T36" fmla="*/ 14 w 697"/>
                <a:gd name="T37" fmla="*/ 7 h 492"/>
                <a:gd name="T38" fmla="*/ 16 w 697"/>
                <a:gd name="T39" fmla="*/ 7 h 492"/>
                <a:gd name="T40" fmla="*/ 16 w 697"/>
                <a:gd name="T41" fmla="*/ 6 h 492"/>
                <a:gd name="T42" fmla="*/ 13 w 697"/>
                <a:gd name="T43" fmla="*/ 6 h 492"/>
                <a:gd name="T44" fmla="*/ 12 w 697"/>
                <a:gd name="T45" fmla="*/ 6 h 492"/>
                <a:gd name="T46" fmla="*/ 11 w 697"/>
                <a:gd name="T47" fmla="*/ 7 h 492"/>
                <a:gd name="T48" fmla="*/ 10 w 697"/>
                <a:gd name="T49" fmla="*/ 6 h 492"/>
                <a:gd name="T50" fmla="*/ 9 w 697"/>
                <a:gd name="T51" fmla="*/ 7 h 492"/>
                <a:gd name="T52" fmla="*/ 9 w 697"/>
                <a:gd name="T53" fmla="*/ 6 h 492"/>
                <a:gd name="T54" fmla="*/ 9 w 697"/>
                <a:gd name="T55" fmla="*/ 5 h 492"/>
                <a:gd name="T56" fmla="*/ 9 w 697"/>
                <a:gd name="T57" fmla="*/ 4 h 492"/>
                <a:gd name="T58" fmla="*/ 6 w 697"/>
                <a:gd name="T59" fmla="*/ 3 h 492"/>
                <a:gd name="T60" fmla="*/ 5 w 697"/>
                <a:gd name="T61" fmla="*/ 2 h 492"/>
                <a:gd name="T62" fmla="*/ 3 w 697"/>
                <a:gd name="T63" fmla="*/ 3 h 492"/>
                <a:gd name="T64" fmla="*/ 2 w 697"/>
                <a:gd name="T65" fmla="*/ 1 h 492"/>
                <a:gd name="T66" fmla="*/ 2 w 697"/>
                <a:gd name="T67" fmla="*/ 0 h 492"/>
                <a:gd name="T68" fmla="*/ 1 w 697"/>
                <a:gd name="T69" fmla="*/ 5 h 4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492"/>
                <a:gd name="T107" fmla="*/ 697 w 697"/>
                <a:gd name="T108" fmla="*/ 492 h 4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492">
                  <a:moveTo>
                    <a:pt x="49" y="226"/>
                  </a:moveTo>
                  <a:lnTo>
                    <a:pt x="65" y="221"/>
                  </a:lnTo>
                  <a:lnTo>
                    <a:pt x="72" y="202"/>
                  </a:lnTo>
                  <a:lnTo>
                    <a:pt x="81" y="184"/>
                  </a:lnTo>
                  <a:lnTo>
                    <a:pt x="98" y="193"/>
                  </a:lnTo>
                  <a:lnTo>
                    <a:pt x="94" y="168"/>
                  </a:lnTo>
                  <a:lnTo>
                    <a:pt x="112" y="158"/>
                  </a:lnTo>
                  <a:lnTo>
                    <a:pt x="124" y="176"/>
                  </a:lnTo>
                  <a:lnTo>
                    <a:pt x="141" y="176"/>
                  </a:lnTo>
                  <a:lnTo>
                    <a:pt x="158" y="187"/>
                  </a:lnTo>
                  <a:lnTo>
                    <a:pt x="168" y="193"/>
                  </a:lnTo>
                  <a:lnTo>
                    <a:pt x="168" y="199"/>
                  </a:lnTo>
                  <a:lnTo>
                    <a:pt x="169" y="214"/>
                  </a:lnTo>
                  <a:lnTo>
                    <a:pt x="189" y="221"/>
                  </a:lnTo>
                  <a:lnTo>
                    <a:pt x="189" y="244"/>
                  </a:lnTo>
                  <a:lnTo>
                    <a:pt x="205" y="276"/>
                  </a:lnTo>
                  <a:lnTo>
                    <a:pt x="225" y="280"/>
                  </a:lnTo>
                  <a:lnTo>
                    <a:pt x="230" y="272"/>
                  </a:lnTo>
                  <a:lnTo>
                    <a:pt x="251" y="258"/>
                  </a:lnTo>
                  <a:lnTo>
                    <a:pt x="270" y="276"/>
                  </a:lnTo>
                  <a:lnTo>
                    <a:pt x="290" y="306"/>
                  </a:lnTo>
                  <a:lnTo>
                    <a:pt x="325" y="344"/>
                  </a:lnTo>
                  <a:lnTo>
                    <a:pt x="383" y="360"/>
                  </a:lnTo>
                  <a:lnTo>
                    <a:pt x="386" y="384"/>
                  </a:lnTo>
                  <a:lnTo>
                    <a:pt x="423" y="400"/>
                  </a:lnTo>
                  <a:lnTo>
                    <a:pt x="440" y="425"/>
                  </a:lnTo>
                  <a:lnTo>
                    <a:pt x="427" y="491"/>
                  </a:lnTo>
                  <a:lnTo>
                    <a:pt x="459" y="492"/>
                  </a:lnTo>
                  <a:lnTo>
                    <a:pt x="485" y="457"/>
                  </a:lnTo>
                  <a:lnTo>
                    <a:pt x="498" y="440"/>
                  </a:lnTo>
                  <a:lnTo>
                    <a:pt x="507" y="421"/>
                  </a:lnTo>
                  <a:lnTo>
                    <a:pt x="501" y="387"/>
                  </a:lnTo>
                  <a:lnTo>
                    <a:pt x="473" y="373"/>
                  </a:lnTo>
                  <a:lnTo>
                    <a:pt x="481" y="314"/>
                  </a:lnTo>
                  <a:lnTo>
                    <a:pt x="505" y="290"/>
                  </a:lnTo>
                  <a:lnTo>
                    <a:pt x="527" y="298"/>
                  </a:lnTo>
                  <a:lnTo>
                    <a:pt x="579" y="287"/>
                  </a:lnTo>
                  <a:lnTo>
                    <a:pt x="586" y="311"/>
                  </a:lnTo>
                  <a:lnTo>
                    <a:pt x="614" y="310"/>
                  </a:lnTo>
                  <a:lnTo>
                    <a:pt x="680" y="306"/>
                  </a:lnTo>
                  <a:lnTo>
                    <a:pt x="697" y="276"/>
                  </a:lnTo>
                  <a:lnTo>
                    <a:pt x="680" y="261"/>
                  </a:lnTo>
                  <a:lnTo>
                    <a:pt x="637" y="261"/>
                  </a:lnTo>
                  <a:lnTo>
                    <a:pt x="566" y="261"/>
                  </a:lnTo>
                  <a:lnTo>
                    <a:pt x="538" y="261"/>
                  </a:lnTo>
                  <a:lnTo>
                    <a:pt x="510" y="256"/>
                  </a:lnTo>
                  <a:lnTo>
                    <a:pt x="462" y="280"/>
                  </a:lnTo>
                  <a:lnTo>
                    <a:pt x="457" y="276"/>
                  </a:lnTo>
                  <a:lnTo>
                    <a:pt x="449" y="264"/>
                  </a:lnTo>
                  <a:lnTo>
                    <a:pt x="426" y="272"/>
                  </a:lnTo>
                  <a:lnTo>
                    <a:pt x="403" y="280"/>
                  </a:lnTo>
                  <a:lnTo>
                    <a:pt x="398" y="275"/>
                  </a:lnTo>
                  <a:lnTo>
                    <a:pt x="394" y="264"/>
                  </a:lnTo>
                  <a:lnTo>
                    <a:pt x="365" y="256"/>
                  </a:lnTo>
                  <a:lnTo>
                    <a:pt x="360" y="253"/>
                  </a:lnTo>
                  <a:lnTo>
                    <a:pt x="364" y="239"/>
                  </a:lnTo>
                  <a:lnTo>
                    <a:pt x="378" y="230"/>
                  </a:lnTo>
                  <a:lnTo>
                    <a:pt x="360" y="183"/>
                  </a:lnTo>
                  <a:lnTo>
                    <a:pt x="331" y="114"/>
                  </a:lnTo>
                  <a:lnTo>
                    <a:pt x="247" y="137"/>
                  </a:lnTo>
                  <a:lnTo>
                    <a:pt x="230" y="114"/>
                  </a:lnTo>
                  <a:lnTo>
                    <a:pt x="191" y="96"/>
                  </a:lnTo>
                  <a:lnTo>
                    <a:pt x="158" y="123"/>
                  </a:lnTo>
                  <a:lnTo>
                    <a:pt x="126" y="116"/>
                  </a:lnTo>
                  <a:lnTo>
                    <a:pt x="89" y="87"/>
                  </a:lnTo>
                  <a:lnTo>
                    <a:pt x="83" y="51"/>
                  </a:lnTo>
                  <a:lnTo>
                    <a:pt x="85" y="26"/>
                  </a:lnTo>
                  <a:lnTo>
                    <a:pt x="83" y="0"/>
                  </a:lnTo>
                  <a:lnTo>
                    <a:pt x="0" y="51"/>
                  </a:lnTo>
                  <a:lnTo>
                    <a:pt x="49" y="226"/>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511" name="Freeform 493">
              <a:extLst>
                <a:ext uri="{FF2B5EF4-FFF2-40B4-BE49-F238E27FC236}">
                  <a16:creationId xmlns:a16="http://schemas.microsoft.com/office/drawing/2014/main" id="{91C93E06-2407-4D63-8C40-5FC3683BD748}"/>
                </a:ext>
              </a:extLst>
            </p:cNvPr>
            <p:cNvSpPr>
              <a:spLocks/>
            </p:cNvSpPr>
            <p:nvPr/>
          </p:nvSpPr>
          <p:spPr bwMode="auto">
            <a:xfrm>
              <a:off x="2219160" y="2508768"/>
              <a:ext cx="256078" cy="163096"/>
            </a:xfrm>
            <a:custGeom>
              <a:avLst/>
              <a:gdLst>
                <a:gd name="T0" fmla="*/ 0 w 534"/>
                <a:gd name="T1" fmla="*/ 1 h 433"/>
                <a:gd name="T2" fmla="*/ 0 w 534"/>
                <a:gd name="T3" fmla="*/ 3 h 433"/>
                <a:gd name="T4" fmla="*/ 1 w 534"/>
                <a:gd name="T5" fmla="*/ 2 h 433"/>
                <a:gd name="T6" fmla="*/ 2 w 534"/>
                <a:gd name="T7" fmla="*/ 3 h 433"/>
                <a:gd name="T8" fmla="*/ 1 w 534"/>
                <a:gd name="T9" fmla="*/ 3 h 433"/>
                <a:gd name="T10" fmla="*/ 0 w 534"/>
                <a:gd name="T11" fmla="*/ 3 h 433"/>
                <a:gd name="T12" fmla="*/ 0 w 534"/>
                <a:gd name="T13" fmla="*/ 4 h 433"/>
                <a:gd name="T14" fmla="*/ 0 w 534"/>
                <a:gd name="T15" fmla="*/ 4 h 433"/>
                <a:gd name="T16" fmla="*/ 1 w 534"/>
                <a:gd name="T17" fmla="*/ 5 h 433"/>
                <a:gd name="T18" fmla="*/ 1 w 534"/>
                <a:gd name="T19" fmla="*/ 5 h 433"/>
                <a:gd name="T20" fmla="*/ 1 w 534"/>
                <a:gd name="T21" fmla="*/ 5 h 433"/>
                <a:gd name="T22" fmla="*/ 1 w 534"/>
                <a:gd name="T23" fmla="*/ 7 h 433"/>
                <a:gd name="T24" fmla="*/ 3 w 534"/>
                <a:gd name="T25" fmla="*/ 7 h 433"/>
                <a:gd name="T26" fmla="*/ 4 w 534"/>
                <a:gd name="T27" fmla="*/ 6 h 433"/>
                <a:gd name="T28" fmla="*/ 6 w 534"/>
                <a:gd name="T29" fmla="*/ 7 h 433"/>
                <a:gd name="T30" fmla="*/ 7 w 534"/>
                <a:gd name="T31" fmla="*/ 8 h 433"/>
                <a:gd name="T32" fmla="*/ 7 w 534"/>
                <a:gd name="T33" fmla="*/ 9 h 433"/>
                <a:gd name="T34" fmla="*/ 7 w 534"/>
                <a:gd name="T35" fmla="*/ 9 h 433"/>
                <a:gd name="T36" fmla="*/ 9 w 534"/>
                <a:gd name="T37" fmla="*/ 10 h 433"/>
                <a:gd name="T38" fmla="*/ 11 w 534"/>
                <a:gd name="T39" fmla="*/ 7 h 433"/>
                <a:gd name="T40" fmla="*/ 12 w 534"/>
                <a:gd name="T41" fmla="*/ 7 h 433"/>
                <a:gd name="T42" fmla="*/ 12 w 534"/>
                <a:gd name="T43" fmla="*/ 7 h 433"/>
                <a:gd name="T44" fmla="*/ 12 w 534"/>
                <a:gd name="T45" fmla="*/ 6 h 433"/>
                <a:gd name="T46" fmla="*/ 12 w 534"/>
                <a:gd name="T47" fmla="*/ 5 h 433"/>
                <a:gd name="T48" fmla="*/ 11 w 534"/>
                <a:gd name="T49" fmla="*/ 5 h 433"/>
                <a:gd name="T50" fmla="*/ 11 w 534"/>
                <a:gd name="T51" fmla="*/ 5 h 433"/>
                <a:gd name="T52" fmla="*/ 10 w 534"/>
                <a:gd name="T53" fmla="*/ 4 h 433"/>
                <a:gd name="T54" fmla="*/ 9 w 534"/>
                <a:gd name="T55" fmla="*/ 3 h 433"/>
                <a:gd name="T56" fmla="*/ 9 w 534"/>
                <a:gd name="T57" fmla="*/ 3 h 433"/>
                <a:gd name="T58" fmla="*/ 8 w 534"/>
                <a:gd name="T59" fmla="*/ 2 h 433"/>
                <a:gd name="T60" fmla="*/ 7 w 534"/>
                <a:gd name="T61" fmla="*/ 3 h 433"/>
                <a:gd name="T62" fmla="*/ 7 w 534"/>
                <a:gd name="T63" fmla="*/ 3 h 433"/>
                <a:gd name="T64" fmla="*/ 7 w 534"/>
                <a:gd name="T65" fmla="*/ 3 h 433"/>
                <a:gd name="T66" fmla="*/ 7 w 534"/>
                <a:gd name="T67" fmla="*/ 2 h 433"/>
                <a:gd name="T68" fmla="*/ 7 w 534"/>
                <a:gd name="T69" fmla="*/ 1 h 433"/>
                <a:gd name="T70" fmla="*/ 6 w 534"/>
                <a:gd name="T71" fmla="*/ 1 h 433"/>
                <a:gd name="T72" fmla="*/ 6 w 534"/>
                <a:gd name="T73" fmla="*/ 1 h 433"/>
                <a:gd name="T74" fmla="*/ 5 w 534"/>
                <a:gd name="T75" fmla="*/ 0 h 433"/>
                <a:gd name="T76" fmla="*/ 5 w 534"/>
                <a:gd name="T77" fmla="*/ 0 h 433"/>
                <a:gd name="T78" fmla="*/ 5 w 534"/>
                <a:gd name="T79" fmla="*/ 0 h 433"/>
                <a:gd name="T80" fmla="*/ 4 w 534"/>
                <a:gd name="T81" fmla="*/ 0 h 433"/>
                <a:gd name="T82" fmla="*/ 5 w 534"/>
                <a:gd name="T83" fmla="*/ 1 h 433"/>
                <a:gd name="T84" fmla="*/ 4 w 534"/>
                <a:gd name="T85" fmla="*/ 1 h 433"/>
                <a:gd name="T86" fmla="*/ 4 w 534"/>
                <a:gd name="T87" fmla="*/ 1 h 433"/>
                <a:gd name="T88" fmla="*/ 4 w 534"/>
                <a:gd name="T89" fmla="*/ 1 h 433"/>
                <a:gd name="T90" fmla="*/ 3 w 534"/>
                <a:gd name="T91" fmla="*/ 1 h 433"/>
                <a:gd name="T92" fmla="*/ 3 w 534"/>
                <a:gd name="T93" fmla="*/ 1 h 433"/>
                <a:gd name="T94" fmla="*/ 2 w 534"/>
                <a:gd name="T95" fmla="*/ 2 h 433"/>
                <a:gd name="T96" fmla="*/ 2 w 534"/>
                <a:gd name="T97" fmla="*/ 1 h 433"/>
                <a:gd name="T98" fmla="*/ 1 w 534"/>
                <a:gd name="T99" fmla="*/ 1 h 433"/>
                <a:gd name="T100" fmla="*/ 0 w 534"/>
                <a:gd name="T101" fmla="*/ 1 h 4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33"/>
                <a:gd name="T155" fmla="*/ 534 w 534"/>
                <a:gd name="T156" fmla="*/ 433 h 4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33">
                  <a:moveTo>
                    <a:pt x="0" y="63"/>
                  </a:moveTo>
                  <a:lnTo>
                    <a:pt x="4" y="118"/>
                  </a:lnTo>
                  <a:lnTo>
                    <a:pt x="32" y="86"/>
                  </a:lnTo>
                  <a:lnTo>
                    <a:pt x="72" y="129"/>
                  </a:lnTo>
                  <a:lnTo>
                    <a:pt x="53" y="156"/>
                  </a:lnTo>
                  <a:lnTo>
                    <a:pt x="7" y="130"/>
                  </a:lnTo>
                  <a:lnTo>
                    <a:pt x="1" y="168"/>
                  </a:lnTo>
                  <a:lnTo>
                    <a:pt x="7" y="191"/>
                  </a:lnTo>
                  <a:lnTo>
                    <a:pt x="32" y="196"/>
                  </a:lnTo>
                  <a:lnTo>
                    <a:pt x="22" y="221"/>
                  </a:lnTo>
                  <a:lnTo>
                    <a:pt x="41" y="238"/>
                  </a:lnTo>
                  <a:lnTo>
                    <a:pt x="41" y="314"/>
                  </a:lnTo>
                  <a:lnTo>
                    <a:pt x="115" y="292"/>
                  </a:lnTo>
                  <a:lnTo>
                    <a:pt x="157" y="269"/>
                  </a:lnTo>
                  <a:lnTo>
                    <a:pt x="250" y="320"/>
                  </a:lnTo>
                  <a:lnTo>
                    <a:pt x="311" y="352"/>
                  </a:lnTo>
                  <a:lnTo>
                    <a:pt x="322" y="366"/>
                  </a:lnTo>
                  <a:lnTo>
                    <a:pt x="328" y="405"/>
                  </a:lnTo>
                  <a:lnTo>
                    <a:pt x="382" y="433"/>
                  </a:lnTo>
                  <a:lnTo>
                    <a:pt x="466" y="329"/>
                  </a:lnTo>
                  <a:lnTo>
                    <a:pt x="519" y="329"/>
                  </a:lnTo>
                  <a:lnTo>
                    <a:pt x="528" y="286"/>
                  </a:lnTo>
                  <a:lnTo>
                    <a:pt x="534" y="268"/>
                  </a:lnTo>
                  <a:lnTo>
                    <a:pt x="517" y="240"/>
                  </a:lnTo>
                  <a:lnTo>
                    <a:pt x="478" y="223"/>
                  </a:lnTo>
                  <a:lnTo>
                    <a:pt x="472" y="202"/>
                  </a:lnTo>
                  <a:lnTo>
                    <a:pt x="417" y="186"/>
                  </a:lnTo>
                  <a:lnTo>
                    <a:pt x="382" y="148"/>
                  </a:lnTo>
                  <a:lnTo>
                    <a:pt x="371" y="122"/>
                  </a:lnTo>
                  <a:lnTo>
                    <a:pt x="343" y="98"/>
                  </a:lnTo>
                  <a:lnTo>
                    <a:pt x="327" y="113"/>
                  </a:lnTo>
                  <a:lnTo>
                    <a:pt x="317" y="122"/>
                  </a:lnTo>
                  <a:lnTo>
                    <a:pt x="297" y="118"/>
                  </a:lnTo>
                  <a:lnTo>
                    <a:pt x="281" y="86"/>
                  </a:lnTo>
                  <a:lnTo>
                    <a:pt x="281" y="63"/>
                  </a:lnTo>
                  <a:lnTo>
                    <a:pt x="261" y="56"/>
                  </a:lnTo>
                  <a:lnTo>
                    <a:pt x="256" y="35"/>
                  </a:lnTo>
                  <a:lnTo>
                    <a:pt x="233" y="18"/>
                  </a:lnTo>
                  <a:lnTo>
                    <a:pt x="216" y="18"/>
                  </a:lnTo>
                  <a:lnTo>
                    <a:pt x="204" y="0"/>
                  </a:lnTo>
                  <a:lnTo>
                    <a:pt x="186" y="10"/>
                  </a:lnTo>
                  <a:lnTo>
                    <a:pt x="192" y="35"/>
                  </a:lnTo>
                  <a:lnTo>
                    <a:pt x="182" y="31"/>
                  </a:lnTo>
                  <a:lnTo>
                    <a:pt x="173" y="26"/>
                  </a:lnTo>
                  <a:lnTo>
                    <a:pt x="157" y="63"/>
                  </a:lnTo>
                  <a:lnTo>
                    <a:pt x="136" y="68"/>
                  </a:lnTo>
                  <a:lnTo>
                    <a:pt x="115" y="61"/>
                  </a:lnTo>
                  <a:lnTo>
                    <a:pt x="101" y="80"/>
                  </a:lnTo>
                  <a:lnTo>
                    <a:pt x="84" y="63"/>
                  </a:lnTo>
                  <a:lnTo>
                    <a:pt x="57" y="46"/>
                  </a:lnTo>
                  <a:lnTo>
                    <a:pt x="0" y="63"/>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512" name="Freeform 494">
              <a:extLst>
                <a:ext uri="{FF2B5EF4-FFF2-40B4-BE49-F238E27FC236}">
                  <a16:creationId xmlns:a16="http://schemas.microsoft.com/office/drawing/2014/main" id="{257846A2-E520-4E71-B4B9-292A90025583}"/>
                </a:ext>
              </a:extLst>
            </p:cNvPr>
            <p:cNvSpPr>
              <a:spLocks/>
            </p:cNvSpPr>
            <p:nvPr/>
          </p:nvSpPr>
          <p:spPr bwMode="auto">
            <a:xfrm>
              <a:off x="2505563" y="2507441"/>
              <a:ext cx="213960" cy="82211"/>
            </a:xfrm>
            <a:custGeom>
              <a:avLst/>
              <a:gdLst>
                <a:gd name="T0" fmla="*/ 3 w 444"/>
                <a:gd name="T1" fmla="*/ 3 h 219"/>
                <a:gd name="T2" fmla="*/ 2 w 444"/>
                <a:gd name="T3" fmla="*/ 3 h 219"/>
                <a:gd name="T4" fmla="*/ 0 w 444"/>
                <a:gd name="T5" fmla="*/ 4 h 219"/>
                <a:gd name="T6" fmla="*/ 0 w 444"/>
                <a:gd name="T7" fmla="*/ 4 h 219"/>
                <a:gd name="T8" fmla="*/ 0 w 444"/>
                <a:gd name="T9" fmla="*/ 5 h 219"/>
                <a:gd name="T10" fmla="*/ 1 w 444"/>
                <a:gd name="T11" fmla="*/ 5 h 219"/>
                <a:gd name="T12" fmla="*/ 3 w 444"/>
                <a:gd name="T13" fmla="*/ 5 h 219"/>
                <a:gd name="T14" fmla="*/ 4 w 444"/>
                <a:gd name="T15" fmla="*/ 5 h 219"/>
                <a:gd name="T16" fmla="*/ 5 w 444"/>
                <a:gd name="T17" fmla="*/ 5 h 219"/>
                <a:gd name="T18" fmla="*/ 5 w 444"/>
                <a:gd name="T19" fmla="*/ 4 h 219"/>
                <a:gd name="T20" fmla="*/ 6 w 444"/>
                <a:gd name="T21" fmla="*/ 4 h 219"/>
                <a:gd name="T22" fmla="*/ 7 w 444"/>
                <a:gd name="T23" fmla="*/ 4 h 219"/>
                <a:gd name="T24" fmla="*/ 7 w 444"/>
                <a:gd name="T25" fmla="*/ 4 h 219"/>
                <a:gd name="T26" fmla="*/ 9 w 444"/>
                <a:gd name="T27" fmla="*/ 3 h 219"/>
                <a:gd name="T28" fmla="*/ 10 w 444"/>
                <a:gd name="T29" fmla="*/ 2 h 219"/>
                <a:gd name="T30" fmla="*/ 10 w 444"/>
                <a:gd name="T31" fmla="*/ 2 h 219"/>
                <a:gd name="T32" fmla="*/ 10 w 444"/>
                <a:gd name="T33" fmla="*/ 1 h 219"/>
                <a:gd name="T34" fmla="*/ 9 w 444"/>
                <a:gd name="T35" fmla="*/ 1 h 219"/>
                <a:gd name="T36" fmla="*/ 9 w 444"/>
                <a:gd name="T37" fmla="*/ 1 h 219"/>
                <a:gd name="T38" fmla="*/ 8 w 444"/>
                <a:gd name="T39" fmla="*/ 1 h 219"/>
                <a:gd name="T40" fmla="*/ 7 w 444"/>
                <a:gd name="T41" fmla="*/ 0 h 219"/>
                <a:gd name="T42" fmla="*/ 4 w 444"/>
                <a:gd name="T43" fmla="*/ 0 h 219"/>
                <a:gd name="T44" fmla="*/ 4 w 444"/>
                <a:gd name="T45" fmla="*/ 0 h 219"/>
                <a:gd name="T46" fmla="*/ 4 w 444"/>
                <a:gd name="T47" fmla="*/ 1 h 219"/>
                <a:gd name="T48" fmla="*/ 4 w 444"/>
                <a:gd name="T49" fmla="*/ 1 h 219"/>
                <a:gd name="T50" fmla="*/ 4 w 444"/>
                <a:gd name="T51" fmla="*/ 1 h 219"/>
                <a:gd name="T52" fmla="*/ 3 w 444"/>
                <a:gd name="T53" fmla="*/ 1 h 219"/>
                <a:gd name="T54" fmla="*/ 3 w 444"/>
                <a:gd name="T55" fmla="*/ 1 h 219"/>
                <a:gd name="T56" fmla="*/ 2 w 444"/>
                <a:gd name="T57" fmla="*/ 1 h 219"/>
                <a:gd name="T58" fmla="*/ 2 w 444"/>
                <a:gd name="T59" fmla="*/ 1 h 219"/>
                <a:gd name="T60" fmla="*/ 2 w 444"/>
                <a:gd name="T61" fmla="*/ 1 h 219"/>
                <a:gd name="T62" fmla="*/ 2 w 444"/>
                <a:gd name="T63" fmla="*/ 2 h 219"/>
                <a:gd name="T64" fmla="*/ 2 w 444"/>
                <a:gd name="T65" fmla="*/ 2 h 219"/>
                <a:gd name="T66" fmla="*/ 2 w 444"/>
                <a:gd name="T67" fmla="*/ 3 h 219"/>
                <a:gd name="T68" fmla="*/ 4 w 444"/>
                <a:gd name="T69" fmla="*/ 3 h 219"/>
                <a:gd name="T70" fmla="*/ 4 w 444"/>
                <a:gd name="T71" fmla="*/ 2 h 219"/>
                <a:gd name="T72" fmla="*/ 5 w 444"/>
                <a:gd name="T73" fmla="*/ 3 h 219"/>
                <a:gd name="T74" fmla="*/ 4 w 444"/>
                <a:gd name="T75" fmla="*/ 3 h 219"/>
                <a:gd name="T76" fmla="*/ 4 w 444"/>
                <a:gd name="T77" fmla="*/ 3 h 219"/>
                <a:gd name="T78" fmla="*/ 3 w 444"/>
                <a:gd name="T79" fmla="*/ 3 h 219"/>
                <a:gd name="T80" fmla="*/ 3 w 444"/>
                <a:gd name="T81" fmla="*/ 3 h 219"/>
                <a:gd name="T82" fmla="*/ 3 w 444"/>
                <a:gd name="T83" fmla="*/ 3 h 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219"/>
                <a:gd name="T128" fmla="*/ 444 w 444"/>
                <a:gd name="T129" fmla="*/ 219 h 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219">
                  <a:moveTo>
                    <a:pt x="113" y="156"/>
                  </a:moveTo>
                  <a:lnTo>
                    <a:pt x="81" y="156"/>
                  </a:lnTo>
                  <a:lnTo>
                    <a:pt x="16" y="165"/>
                  </a:lnTo>
                  <a:lnTo>
                    <a:pt x="0" y="190"/>
                  </a:lnTo>
                  <a:lnTo>
                    <a:pt x="16" y="200"/>
                  </a:lnTo>
                  <a:lnTo>
                    <a:pt x="29" y="207"/>
                  </a:lnTo>
                  <a:lnTo>
                    <a:pt x="118" y="206"/>
                  </a:lnTo>
                  <a:lnTo>
                    <a:pt x="179" y="206"/>
                  </a:lnTo>
                  <a:lnTo>
                    <a:pt x="207" y="219"/>
                  </a:lnTo>
                  <a:lnTo>
                    <a:pt x="216" y="192"/>
                  </a:lnTo>
                  <a:lnTo>
                    <a:pt x="242" y="190"/>
                  </a:lnTo>
                  <a:lnTo>
                    <a:pt x="278" y="180"/>
                  </a:lnTo>
                  <a:lnTo>
                    <a:pt x="309" y="172"/>
                  </a:lnTo>
                  <a:lnTo>
                    <a:pt x="363" y="136"/>
                  </a:lnTo>
                  <a:lnTo>
                    <a:pt x="423" y="102"/>
                  </a:lnTo>
                  <a:lnTo>
                    <a:pt x="444" y="84"/>
                  </a:lnTo>
                  <a:lnTo>
                    <a:pt x="436" y="50"/>
                  </a:lnTo>
                  <a:lnTo>
                    <a:pt x="406" y="50"/>
                  </a:lnTo>
                  <a:lnTo>
                    <a:pt x="382" y="35"/>
                  </a:lnTo>
                  <a:lnTo>
                    <a:pt x="349" y="22"/>
                  </a:lnTo>
                  <a:lnTo>
                    <a:pt x="275" y="14"/>
                  </a:lnTo>
                  <a:lnTo>
                    <a:pt x="182" y="0"/>
                  </a:lnTo>
                  <a:lnTo>
                    <a:pt x="165" y="4"/>
                  </a:lnTo>
                  <a:lnTo>
                    <a:pt x="171" y="22"/>
                  </a:lnTo>
                  <a:lnTo>
                    <a:pt x="180" y="39"/>
                  </a:lnTo>
                  <a:lnTo>
                    <a:pt x="156" y="45"/>
                  </a:lnTo>
                  <a:lnTo>
                    <a:pt x="148" y="33"/>
                  </a:lnTo>
                  <a:lnTo>
                    <a:pt x="117" y="29"/>
                  </a:lnTo>
                  <a:lnTo>
                    <a:pt x="76" y="33"/>
                  </a:lnTo>
                  <a:lnTo>
                    <a:pt x="93" y="45"/>
                  </a:lnTo>
                  <a:lnTo>
                    <a:pt x="93" y="57"/>
                  </a:lnTo>
                  <a:lnTo>
                    <a:pt x="86" y="72"/>
                  </a:lnTo>
                  <a:lnTo>
                    <a:pt x="86" y="95"/>
                  </a:lnTo>
                  <a:lnTo>
                    <a:pt x="98" y="108"/>
                  </a:lnTo>
                  <a:lnTo>
                    <a:pt x="156" y="108"/>
                  </a:lnTo>
                  <a:lnTo>
                    <a:pt x="174" y="107"/>
                  </a:lnTo>
                  <a:lnTo>
                    <a:pt x="192" y="126"/>
                  </a:lnTo>
                  <a:lnTo>
                    <a:pt x="173" y="153"/>
                  </a:lnTo>
                  <a:lnTo>
                    <a:pt x="154" y="153"/>
                  </a:lnTo>
                  <a:lnTo>
                    <a:pt x="132" y="152"/>
                  </a:lnTo>
                  <a:lnTo>
                    <a:pt x="123" y="153"/>
                  </a:lnTo>
                  <a:lnTo>
                    <a:pt x="113" y="156"/>
                  </a:lnTo>
                  <a:close/>
                </a:path>
              </a:pathLst>
            </a:custGeom>
            <a:solidFill>
              <a:srgbClr val="0075C1"/>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513" name="Freeform 495">
              <a:extLst>
                <a:ext uri="{FF2B5EF4-FFF2-40B4-BE49-F238E27FC236}">
                  <a16:creationId xmlns:a16="http://schemas.microsoft.com/office/drawing/2014/main" id="{BB62EF61-D01A-49A0-8586-C02BC01F2597}"/>
                </a:ext>
              </a:extLst>
            </p:cNvPr>
            <p:cNvSpPr>
              <a:spLocks/>
            </p:cNvSpPr>
            <p:nvPr/>
          </p:nvSpPr>
          <p:spPr bwMode="auto">
            <a:xfrm>
              <a:off x="2483663" y="2556503"/>
              <a:ext cx="136463" cy="86189"/>
            </a:xfrm>
            <a:custGeom>
              <a:avLst/>
              <a:gdLst>
                <a:gd name="T0" fmla="*/ 0 w 285"/>
                <a:gd name="T1" fmla="*/ 5 h 227"/>
                <a:gd name="T2" fmla="*/ 0 w 285"/>
                <a:gd name="T3" fmla="*/ 5 h 227"/>
                <a:gd name="T4" fmla="*/ 1 w 285"/>
                <a:gd name="T5" fmla="*/ 5 h 227"/>
                <a:gd name="T6" fmla="*/ 2 w 285"/>
                <a:gd name="T7" fmla="*/ 5 h 227"/>
                <a:gd name="T8" fmla="*/ 3 w 285"/>
                <a:gd name="T9" fmla="*/ 3 h 227"/>
                <a:gd name="T10" fmla="*/ 3 w 285"/>
                <a:gd name="T11" fmla="*/ 4 h 227"/>
                <a:gd name="T12" fmla="*/ 4 w 285"/>
                <a:gd name="T13" fmla="*/ 5 h 227"/>
                <a:gd name="T14" fmla="*/ 5 w 285"/>
                <a:gd name="T15" fmla="*/ 5 h 227"/>
                <a:gd name="T16" fmla="*/ 6 w 285"/>
                <a:gd name="T17" fmla="*/ 5 h 227"/>
                <a:gd name="T18" fmla="*/ 7 w 285"/>
                <a:gd name="T19" fmla="*/ 5 h 227"/>
                <a:gd name="T20" fmla="*/ 7 w 285"/>
                <a:gd name="T21" fmla="*/ 3 h 227"/>
                <a:gd name="T22" fmla="*/ 6 w 285"/>
                <a:gd name="T23" fmla="*/ 3 h 227"/>
                <a:gd name="T24" fmla="*/ 6 w 285"/>
                <a:gd name="T25" fmla="*/ 3 h 227"/>
                <a:gd name="T26" fmla="*/ 6 w 285"/>
                <a:gd name="T27" fmla="*/ 2 h 227"/>
                <a:gd name="T28" fmla="*/ 5 w 285"/>
                <a:gd name="T29" fmla="*/ 2 h 227"/>
                <a:gd name="T30" fmla="*/ 5 w 285"/>
                <a:gd name="T31" fmla="*/ 2 h 227"/>
                <a:gd name="T32" fmla="*/ 3 w 285"/>
                <a:gd name="T33" fmla="*/ 2 h 227"/>
                <a:gd name="T34" fmla="*/ 3 w 285"/>
                <a:gd name="T35" fmla="*/ 2 h 227"/>
                <a:gd name="T36" fmla="*/ 2 w 285"/>
                <a:gd name="T37" fmla="*/ 2 h 227"/>
                <a:gd name="T38" fmla="*/ 1 w 285"/>
                <a:gd name="T39" fmla="*/ 1 h 227"/>
                <a:gd name="T40" fmla="*/ 1 w 285"/>
                <a:gd name="T41" fmla="*/ 1 h 227"/>
                <a:gd name="T42" fmla="*/ 1 w 285"/>
                <a:gd name="T43" fmla="*/ 1 h 227"/>
                <a:gd name="T44" fmla="*/ 1 w 285"/>
                <a:gd name="T45" fmla="*/ 1 h 227"/>
                <a:gd name="T46" fmla="*/ 3 w 285"/>
                <a:gd name="T47" fmla="*/ 1 h 227"/>
                <a:gd name="T48" fmla="*/ 3 w 285"/>
                <a:gd name="T49" fmla="*/ 0 h 227"/>
                <a:gd name="T50" fmla="*/ 2 w 285"/>
                <a:gd name="T51" fmla="*/ 0 h 227"/>
                <a:gd name="T52" fmla="*/ 1 w 285"/>
                <a:gd name="T53" fmla="*/ 0 h 227"/>
                <a:gd name="T54" fmla="*/ 0 w 285"/>
                <a:gd name="T55" fmla="*/ 1 h 227"/>
                <a:gd name="T56" fmla="*/ 0 w 285"/>
                <a:gd name="T57" fmla="*/ 2 h 227"/>
                <a:gd name="T58" fmla="*/ 0 w 285"/>
                <a:gd name="T59" fmla="*/ 2 h 227"/>
                <a:gd name="T60" fmla="*/ 0 w 285"/>
                <a:gd name="T61" fmla="*/ 2 h 227"/>
                <a:gd name="T62" fmla="*/ 1 w 285"/>
                <a:gd name="T63" fmla="*/ 2 h 227"/>
                <a:gd name="T64" fmla="*/ 1 w 285"/>
                <a:gd name="T65" fmla="*/ 3 h 227"/>
                <a:gd name="T66" fmla="*/ 1 w 285"/>
                <a:gd name="T67" fmla="*/ 4 h 227"/>
                <a:gd name="T68" fmla="*/ 1 w 285"/>
                <a:gd name="T69" fmla="*/ 4 h 227"/>
                <a:gd name="T70" fmla="*/ 1 w 285"/>
                <a:gd name="T71" fmla="*/ 4 h 227"/>
                <a:gd name="T72" fmla="*/ 0 w 285"/>
                <a:gd name="T73" fmla="*/ 5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227"/>
                <a:gd name="T113" fmla="*/ 285 w 285"/>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227">
                  <a:moveTo>
                    <a:pt x="0" y="192"/>
                  </a:moveTo>
                  <a:lnTo>
                    <a:pt x="4" y="201"/>
                  </a:lnTo>
                  <a:lnTo>
                    <a:pt x="27" y="205"/>
                  </a:lnTo>
                  <a:lnTo>
                    <a:pt x="76" y="207"/>
                  </a:lnTo>
                  <a:lnTo>
                    <a:pt x="135" y="138"/>
                  </a:lnTo>
                  <a:lnTo>
                    <a:pt x="150" y="181"/>
                  </a:lnTo>
                  <a:lnTo>
                    <a:pt x="166" y="227"/>
                  </a:lnTo>
                  <a:lnTo>
                    <a:pt x="206" y="209"/>
                  </a:lnTo>
                  <a:lnTo>
                    <a:pt x="243" y="191"/>
                  </a:lnTo>
                  <a:lnTo>
                    <a:pt x="285" y="205"/>
                  </a:lnTo>
                  <a:lnTo>
                    <a:pt x="285" y="139"/>
                  </a:lnTo>
                  <a:lnTo>
                    <a:pt x="258" y="127"/>
                  </a:lnTo>
                  <a:lnTo>
                    <a:pt x="242" y="128"/>
                  </a:lnTo>
                  <a:lnTo>
                    <a:pt x="253" y="85"/>
                  </a:lnTo>
                  <a:lnTo>
                    <a:pt x="218" y="76"/>
                  </a:lnTo>
                  <a:lnTo>
                    <a:pt x="192" y="73"/>
                  </a:lnTo>
                  <a:lnTo>
                    <a:pt x="151" y="73"/>
                  </a:lnTo>
                  <a:lnTo>
                    <a:pt x="121" y="73"/>
                  </a:lnTo>
                  <a:lnTo>
                    <a:pt x="81" y="73"/>
                  </a:lnTo>
                  <a:lnTo>
                    <a:pt x="49" y="66"/>
                  </a:lnTo>
                  <a:lnTo>
                    <a:pt x="45" y="59"/>
                  </a:lnTo>
                  <a:lnTo>
                    <a:pt x="50" y="44"/>
                  </a:lnTo>
                  <a:lnTo>
                    <a:pt x="65" y="32"/>
                  </a:lnTo>
                  <a:lnTo>
                    <a:pt x="119" y="21"/>
                  </a:lnTo>
                  <a:lnTo>
                    <a:pt x="117" y="0"/>
                  </a:lnTo>
                  <a:lnTo>
                    <a:pt x="73" y="7"/>
                  </a:lnTo>
                  <a:lnTo>
                    <a:pt x="40" y="4"/>
                  </a:lnTo>
                  <a:lnTo>
                    <a:pt x="19" y="27"/>
                  </a:lnTo>
                  <a:lnTo>
                    <a:pt x="9" y="73"/>
                  </a:lnTo>
                  <a:lnTo>
                    <a:pt x="11" y="84"/>
                  </a:lnTo>
                  <a:lnTo>
                    <a:pt x="8" y="86"/>
                  </a:lnTo>
                  <a:lnTo>
                    <a:pt x="34" y="97"/>
                  </a:lnTo>
                  <a:lnTo>
                    <a:pt x="47" y="122"/>
                  </a:lnTo>
                  <a:lnTo>
                    <a:pt x="39" y="153"/>
                  </a:lnTo>
                  <a:lnTo>
                    <a:pt x="32" y="155"/>
                  </a:lnTo>
                  <a:lnTo>
                    <a:pt x="25" y="166"/>
                  </a:lnTo>
                  <a:lnTo>
                    <a:pt x="0" y="192"/>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sp>
          <p:nvSpPr>
            <p:cNvPr id="514" name="Freeform 496">
              <a:extLst>
                <a:ext uri="{FF2B5EF4-FFF2-40B4-BE49-F238E27FC236}">
                  <a16:creationId xmlns:a16="http://schemas.microsoft.com/office/drawing/2014/main" id="{038FCEA2-A7EE-4F35-9691-E51D6D6A0512}"/>
                </a:ext>
              </a:extLst>
            </p:cNvPr>
            <p:cNvSpPr>
              <a:spLocks/>
            </p:cNvSpPr>
            <p:nvPr/>
          </p:nvSpPr>
          <p:spPr bwMode="auto">
            <a:xfrm>
              <a:off x="3358033" y="2897280"/>
              <a:ext cx="10108" cy="13260"/>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solidFill>
              <a:schemeClr val="accent5">
                <a:lumMod val="60000"/>
                <a:lumOff val="40000"/>
              </a:schemeClr>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思源黑体 CN Bold"/>
                <a:ea typeface="思源黑体 CN Bold"/>
                <a:cs typeface="Arial" pitchFamily="34" charset="0"/>
                <a:sym typeface="思源黑体 CN Normal" panose="020B0400000000000000" pitchFamily="34" charset="-122"/>
              </a:endParaRPr>
            </a:p>
          </p:txBody>
        </p:sp>
      </p:grpSp>
      <p:sp>
        <p:nvSpPr>
          <p:cNvPr id="519" name="文本框 23">
            <a:extLst>
              <a:ext uri="{FF2B5EF4-FFF2-40B4-BE49-F238E27FC236}">
                <a16:creationId xmlns:a16="http://schemas.microsoft.com/office/drawing/2014/main" id="{D1849FC7-E304-4927-AA56-4029727DA58F}"/>
              </a:ext>
            </a:extLst>
          </p:cNvPr>
          <p:cNvSpPr txBox="1">
            <a:spLocks noChangeArrowheads="1"/>
          </p:cNvSpPr>
          <p:nvPr/>
        </p:nvSpPr>
        <p:spPr bwMode="auto">
          <a:xfrm>
            <a:off x="5106115" y="1826022"/>
            <a:ext cx="4002389" cy="3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marR="0" lvl="0" indent="0" algn="l" defTabSz="914400" rtl="0" eaLnBrk="1" fontAlgn="auto" latinLnBrk="0" hangingPunct="1">
              <a:lnSpc>
                <a:spcPct val="125000"/>
              </a:lnSpc>
              <a:spcBef>
                <a:spcPts val="0"/>
              </a:spcBef>
              <a:spcAft>
                <a:spcPts val="720"/>
              </a:spcAft>
              <a:buClrTx/>
              <a:buSzTx/>
              <a:buFontTx/>
              <a:buNone/>
              <a:tabLst/>
              <a:defRPr/>
            </a:pPr>
            <a:r>
              <a:rPr kumimoji="0" lang="en-US" altLang="zh-CN" sz="1200" b="1" i="0" u="none" strike="noStrike" kern="1200" cap="none" spc="0" normalizeH="0" baseline="0" noProof="0" dirty="0">
                <a:ln>
                  <a:noFill/>
                </a:ln>
                <a:solidFill>
                  <a:srgbClr val="4F81BD">
                    <a:lumMod val="75000"/>
                  </a:srgbClr>
                </a:solidFill>
                <a:effectLst/>
                <a:uLnTx/>
                <a:uFillTx/>
                <a:latin typeface="Lato Black" panose="020F0A02020204030203" pitchFamily="34" charset="0"/>
                <a:ea typeface="思源黑体 CN Normal"/>
                <a:cs typeface="+mn-ea"/>
                <a:sym typeface="+mn-lt"/>
              </a:rPr>
              <a:t>Dialysis Clinic / ICU / Hepatology / Emergency</a:t>
            </a:r>
            <a:endParaRPr kumimoji="0" lang="zh-CN" altLang="en-US" sz="1200" b="1" i="0" u="none" strike="noStrike" kern="1200" cap="none" spc="0" normalizeH="0" baseline="0" noProof="0" dirty="0">
              <a:ln>
                <a:noFill/>
              </a:ln>
              <a:solidFill>
                <a:srgbClr val="4F81BD">
                  <a:lumMod val="75000"/>
                </a:srgbClr>
              </a:solidFill>
              <a:effectLst/>
              <a:uLnTx/>
              <a:uFillTx/>
              <a:latin typeface="Lato Black" panose="020F0A02020204030203" pitchFamily="34" charset="0"/>
              <a:ea typeface="思源黑体 CN Normal"/>
              <a:cs typeface="+mn-ea"/>
              <a:sym typeface="+mn-lt"/>
            </a:endParaRPr>
          </a:p>
        </p:txBody>
      </p:sp>
      <p:sp>
        <p:nvSpPr>
          <p:cNvPr id="520" name="文本框 23">
            <a:extLst>
              <a:ext uri="{FF2B5EF4-FFF2-40B4-BE49-F238E27FC236}">
                <a16:creationId xmlns:a16="http://schemas.microsoft.com/office/drawing/2014/main" id="{964170B9-3ECE-4988-BFDD-4751493050BD}"/>
              </a:ext>
            </a:extLst>
          </p:cNvPr>
          <p:cNvSpPr txBox="1">
            <a:spLocks noChangeArrowheads="1"/>
          </p:cNvSpPr>
          <p:nvPr/>
        </p:nvSpPr>
        <p:spPr bwMode="auto">
          <a:xfrm>
            <a:off x="5288584" y="1128796"/>
            <a:ext cx="26207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marR="0" lvl="0" indent="0" algn="just" defTabSz="914400" rtl="0" eaLnBrk="1" fontAlgn="auto" latinLnBrk="0" hangingPunct="1">
              <a:lnSpc>
                <a:spcPct val="125000"/>
              </a:lnSpc>
              <a:spcBef>
                <a:spcPts val="0"/>
              </a:spcBef>
              <a:spcAft>
                <a:spcPts val="720"/>
              </a:spcAft>
              <a:buClrTx/>
              <a:buSzTx/>
              <a:buFontTx/>
              <a:buNone/>
              <a:tabLst/>
              <a:defRPr/>
            </a:pPr>
            <a:r>
              <a:rPr kumimoji="0" lang="en-US" altLang="zh-CN" sz="3200" b="1" i="0" u="none" strike="noStrike" kern="1200" cap="none" spc="0" normalizeH="0" baseline="0" noProof="0" dirty="0">
                <a:ln>
                  <a:noFill/>
                </a:ln>
                <a:solidFill>
                  <a:srgbClr val="4F81BD">
                    <a:lumMod val="75000"/>
                  </a:srgbClr>
                </a:solidFill>
                <a:effectLst/>
                <a:uLnTx/>
                <a:uFillTx/>
                <a:latin typeface="Lato Black" panose="020F0A02020204030203" pitchFamily="34" charset="0"/>
                <a:ea typeface="思源黑体 CN Normal"/>
                <a:cs typeface="+mn-ea"/>
                <a:sym typeface="+mn-lt"/>
              </a:rPr>
              <a:t>6000</a:t>
            </a:r>
            <a:r>
              <a:rPr kumimoji="0" lang="en-US" altLang="zh-CN" sz="3200" b="1" i="0" u="none" strike="noStrike" kern="1200" cap="none" spc="0" normalizeH="0" baseline="30000" noProof="0" dirty="0">
                <a:ln>
                  <a:noFill/>
                </a:ln>
                <a:solidFill>
                  <a:srgbClr val="4F81BD">
                    <a:lumMod val="75000"/>
                  </a:srgbClr>
                </a:solidFill>
                <a:effectLst/>
                <a:uLnTx/>
                <a:uFillTx/>
                <a:latin typeface="Lato Black" panose="020F0A02020204030203" pitchFamily="34" charset="0"/>
                <a:ea typeface="思源黑体 CN Normal"/>
                <a:cs typeface="+mn-ea"/>
                <a:sym typeface="+mn-lt"/>
              </a:rPr>
              <a:t> + </a:t>
            </a:r>
            <a:endParaRPr kumimoji="0" lang="en-US" altLang="zh-CN" sz="3200" b="1" i="0" u="none" strike="noStrike" kern="1200" cap="none" spc="0" normalizeH="0" baseline="0" noProof="0" dirty="0">
              <a:ln>
                <a:noFill/>
              </a:ln>
              <a:solidFill>
                <a:srgbClr val="4F81BD">
                  <a:lumMod val="75000"/>
                </a:srgbClr>
              </a:solidFill>
              <a:effectLst/>
              <a:uLnTx/>
              <a:uFillTx/>
              <a:latin typeface="Lato Black" panose="020F0A02020204030203" pitchFamily="34" charset="0"/>
              <a:ea typeface="思源黑体 CN Normal"/>
              <a:cs typeface="+mn-ea"/>
              <a:sym typeface="+mn-lt"/>
            </a:endParaRPr>
          </a:p>
        </p:txBody>
      </p:sp>
      <p:sp>
        <p:nvSpPr>
          <p:cNvPr id="521" name="矩形 520">
            <a:extLst>
              <a:ext uri="{FF2B5EF4-FFF2-40B4-BE49-F238E27FC236}">
                <a16:creationId xmlns:a16="http://schemas.microsoft.com/office/drawing/2014/main" id="{9ECEF56B-7889-4BAE-AADD-4813770EEA7A}"/>
              </a:ext>
            </a:extLst>
          </p:cNvPr>
          <p:cNvSpPr/>
          <p:nvPr/>
        </p:nvSpPr>
        <p:spPr>
          <a:xfrm>
            <a:off x="6594083" y="1296457"/>
            <a:ext cx="165622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Lato Black" panose="020F0A02020204030203" pitchFamily="34" charset="0"/>
                <a:ea typeface="思源黑体 CN Normal"/>
                <a:cs typeface="+mn-ea"/>
                <a:sym typeface="+mn-lt"/>
              </a:rPr>
              <a:t>     Hospitals</a:t>
            </a:r>
          </a:p>
        </p:txBody>
      </p:sp>
      <p:sp>
        <p:nvSpPr>
          <p:cNvPr id="523" name="文本框 23">
            <a:extLst>
              <a:ext uri="{FF2B5EF4-FFF2-40B4-BE49-F238E27FC236}">
                <a16:creationId xmlns:a16="http://schemas.microsoft.com/office/drawing/2014/main" id="{D1849FC7-E304-4927-AA56-4029727DA58F}"/>
              </a:ext>
            </a:extLst>
          </p:cNvPr>
          <p:cNvSpPr txBox="1">
            <a:spLocks noChangeArrowheads="1"/>
          </p:cNvSpPr>
          <p:nvPr/>
        </p:nvSpPr>
        <p:spPr bwMode="auto">
          <a:xfrm>
            <a:off x="4973658" y="3188567"/>
            <a:ext cx="4710910" cy="3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marR="0" lvl="0" indent="0" algn="l" defTabSz="914400" rtl="0" eaLnBrk="1" fontAlgn="auto" latinLnBrk="0" hangingPunct="1">
              <a:lnSpc>
                <a:spcPct val="125000"/>
              </a:lnSpc>
              <a:spcBef>
                <a:spcPts val="0"/>
              </a:spcBef>
              <a:spcAft>
                <a:spcPts val="720"/>
              </a:spcAft>
              <a:buClrTx/>
              <a:buSzTx/>
              <a:buFontTx/>
              <a:buNone/>
              <a:tabLst/>
              <a:defRPr/>
            </a:pPr>
            <a:r>
              <a:rPr kumimoji="0" lang="en-US" altLang="zh-CN" sz="1200" b="1" i="0" u="none" strike="noStrike" kern="1200" cap="none" spc="0" normalizeH="0" baseline="0" noProof="0" dirty="0">
                <a:ln>
                  <a:noFill/>
                </a:ln>
                <a:solidFill>
                  <a:srgbClr val="4F81BD">
                    <a:lumMod val="75000"/>
                  </a:srgbClr>
                </a:solidFill>
                <a:effectLst/>
                <a:uLnTx/>
                <a:uFillTx/>
                <a:latin typeface="Lato Black" panose="020F0A02020204030203" pitchFamily="34" charset="0"/>
                <a:ea typeface="思源黑体 CN Normal"/>
                <a:cs typeface="+mn-ea"/>
                <a:sym typeface="+mn-lt"/>
              </a:rPr>
              <a:t>Europe/ Middle-East / Asia / South America / Africa</a:t>
            </a:r>
            <a:endParaRPr kumimoji="0" lang="zh-CN" altLang="en-US" sz="1200" b="1" i="0" u="none" strike="noStrike" kern="1200" cap="none" spc="0" normalizeH="0" baseline="0" noProof="0" dirty="0">
              <a:ln>
                <a:noFill/>
              </a:ln>
              <a:solidFill>
                <a:srgbClr val="4F81BD">
                  <a:lumMod val="75000"/>
                </a:srgbClr>
              </a:solidFill>
              <a:effectLst/>
              <a:uLnTx/>
              <a:uFillTx/>
              <a:latin typeface="Lato Black" panose="020F0A02020204030203" pitchFamily="34" charset="0"/>
              <a:ea typeface="思源黑体 CN Normal"/>
              <a:cs typeface="+mn-ea"/>
              <a:sym typeface="+mn-lt"/>
            </a:endParaRPr>
          </a:p>
        </p:txBody>
      </p:sp>
      <p:sp>
        <p:nvSpPr>
          <p:cNvPr id="524" name="文本框 23">
            <a:extLst>
              <a:ext uri="{FF2B5EF4-FFF2-40B4-BE49-F238E27FC236}">
                <a16:creationId xmlns:a16="http://schemas.microsoft.com/office/drawing/2014/main" id="{964170B9-3ECE-4988-BFDD-4751493050BD}"/>
              </a:ext>
            </a:extLst>
          </p:cNvPr>
          <p:cNvSpPr txBox="1">
            <a:spLocks noChangeArrowheads="1"/>
          </p:cNvSpPr>
          <p:nvPr/>
        </p:nvSpPr>
        <p:spPr bwMode="auto">
          <a:xfrm>
            <a:off x="5389622" y="2461732"/>
            <a:ext cx="3084718" cy="64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marR="0" lvl="0" indent="0" algn="just" defTabSz="914400" rtl="0" eaLnBrk="1" fontAlgn="auto" latinLnBrk="0" hangingPunct="1">
              <a:lnSpc>
                <a:spcPct val="125000"/>
              </a:lnSpc>
              <a:spcBef>
                <a:spcPts val="0"/>
              </a:spcBef>
              <a:spcAft>
                <a:spcPts val="720"/>
              </a:spcAft>
              <a:buClrTx/>
              <a:buSzTx/>
              <a:buFontTx/>
              <a:buNone/>
              <a:tabLst/>
              <a:defRPr/>
            </a:pPr>
            <a:r>
              <a:rPr lang="en-US" altLang="zh-CN" sz="3200" b="1" dirty="0">
                <a:solidFill>
                  <a:srgbClr val="4F81BD">
                    <a:lumMod val="75000"/>
                  </a:srgbClr>
                </a:solidFill>
                <a:latin typeface="Lato Black" panose="020F0A02020204030203" pitchFamily="34" charset="0"/>
                <a:ea typeface="思源黑体 CN Normal"/>
                <a:cs typeface="+mn-ea"/>
                <a:sym typeface="+mn-lt"/>
              </a:rPr>
              <a:t>8</a:t>
            </a:r>
            <a:r>
              <a:rPr kumimoji="0" lang="en-US" altLang="zh-CN" sz="3200" b="1" i="0" u="none" strike="noStrike" kern="1200" cap="none" spc="0" normalizeH="0" baseline="0" noProof="0" dirty="0">
                <a:ln>
                  <a:noFill/>
                </a:ln>
                <a:solidFill>
                  <a:srgbClr val="4F81BD">
                    <a:lumMod val="75000"/>
                  </a:srgbClr>
                </a:solidFill>
                <a:effectLst/>
                <a:uLnTx/>
                <a:uFillTx/>
                <a:latin typeface="Lato Black" panose="020F0A02020204030203" pitchFamily="34" charset="0"/>
                <a:ea typeface="思源黑体 CN Normal"/>
                <a:cs typeface="+mn-ea"/>
                <a:sym typeface="+mn-lt"/>
              </a:rPr>
              <a:t>0</a:t>
            </a:r>
            <a:r>
              <a:rPr kumimoji="0" lang="en-US" altLang="zh-CN" sz="3200" b="1" i="0" u="none" strike="noStrike" kern="1200" cap="none" spc="0" normalizeH="0" baseline="30000" noProof="0" dirty="0">
                <a:ln>
                  <a:noFill/>
                </a:ln>
                <a:solidFill>
                  <a:srgbClr val="4F81BD">
                    <a:lumMod val="75000"/>
                  </a:srgbClr>
                </a:solidFill>
                <a:effectLst/>
                <a:uLnTx/>
                <a:uFillTx/>
                <a:latin typeface="Lato Black" panose="020F0A02020204030203" pitchFamily="34" charset="0"/>
                <a:ea typeface="思源黑体 CN Normal"/>
                <a:cs typeface="+mn-ea"/>
                <a:sym typeface="+mn-lt"/>
              </a:rPr>
              <a:t> + </a:t>
            </a:r>
            <a:endParaRPr kumimoji="0" lang="en-US" altLang="zh-CN" sz="3200" b="1" i="0" u="none" strike="noStrike" kern="1200" cap="none" spc="0" normalizeH="0" baseline="0" noProof="0" dirty="0">
              <a:ln>
                <a:noFill/>
              </a:ln>
              <a:solidFill>
                <a:srgbClr val="4F81BD">
                  <a:lumMod val="75000"/>
                </a:srgbClr>
              </a:solidFill>
              <a:effectLst/>
              <a:uLnTx/>
              <a:uFillTx/>
              <a:latin typeface="Lato Black" panose="020F0A02020204030203" pitchFamily="34" charset="0"/>
              <a:ea typeface="思源黑体 CN Normal"/>
              <a:cs typeface="+mn-ea"/>
              <a:sym typeface="+mn-lt"/>
            </a:endParaRPr>
          </a:p>
        </p:txBody>
      </p:sp>
      <p:sp>
        <p:nvSpPr>
          <p:cNvPr id="525" name="矩形 524">
            <a:extLst>
              <a:ext uri="{FF2B5EF4-FFF2-40B4-BE49-F238E27FC236}">
                <a16:creationId xmlns:a16="http://schemas.microsoft.com/office/drawing/2014/main" id="{9ECEF56B-7889-4BAE-AADD-4813770EEA7A}"/>
              </a:ext>
            </a:extLst>
          </p:cNvPr>
          <p:cNvSpPr/>
          <p:nvPr/>
        </p:nvSpPr>
        <p:spPr>
          <a:xfrm>
            <a:off x="6856902" y="2618553"/>
            <a:ext cx="133985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Lato Black" panose="020F0A02020204030203" pitchFamily="34" charset="0"/>
                <a:ea typeface="思源黑体 CN Normal"/>
                <a:cs typeface="+mn-ea"/>
                <a:sym typeface="+mn-lt"/>
              </a:rPr>
              <a:t>Countries</a:t>
            </a:r>
          </a:p>
        </p:txBody>
      </p:sp>
      <p:sp>
        <p:nvSpPr>
          <p:cNvPr id="527" name="文本框 23">
            <a:extLst>
              <a:ext uri="{FF2B5EF4-FFF2-40B4-BE49-F238E27FC236}">
                <a16:creationId xmlns:a16="http://schemas.microsoft.com/office/drawing/2014/main" id="{D1849FC7-E304-4927-AA56-4029727DA58F}"/>
              </a:ext>
            </a:extLst>
          </p:cNvPr>
          <p:cNvSpPr txBox="1">
            <a:spLocks noChangeArrowheads="1"/>
          </p:cNvSpPr>
          <p:nvPr/>
        </p:nvSpPr>
        <p:spPr bwMode="auto">
          <a:xfrm>
            <a:off x="5280180" y="4700089"/>
            <a:ext cx="3149862" cy="3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marR="0" lvl="0" indent="0" algn="l" defTabSz="914400" rtl="0" eaLnBrk="1" fontAlgn="auto" latinLnBrk="0" hangingPunct="1">
              <a:lnSpc>
                <a:spcPct val="125000"/>
              </a:lnSpc>
              <a:spcBef>
                <a:spcPts val="0"/>
              </a:spcBef>
              <a:spcAft>
                <a:spcPts val="720"/>
              </a:spcAft>
              <a:buClrTx/>
              <a:buSzTx/>
              <a:buFontTx/>
              <a:buNone/>
              <a:tabLst/>
              <a:defRPr/>
            </a:pPr>
            <a:r>
              <a:rPr kumimoji="0" lang="en-US" altLang="zh-CN" sz="1200" b="1" i="0" u="none" strike="noStrike" kern="1200" cap="none" spc="0" normalizeH="0" baseline="0" noProof="0" dirty="0">
                <a:ln>
                  <a:noFill/>
                </a:ln>
                <a:solidFill>
                  <a:srgbClr val="4F81BD">
                    <a:lumMod val="75000"/>
                  </a:srgbClr>
                </a:solidFill>
                <a:effectLst/>
                <a:uLnTx/>
                <a:uFillTx/>
                <a:latin typeface="Lato Black" panose="020F0A02020204030203" pitchFamily="34" charset="0"/>
                <a:ea typeface="思源黑体 CN Normal"/>
                <a:cs typeface="+mn-ea"/>
                <a:sym typeface="+mn-lt"/>
              </a:rPr>
              <a:t>Sepsis/ Intoxication / ESRD / Liver Failure</a:t>
            </a:r>
            <a:endParaRPr kumimoji="0" lang="zh-CN" altLang="en-US" sz="1200" b="1" i="0" u="none" strike="noStrike" kern="1200" cap="none" spc="0" normalizeH="0" baseline="0" noProof="0" dirty="0">
              <a:ln>
                <a:noFill/>
              </a:ln>
              <a:solidFill>
                <a:srgbClr val="4F81BD">
                  <a:lumMod val="75000"/>
                </a:srgbClr>
              </a:solidFill>
              <a:effectLst/>
              <a:uLnTx/>
              <a:uFillTx/>
              <a:latin typeface="Lato Black" panose="020F0A02020204030203" pitchFamily="34" charset="0"/>
              <a:ea typeface="思源黑体 CN Normal"/>
              <a:cs typeface="+mn-ea"/>
              <a:sym typeface="+mn-lt"/>
            </a:endParaRPr>
          </a:p>
        </p:txBody>
      </p:sp>
      <p:sp>
        <p:nvSpPr>
          <p:cNvPr id="528" name="文本框 23">
            <a:extLst>
              <a:ext uri="{FF2B5EF4-FFF2-40B4-BE49-F238E27FC236}">
                <a16:creationId xmlns:a16="http://schemas.microsoft.com/office/drawing/2014/main" id="{964170B9-3ECE-4988-BFDD-4751493050BD}"/>
              </a:ext>
            </a:extLst>
          </p:cNvPr>
          <p:cNvSpPr txBox="1">
            <a:spLocks noChangeArrowheads="1"/>
          </p:cNvSpPr>
          <p:nvPr/>
        </p:nvSpPr>
        <p:spPr bwMode="auto">
          <a:xfrm>
            <a:off x="5076056" y="3973254"/>
            <a:ext cx="3084718" cy="64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marR="0" lvl="0" indent="0" algn="just" defTabSz="914400" rtl="0" eaLnBrk="1" fontAlgn="auto" latinLnBrk="0" hangingPunct="1">
              <a:lnSpc>
                <a:spcPct val="125000"/>
              </a:lnSpc>
              <a:spcBef>
                <a:spcPts val="0"/>
              </a:spcBef>
              <a:spcAft>
                <a:spcPts val="720"/>
              </a:spcAft>
              <a:buClrTx/>
              <a:buSzTx/>
              <a:buFontTx/>
              <a:buNone/>
              <a:tabLst/>
              <a:defRPr/>
            </a:pPr>
            <a:r>
              <a:rPr kumimoji="0" lang="en-US" altLang="zh-CN" sz="3200" b="1" i="0" u="none" strike="noStrike" kern="1200" cap="none" spc="0" normalizeH="0" baseline="0" noProof="0" dirty="0">
                <a:ln>
                  <a:noFill/>
                </a:ln>
                <a:solidFill>
                  <a:srgbClr val="4F81BD">
                    <a:lumMod val="75000"/>
                  </a:srgbClr>
                </a:solidFill>
                <a:effectLst/>
                <a:uLnTx/>
                <a:uFillTx/>
                <a:latin typeface="Lato Black" panose="020F0A02020204030203" pitchFamily="34" charset="0"/>
                <a:ea typeface="思源黑体 CN Normal"/>
                <a:cs typeface="+mn-ea"/>
                <a:sym typeface="+mn-lt"/>
              </a:rPr>
              <a:t>3 million</a:t>
            </a:r>
            <a:r>
              <a:rPr kumimoji="0" lang="en-US" altLang="zh-CN" sz="3200" b="1" i="0" u="none" strike="noStrike" kern="1200" cap="none" spc="0" normalizeH="0" baseline="30000" noProof="0" dirty="0">
                <a:ln>
                  <a:noFill/>
                </a:ln>
                <a:solidFill>
                  <a:srgbClr val="4F81BD">
                    <a:lumMod val="75000"/>
                  </a:srgbClr>
                </a:solidFill>
                <a:effectLst/>
                <a:uLnTx/>
                <a:uFillTx/>
                <a:latin typeface="Lato Black" panose="020F0A02020204030203" pitchFamily="34" charset="0"/>
                <a:ea typeface="思源黑体 CN Normal"/>
                <a:cs typeface="+mn-ea"/>
                <a:sym typeface="+mn-lt"/>
              </a:rPr>
              <a:t> </a:t>
            </a:r>
            <a:endParaRPr kumimoji="0" lang="en-US" altLang="zh-CN" sz="3200" b="1" i="0" u="none" strike="noStrike" kern="1200" cap="none" spc="0" normalizeH="0" baseline="0" noProof="0" dirty="0">
              <a:ln>
                <a:noFill/>
              </a:ln>
              <a:solidFill>
                <a:srgbClr val="4F81BD">
                  <a:lumMod val="75000"/>
                </a:srgbClr>
              </a:solidFill>
              <a:effectLst/>
              <a:uLnTx/>
              <a:uFillTx/>
              <a:latin typeface="Lato Black" panose="020F0A02020204030203" pitchFamily="34" charset="0"/>
              <a:ea typeface="思源黑体 CN Normal"/>
              <a:cs typeface="+mn-ea"/>
              <a:sym typeface="+mn-lt"/>
            </a:endParaRPr>
          </a:p>
        </p:txBody>
      </p:sp>
      <p:sp>
        <p:nvSpPr>
          <p:cNvPr id="529" name="矩形 528">
            <a:extLst>
              <a:ext uri="{FF2B5EF4-FFF2-40B4-BE49-F238E27FC236}">
                <a16:creationId xmlns:a16="http://schemas.microsoft.com/office/drawing/2014/main" id="{9ECEF56B-7889-4BAE-AADD-4813770EEA7A}"/>
              </a:ext>
            </a:extLst>
          </p:cNvPr>
          <p:cNvSpPr/>
          <p:nvPr/>
        </p:nvSpPr>
        <p:spPr>
          <a:xfrm>
            <a:off x="7005806" y="4157970"/>
            <a:ext cx="1670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Lato Black" panose="020F0A02020204030203" pitchFamily="34" charset="0"/>
                <a:ea typeface="思源黑体 CN Normal"/>
                <a:cs typeface="+mn-ea"/>
                <a:sym typeface="+mn-lt"/>
              </a:rPr>
              <a:t>Cases </a:t>
            </a:r>
            <a:r>
              <a:rPr kumimoji="0" lang="en-US" sz="1200" b="1" i="0" u="none" strike="noStrike" kern="1200" cap="none" spc="0" normalizeH="0" baseline="0" noProof="0" dirty="0">
                <a:ln>
                  <a:noFill/>
                </a:ln>
                <a:solidFill>
                  <a:srgbClr val="4F81BD">
                    <a:lumMod val="75000"/>
                  </a:srgbClr>
                </a:solidFill>
                <a:effectLst/>
                <a:uLnTx/>
                <a:uFillTx/>
                <a:latin typeface="Lato Black" panose="020F0A02020204030203" pitchFamily="34" charset="0"/>
                <a:ea typeface="思源黑体 CN Normal"/>
                <a:cs typeface="+mn-ea"/>
                <a:sym typeface="+mn-lt"/>
              </a:rPr>
              <a:t>(Annually)</a:t>
            </a:r>
          </a:p>
        </p:txBody>
      </p:sp>
      <p:sp>
        <p:nvSpPr>
          <p:cNvPr id="530" name="文本框 529">
            <a:extLst>
              <a:ext uri="{FF2B5EF4-FFF2-40B4-BE49-F238E27FC236}">
                <a16:creationId xmlns:a16="http://schemas.microsoft.com/office/drawing/2014/main" id="{8531DFF8-149B-438F-A328-E0D5C2700F9A}"/>
              </a:ext>
            </a:extLst>
          </p:cNvPr>
          <p:cNvSpPr txBox="1"/>
          <p:nvPr/>
        </p:nvSpPr>
        <p:spPr>
          <a:xfrm>
            <a:off x="1259633" y="340382"/>
            <a:ext cx="4437029" cy="461665"/>
          </a:xfrm>
          <a:prstGeom prst="rect">
            <a:avLst/>
          </a:prstGeom>
          <a:noFill/>
        </p:spPr>
        <p:txBody>
          <a:bodyPr wrap="square">
            <a:spAutoFit/>
          </a:bodyPr>
          <a:lstStyle/>
          <a:p>
            <a:r>
              <a:rPr lang="en-US" altLang="zh-CN" sz="2400" dirty="0">
                <a:solidFill>
                  <a:srgbClr val="00528A"/>
                </a:solidFill>
                <a:latin typeface="微软雅黑" panose="020B0503020204020204" pitchFamily="34" charset="-122"/>
                <a:ea typeface="微软雅黑" panose="020B0503020204020204" pitchFamily="34" charset="-122"/>
                <a:sym typeface="思源黑体 CN Normal" panose="020B0400000000000000" pitchFamily="34" charset="-122"/>
              </a:rPr>
              <a:t>Global Footprints</a:t>
            </a:r>
          </a:p>
        </p:txBody>
      </p:sp>
      <p:cxnSp>
        <p:nvCxnSpPr>
          <p:cNvPr id="531" name="直接连接符 530">
            <a:extLst>
              <a:ext uri="{FF2B5EF4-FFF2-40B4-BE49-F238E27FC236}">
                <a16:creationId xmlns:a16="http://schemas.microsoft.com/office/drawing/2014/main" id="{A5D37756-C8B1-4D08-9873-79AE270D21D5}"/>
              </a:ext>
            </a:extLst>
          </p:cNvPr>
          <p:cNvCxnSpPr>
            <a:cxnSpLocks/>
            <a:stCxn id="530" idx="3"/>
          </p:cNvCxnSpPr>
          <p:nvPr/>
        </p:nvCxnSpPr>
        <p:spPr>
          <a:xfrm>
            <a:off x="5696662" y="571215"/>
            <a:ext cx="2043690" cy="0"/>
          </a:xfrm>
          <a:prstGeom prst="line">
            <a:avLst/>
          </a:prstGeom>
          <a:noFill/>
          <a:ln w="19050" cap="flat" cmpd="sng" algn="ctr">
            <a:gradFill>
              <a:gsLst>
                <a:gs pos="0">
                  <a:srgbClr val="0075C1"/>
                </a:gs>
                <a:gs pos="100000">
                  <a:srgbClr val="0075C1">
                    <a:alpha val="0"/>
                  </a:srgbClr>
                </a:gs>
              </a:gsLst>
              <a:lin ang="0" scaled="0"/>
            </a:gradFill>
            <a:prstDash val="solid"/>
          </a:ln>
          <a:effectLst/>
        </p:spPr>
      </p:cxnSp>
      <p:grpSp>
        <p:nvGrpSpPr>
          <p:cNvPr id="532" name="组合 531">
            <a:extLst>
              <a:ext uri="{FF2B5EF4-FFF2-40B4-BE49-F238E27FC236}">
                <a16:creationId xmlns:a16="http://schemas.microsoft.com/office/drawing/2014/main" id="{4B31BCA5-F526-419C-8D37-B614FA51E955}"/>
              </a:ext>
            </a:extLst>
          </p:cNvPr>
          <p:cNvGrpSpPr/>
          <p:nvPr/>
        </p:nvGrpSpPr>
        <p:grpSpPr>
          <a:xfrm>
            <a:off x="393539" y="409228"/>
            <a:ext cx="866093" cy="323972"/>
            <a:chOff x="974126" y="450579"/>
            <a:chExt cx="1214610" cy="595696"/>
          </a:xfrm>
        </p:grpSpPr>
        <p:sp>
          <p:nvSpPr>
            <p:cNvPr id="533" name="平行四边形 532">
              <a:extLst>
                <a:ext uri="{FF2B5EF4-FFF2-40B4-BE49-F238E27FC236}">
                  <a16:creationId xmlns:a16="http://schemas.microsoft.com/office/drawing/2014/main" id="{752EE975-3DC5-47E7-802C-B2D423190F27}"/>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Normal" panose="020B0400000000000000" pitchFamily="34" charset="-122"/>
                <a:ea typeface="微软雅黑" panose="020B0503020204020204" pitchFamily="34" charset="-122"/>
                <a:cs typeface="+mn-cs"/>
                <a:sym typeface="思源黑体 CN Normal" panose="020B0400000000000000" pitchFamily="34" charset="-122"/>
              </a:endParaRPr>
            </a:p>
          </p:txBody>
        </p:sp>
        <p:sp>
          <p:nvSpPr>
            <p:cNvPr id="534" name="平行四边形 533">
              <a:extLst>
                <a:ext uri="{FF2B5EF4-FFF2-40B4-BE49-F238E27FC236}">
                  <a16:creationId xmlns:a16="http://schemas.microsoft.com/office/drawing/2014/main" id="{A2A5D086-89E8-434D-B1CE-B6A10ABE0CCD}"/>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Normal" panose="020B0400000000000000" pitchFamily="34" charset="-122"/>
                <a:ea typeface="微软雅黑" panose="020B0503020204020204" pitchFamily="34" charset="-122"/>
                <a:cs typeface="+mn-cs"/>
                <a:sym typeface="思源黑体 CN Normal" panose="020B0400000000000000" pitchFamily="34" charset="-122"/>
              </a:endParaRPr>
            </a:p>
          </p:txBody>
        </p:sp>
      </p:grpSp>
      <p:pic>
        <p:nvPicPr>
          <p:cNvPr id="535" name="图片 534">
            <a:extLst>
              <a:ext uri="{FF2B5EF4-FFF2-40B4-BE49-F238E27FC236}">
                <a16:creationId xmlns:a16="http://schemas.microsoft.com/office/drawing/2014/main" id="{6341F727-FA23-423D-A26B-34C6E08C7F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1965190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93883762-A94F-477A-B5B2-1AEF354B3575}"/>
              </a:ext>
            </a:extLst>
          </p:cNvPr>
          <p:cNvSpPr>
            <a:spLocks noGrp="1"/>
          </p:cNvSpPr>
          <p:nvPr>
            <p:ph type="body" sz="half" idx="2"/>
          </p:nvPr>
        </p:nvSpPr>
        <p:spPr>
          <a:xfrm>
            <a:off x="827584" y="2353444"/>
            <a:ext cx="7632848" cy="3600400"/>
          </a:xfrm>
        </p:spPr>
        <p:txBody>
          <a:bodyPr/>
          <a:lstStyle/>
          <a:p>
            <a:pPr marL="342900" indent="-342900">
              <a:buAutoNum type="arabicPeriod"/>
            </a:pPr>
            <a:r>
              <a:rPr lang="en-US" altLang="zh-CN" sz="1600" dirty="0"/>
              <a:t>Liver failure is a live threatening condition. </a:t>
            </a:r>
            <a:r>
              <a:rPr lang="en-US" altLang="zh-CN" sz="1800" b="1" dirty="0"/>
              <a:t>DPMAS is a powerful weapon for Liver failure.</a:t>
            </a:r>
          </a:p>
          <a:p>
            <a:pPr marL="342900" indent="-342900">
              <a:buAutoNum type="arabicPeriod"/>
            </a:pPr>
            <a:endParaRPr lang="en-US" altLang="zh-CN" sz="1600" b="1" dirty="0"/>
          </a:p>
          <a:p>
            <a:pPr marL="342900" indent="-342900">
              <a:buAutoNum type="arabicPeriod"/>
            </a:pPr>
            <a:r>
              <a:rPr lang="en-US" altLang="zh-CN" sz="1600" dirty="0"/>
              <a:t>Studies demonstrated that DPMAS has shown </a:t>
            </a:r>
            <a:r>
              <a:rPr lang="en-US" altLang="zh-CN" sz="2000" b="1" dirty="0"/>
              <a:t>outstanding results for liver failure patients</a:t>
            </a:r>
            <a:r>
              <a:rPr lang="en-US" altLang="zh-CN" sz="1600" dirty="0"/>
              <a:t>. </a:t>
            </a:r>
          </a:p>
          <a:p>
            <a:pPr marL="342900" indent="-342900">
              <a:buAutoNum type="arabicPeriod"/>
            </a:pPr>
            <a:endParaRPr lang="en-US" altLang="zh-CN" sz="1600" dirty="0"/>
          </a:p>
          <a:p>
            <a:pPr marL="342900" indent="-342900">
              <a:buAutoNum type="arabicPeriod"/>
            </a:pPr>
            <a:r>
              <a:rPr lang="en-US" altLang="zh-CN" sz="1600" dirty="0"/>
              <a:t>Easy operation and compatible with CRRT machines.</a:t>
            </a:r>
            <a:endParaRPr lang="zh-CN" altLang="en-US" sz="1600" dirty="0"/>
          </a:p>
        </p:txBody>
      </p:sp>
      <p:sp>
        <p:nvSpPr>
          <p:cNvPr id="4" name="文本框 3">
            <a:extLst>
              <a:ext uri="{FF2B5EF4-FFF2-40B4-BE49-F238E27FC236}">
                <a16:creationId xmlns:a16="http://schemas.microsoft.com/office/drawing/2014/main" id="{AD41A3B0-2C68-49EB-8406-6FA9054D8AAC}"/>
              </a:ext>
            </a:extLst>
          </p:cNvPr>
          <p:cNvSpPr txBox="1"/>
          <p:nvPr/>
        </p:nvSpPr>
        <p:spPr>
          <a:xfrm>
            <a:off x="1259633" y="340382"/>
            <a:ext cx="3384375"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Take Home Messages</a:t>
            </a:r>
          </a:p>
        </p:txBody>
      </p:sp>
      <p:cxnSp>
        <p:nvCxnSpPr>
          <p:cNvPr id="5" name="直接连接符 4">
            <a:extLst>
              <a:ext uri="{FF2B5EF4-FFF2-40B4-BE49-F238E27FC236}">
                <a16:creationId xmlns:a16="http://schemas.microsoft.com/office/drawing/2014/main" id="{EA13D317-A16E-4E1E-8A8C-7C506D88785C}"/>
              </a:ext>
            </a:extLst>
          </p:cNvPr>
          <p:cNvCxnSpPr>
            <a:cxnSpLocks/>
            <a:stCxn id="4" idx="3"/>
          </p:cNvCxnSpPr>
          <p:nvPr/>
        </p:nvCxnSpPr>
        <p:spPr>
          <a:xfrm>
            <a:off x="4644008" y="571215"/>
            <a:ext cx="3096344"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6" name="组合 5">
            <a:extLst>
              <a:ext uri="{FF2B5EF4-FFF2-40B4-BE49-F238E27FC236}">
                <a16:creationId xmlns:a16="http://schemas.microsoft.com/office/drawing/2014/main" id="{F99EF805-C23F-4D6A-A113-2F4D1E42CC22}"/>
              </a:ext>
            </a:extLst>
          </p:cNvPr>
          <p:cNvGrpSpPr/>
          <p:nvPr/>
        </p:nvGrpSpPr>
        <p:grpSpPr>
          <a:xfrm>
            <a:off x="393539" y="409228"/>
            <a:ext cx="866093" cy="323972"/>
            <a:chOff x="974126" y="450579"/>
            <a:chExt cx="1214610" cy="595696"/>
          </a:xfrm>
        </p:grpSpPr>
        <p:sp>
          <p:nvSpPr>
            <p:cNvPr id="7" name="平行四边形 6">
              <a:extLst>
                <a:ext uri="{FF2B5EF4-FFF2-40B4-BE49-F238E27FC236}">
                  <a16:creationId xmlns:a16="http://schemas.microsoft.com/office/drawing/2014/main" id="{8AA108D9-3C8C-484A-9236-A4A02259C539}"/>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 name="平行四边形 7">
              <a:extLst>
                <a:ext uri="{FF2B5EF4-FFF2-40B4-BE49-F238E27FC236}">
                  <a16:creationId xmlns:a16="http://schemas.microsoft.com/office/drawing/2014/main" id="{FFA22C45-2BA8-4402-9E66-6BB3F64B8622}"/>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9" name="图片 8">
            <a:extLst>
              <a:ext uri="{FF2B5EF4-FFF2-40B4-BE49-F238E27FC236}">
                <a16:creationId xmlns:a16="http://schemas.microsoft.com/office/drawing/2014/main" id="{88E81A7C-3F88-4F92-A374-4F0B3078C7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
        <p:nvSpPr>
          <p:cNvPr id="25" name="出自【趣你的PPT】(微信:qunideppt)：最优质的PPT资源库">
            <a:extLst>
              <a:ext uri="{FF2B5EF4-FFF2-40B4-BE49-F238E27FC236}">
                <a16:creationId xmlns:a16="http://schemas.microsoft.com/office/drawing/2014/main" id="{7FC31D91-C074-4ECB-885F-3B27E1FF05E3}"/>
              </a:ext>
            </a:extLst>
          </p:cNvPr>
          <p:cNvSpPr/>
          <p:nvPr/>
        </p:nvSpPr>
        <p:spPr>
          <a:xfrm>
            <a:off x="3961008" y="1311900"/>
            <a:ext cx="683000" cy="762522"/>
          </a:xfrm>
          <a:custGeom>
            <a:avLst/>
            <a:gdLst>
              <a:gd name="connsiteX0" fmla="*/ 1441667 w 5342334"/>
              <a:gd name="connsiteY0" fmla="*/ 2934412 h 5785910"/>
              <a:gd name="connsiteX1" fmla="*/ 1441770 w 5342334"/>
              <a:gd name="connsiteY1" fmla="*/ 2943473 h 5785910"/>
              <a:gd name="connsiteX2" fmla="*/ 1438934 w 5342334"/>
              <a:gd name="connsiteY2" fmla="*/ 2944008 h 5785910"/>
              <a:gd name="connsiteX3" fmla="*/ 1437887 w 5342334"/>
              <a:gd name="connsiteY3" fmla="*/ 2937382 h 5785910"/>
              <a:gd name="connsiteX4" fmla="*/ 1354605 w 5342334"/>
              <a:gd name="connsiteY4" fmla="*/ 2912708 h 5785910"/>
              <a:gd name="connsiteX5" fmla="*/ 1428080 w 5342334"/>
              <a:gd name="connsiteY5" fmla="*/ 2945087 h 5785910"/>
              <a:gd name="connsiteX6" fmla="*/ 1431904 w 5342334"/>
              <a:gd name="connsiteY6" fmla="*/ 2942083 h 5785910"/>
              <a:gd name="connsiteX7" fmla="*/ 1431050 w 5342334"/>
              <a:gd name="connsiteY7" fmla="*/ 3320849 h 5785910"/>
              <a:gd name="connsiteX8" fmla="*/ 2146318 w 5342334"/>
              <a:gd name="connsiteY8" fmla="*/ 5548257 h 5785910"/>
              <a:gd name="connsiteX9" fmla="*/ 2115204 w 5342334"/>
              <a:gd name="connsiteY9" fmla="*/ 5553206 h 5785910"/>
              <a:gd name="connsiteX10" fmla="*/ 1246460 w 5342334"/>
              <a:gd name="connsiteY10" fmla="*/ 5785910 h 5785910"/>
              <a:gd name="connsiteX11" fmla="*/ 0 w 5342334"/>
              <a:gd name="connsiteY11" fmla="*/ 3148605 h 5785910"/>
              <a:gd name="connsiteX12" fmla="*/ 1262428 w 5342334"/>
              <a:gd name="connsiteY12" fmla="*/ 2938106 h 5785910"/>
              <a:gd name="connsiteX13" fmla="*/ 3380735 w 5342334"/>
              <a:gd name="connsiteY13" fmla="*/ 118 h 5785910"/>
              <a:gd name="connsiteX14" fmla="*/ 3863622 w 5342334"/>
              <a:gd name="connsiteY14" fmla="*/ 912639 h 5785910"/>
              <a:gd name="connsiteX15" fmla="*/ 3674765 w 5342334"/>
              <a:gd name="connsiteY15" fmla="*/ 2045786 h 5785910"/>
              <a:gd name="connsiteX16" fmla="*/ 4585837 w 5342334"/>
              <a:gd name="connsiteY16" fmla="*/ 2046833 h 5785910"/>
              <a:gd name="connsiteX17" fmla="*/ 4775401 w 5342334"/>
              <a:gd name="connsiteY17" fmla="*/ 2003486 h 5785910"/>
              <a:gd name="connsiteX18" fmla="*/ 5203724 w 5342334"/>
              <a:gd name="connsiteY18" fmla="*/ 2381935 h 5785910"/>
              <a:gd name="connsiteX19" fmla="*/ 4980124 w 5342334"/>
              <a:gd name="connsiteY19" fmla="*/ 2705696 h 5785910"/>
              <a:gd name="connsiteX20" fmla="*/ 5342334 w 5342334"/>
              <a:gd name="connsiteY20" fmla="*/ 3258997 h 5785910"/>
              <a:gd name="connsiteX21" fmla="*/ 5107100 w 5342334"/>
              <a:gd name="connsiteY21" fmla="*/ 3754493 h 5785910"/>
              <a:gd name="connsiteX22" fmla="*/ 5342334 w 5342334"/>
              <a:gd name="connsiteY22" fmla="*/ 4140580 h 5785910"/>
              <a:gd name="connsiteX23" fmla="*/ 4844706 w 5342334"/>
              <a:gd name="connsiteY23" fmla="*/ 4606676 h 5785910"/>
              <a:gd name="connsiteX24" fmla="*/ 4790537 w 5342334"/>
              <a:gd name="connsiteY24" fmla="*/ 4596433 h 5785910"/>
              <a:gd name="connsiteX25" fmla="*/ 4802287 w 5342334"/>
              <a:gd name="connsiteY25" fmla="*/ 4606672 h 5785910"/>
              <a:gd name="connsiteX26" fmla="*/ 5191248 w 5342334"/>
              <a:gd name="connsiteY26" fmla="*/ 4997228 h 5785910"/>
              <a:gd name="connsiteX27" fmla="*/ 4866278 w 5342334"/>
              <a:gd name="connsiteY27" fmla="*/ 5435572 h 5785910"/>
              <a:gd name="connsiteX28" fmla="*/ 4581456 w 5342334"/>
              <a:gd name="connsiteY28" fmla="*/ 5443059 h 5785910"/>
              <a:gd name="connsiteX29" fmla="*/ 4593578 w 5342334"/>
              <a:gd name="connsiteY29" fmla="*/ 5444848 h 5785910"/>
              <a:gd name="connsiteX30" fmla="*/ 4581281 w 5342334"/>
              <a:gd name="connsiteY30" fmla="*/ 5445228 h 5785910"/>
              <a:gd name="connsiteX31" fmla="*/ 2168410 w 5342334"/>
              <a:gd name="connsiteY31" fmla="*/ 5525146 h 5785910"/>
              <a:gd name="connsiteX32" fmla="*/ 1445968 w 5342334"/>
              <a:gd name="connsiteY32" fmla="*/ 3310386 h 5785910"/>
              <a:gd name="connsiteX33" fmla="*/ 1441770 w 5342334"/>
              <a:gd name="connsiteY33" fmla="*/ 2943473 h 5785910"/>
              <a:gd name="connsiteX34" fmla="*/ 1514723 w 5342334"/>
              <a:gd name="connsiteY34" fmla="*/ 2929703 h 5785910"/>
              <a:gd name="connsiteX35" fmla="*/ 1975047 w 5342334"/>
              <a:gd name="connsiteY35" fmla="*/ 2725675 h 5785910"/>
              <a:gd name="connsiteX36" fmla="*/ 2654934 w 5342334"/>
              <a:gd name="connsiteY36" fmla="*/ 1630299 h 5785910"/>
              <a:gd name="connsiteX37" fmla="*/ 3108192 w 5342334"/>
              <a:gd name="connsiteY37" fmla="*/ 686009 h 5785910"/>
              <a:gd name="connsiteX38" fmla="*/ 3334821 w 5342334"/>
              <a:gd name="connsiteY38" fmla="*/ 6121 h 5785910"/>
              <a:gd name="connsiteX39" fmla="*/ 3380735 w 5342334"/>
              <a:gd name="connsiteY39" fmla="*/ 118 h 5785910"/>
              <a:gd name="connsiteX0-1" fmla="*/ 1441667 w 5342334"/>
              <a:gd name="connsiteY0-2" fmla="*/ 2934412 h 5785910"/>
              <a:gd name="connsiteX1-3" fmla="*/ 1441770 w 5342334"/>
              <a:gd name="connsiteY1-4" fmla="*/ 2943473 h 5785910"/>
              <a:gd name="connsiteX2-5" fmla="*/ 1438934 w 5342334"/>
              <a:gd name="connsiteY2-6" fmla="*/ 2944008 h 5785910"/>
              <a:gd name="connsiteX3-7" fmla="*/ 1437887 w 5342334"/>
              <a:gd name="connsiteY3-8" fmla="*/ 2937382 h 5785910"/>
              <a:gd name="connsiteX4-9" fmla="*/ 1441667 w 5342334"/>
              <a:gd name="connsiteY4-10" fmla="*/ 2934412 h 5785910"/>
              <a:gd name="connsiteX5-11" fmla="*/ 1354605 w 5342334"/>
              <a:gd name="connsiteY5-12" fmla="*/ 2912708 h 5785910"/>
              <a:gd name="connsiteX6-13" fmla="*/ 1428080 w 5342334"/>
              <a:gd name="connsiteY6-14" fmla="*/ 2945087 h 5785910"/>
              <a:gd name="connsiteX7-15" fmla="*/ 1431050 w 5342334"/>
              <a:gd name="connsiteY7-16" fmla="*/ 3320849 h 5785910"/>
              <a:gd name="connsiteX8-17" fmla="*/ 2146318 w 5342334"/>
              <a:gd name="connsiteY8-18" fmla="*/ 5548257 h 5785910"/>
              <a:gd name="connsiteX9-19" fmla="*/ 2115204 w 5342334"/>
              <a:gd name="connsiteY9-20" fmla="*/ 5553206 h 5785910"/>
              <a:gd name="connsiteX10-21" fmla="*/ 1246460 w 5342334"/>
              <a:gd name="connsiteY10-22" fmla="*/ 5785910 h 5785910"/>
              <a:gd name="connsiteX11-23" fmla="*/ 0 w 5342334"/>
              <a:gd name="connsiteY11-24" fmla="*/ 3148605 h 5785910"/>
              <a:gd name="connsiteX12-25" fmla="*/ 1262428 w 5342334"/>
              <a:gd name="connsiteY12-26" fmla="*/ 2938106 h 5785910"/>
              <a:gd name="connsiteX13-27" fmla="*/ 1354605 w 5342334"/>
              <a:gd name="connsiteY13-28" fmla="*/ 2912708 h 5785910"/>
              <a:gd name="connsiteX14-29" fmla="*/ 3380735 w 5342334"/>
              <a:gd name="connsiteY14-30" fmla="*/ 118 h 5785910"/>
              <a:gd name="connsiteX15-31" fmla="*/ 3863622 w 5342334"/>
              <a:gd name="connsiteY15-32" fmla="*/ 912639 h 5785910"/>
              <a:gd name="connsiteX16-33" fmla="*/ 3674765 w 5342334"/>
              <a:gd name="connsiteY16-34" fmla="*/ 2045786 h 5785910"/>
              <a:gd name="connsiteX17-35" fmla="*/ 4585837 w 5342334"/>
              <a:gd name="connsiteY17-36" fmla="*/ 2046833 h 5785910"/>
              <a:gd name="connsiteX18-37" fmla="*/ 4775401 w 5342334"/>
              <a:gd name="connsiteY18-38" fmla="*/ 2003486 h 5785910"/>
              <a:gd name="connsiteX19-39" fmla="*/ 5203724 w 5342334"/>
              <a:gd name="connsiteY19-40" fmla="*/ 2381935 h 5785910"/>
              <a:gd name="connsiteX20-41" fmla="*/ 4980124 w 5342334"/>
              <a:gd name="connsiteY20-42" fmla="*/ 2705696 h 5785910"/>
              <a:gd name="connsiteX21-43" fmla="*/ 5342334 w 5342334"/>
              <a:gd name="connsiteY21-44" fmla="*/ 3258997 h 5785910"/>
              <a:gd name="connsiteX22-45" fmla="*/ 5107100 w 5342334"/>
              <a:gd name="connsiteY22-46" fmla="*/ 3754493 h 5785910"/>
              <a:gd name="connsiteX23-47" fmla="*/ 5342334 w 5342334"/>
              <a:gd name="connsiteY23-48" fmla="*/ 4140580 h 5785910"/>
              <a:gd name="connsiteX24-49" fmla="*/ 4844706 w 5342334"/>
              <a:gd name="connsiteY24-50" fmla="*/ 4606676 h 5785910"/>
              <a:gd name="connsiteX25-51" fmla="*/ 4790537 w 5342334"/>
              <a:gd name="connsiteY25-52" fmla="*/ 4596433 h 5785910"/>
              <a:gd name="connsiteX26-53" fmla="*/ 4802287 w 5342334"/>
              <a:gd name="connsiteY26-54" fmla="*/ 4606672 h 5785910"/>
              <a:gd name="connsiteX27-55" fmla="*/ 5191248 w 5342334"/>
              <a:gd name="connsiteY27-56" fmla="*/ 4997228 h 5785910"/>
              <a:gd name="connsiteX28-57" fmla="*/ 4866278 w 5342334"/>
              <a:gd name="connsiteY28-58" fmla="*/ 5435572 h 5785910"/>
              <a:gd name="connsiteX29-59" fmla="*/ 4581456 w 5342334"/>
              <a:gd name="connsiteY29-60" fmla="*/ 5443059 h 5785910"/>
              <a:gd name="connsiteX30-61" fmla="*/ 4593578 w 5342334"/>
              <a:gd name="connsiteY30-62" fmla="*/ 5444848 h 5785910"/>
              <a:gd name="connsiteX31-63" fmla="*/ 4581281 w 5342334"/>
              <a:gd name="connsiteY31-64" fmla="*/ 5445228 h 5785910"/>
              <a:gd name="connsiteX32-65" fmla="*/ 2168410 w 5342334"/>
              <a:gd name="connsiteY32-66" fmla="*/ 5525146 h 5785910"/>
              <a:gd name="connsiteX33-67" fmla="*/ 1445968 w 5342334"/>
              <a:gd name="connsiteY33-68" fmla="*/ 3310386 h 5785910"/>
              <a:gd name="connsiteX34-69" fmla="*/ 1441770 w 5342334"/>
              <a:gd name="connsiteY34-70" fmla="*/ 2943473 h 5785910"/>
              <a:gd name="connsiteX35-71" fmla="*/ 1514723 w 5342334"/>
              <a:gd name="connsiteY35-72" fmla="*/ 2929703 h 5785910"/>
              <a:gd name="connsiteX36-73" fmla="*/ 1975047 w 5342334"/>
              <a:gd name="connsiteY36-74" fmla="*/ 2725675 h 5785910"/>
              <a:gd name="connsiteX37-75" fmla="*/ 2654934 w 5342334"/>
              <a:gd name="connsiteY37-76" fmla="*/ 1630299 h 5785910"/>
              <a:gd name="connsiteX38-77" fmla="*/ 3108192 w 5342334"/>
              <a:gd name="connsiteY38-78" fmla="*/ 686009 h 5785910"/>
              <a:gd name="connsiteX39-79" fmla="*/ 3334821 w 5342334"/>
              <a:gd name="connsiteY39-80" fmla="*/ 6121 h 5785910"/>
              <a:gd name="connsiteX40" fmla="*/ 3380735 w 5342334"/>
              <a:gd name="connsiteY40" fmla="*/ 118 h 5785910"/>
              <a:gd name="connsiteX0-81" fmla="*/ 1437887 w 5342334"/>
              <a:gd name="connsiteY0-82" fmla="*/ 2937382 h 5785910"/>
              <a:gd name="connsiteX1-83" fmla="*/ 1441770 w 5342334"/>
              <a:gd name="connsiteY1-84" fmla="*/ 2943473 h 5785910"/>
              <a:gd name="connsiteX2-85" fmla="*/ 1438934 w 5342334"/>
              <a:gd name="connsiteY2-86" fmla="*/ 2944008 h 5785910"/>
              <a:gd name="connsiteX3-87" fmla="*/ 1437887 w 5342334"/>
              <a:gd name="connsiteY3-88" fmla="*/ 2937382 h 5785910"/>
              <a:gd name="connsiteX4-89" fmla="*/ 1354605 w 5342334"/>
              <a:gd name="connsiteY4-90" fmla="*/ 2912708 h 5785910"/>
              <a:gd name="connsiteX5-91" fmla="*/ 1428080 w 5342334"/>
              <a:gd name="connsiteY5-92" fmla="*/ 2945087 h 5785910"/>
              <a:gd name="connsiteX6-93" fmla="*/ 1431050 w 5342334"/>
              <a:gd name="connsiteY6-94" fmla="*/ 3320849 h 5785910"/>
              <a:gd name="connsiteX7-95" fmla="*/ 2146318 w 5342334"/>
              <a:gd name="connsiteY7-96" fmla="*/ 5548257 h 5785910"/>
              <a:gd name="connsiteX8-97" fmla="*/ 2115204 w 5342334"/>
              <a:gd name="connsiteY8-98" fmla="*/ 5553206 h 5785910"/>
              <a:gd name="connsiteX9-99" fmla="*/ 1246460 w 5342334"/>
              <a:gd name="connsiteY9-100" fmla="*/ 5785910 h 5785910"/>
              <a:gd name="connsiteX10-101" fmla="*/ 0 w 5342334"/>
              <a:gd name="connsiteY10-102" fmla="*/ 3148605 h 5785910"/>
              <a:gd name="connsiteX11-103" fmla="*/ 1262428 w 5342334"/>
              <a:gd name="connsiteY11-104" fmla="*/ 2938106 h 5785910"/>
              <a:gd name="connsiteX12-105" fmla="*/ 1354605 w 5342334"/>
              <a:gd name="connsiteY12-106" fmla="*/ 2912708 h 5785910"/>
              <a:gd name="connsiteX13-107" fmla="*/ 3380735 w 5342334"/>
              <a:gd name="connsiteY13-108" fmla="*/ 118 h 5785910"/>
              <a:gd name="connsiteX14-109" fmla="*/ 3863622 w 5342334"/>
              <a:gd name="connsiteY14-110" fmla="*/ 912639 h 5785910"/>
              <a:gd name="connsiteX15-111" fmla="*/ 3674765 w 5342334"/>
              <a:gd name="connsiteY15-112" fmla="*/ 2045786 h 5785910"/>
              <a:gd name="connsiteX16-113" fmla="*/ 4585837 w 5342334"/>
              <a:gd name="connsiteY16-114" fmla="*/ 2046833 h 5785910"/>
              <a:gd name="connsiteX17-115" fmla="*/ 4775401 w 5342334"/>
              <a:gd name="connsiteY17-116" fmla="*/ 2003486 h 5785910"/>
              <a:gd name="connsiteX18-117" fmla="*/ 5203724 w 5342334"/>
              <a:gd name="connsiteY18-118" fmla="*/ 2381935 h 5785910"/>
              <a:gd name="connsiteX19-119" fmla="*/ 4980124 w 5342334"/>
              <a:gd name="connsiteY19-120" fmla="*/ 2705696 h 5785910"/>
              <a:gd name="connsiteX20-121" fmla="*/ 5342334 w 5342334"/>
              <a:gd name="connsiteY20-122" fmla="*/ 3258997 h 5785910"/>
              <a:gd name="connsiteX21-123" fmla="*/ 5107100 w 5342334"/>
              <a:gd name="connsiteY21-124" fmla="*/ 3754493 h 5785910"/>
              <a:gd name="connsiteX22-125" fmla="*/ 5342334 w 5342334"/>
              <a:gd name="connsiteY22-126" fmla="*/ 4140580 h 5785910"/>
              <a:gd name="connsiteX23-127" fmla="*/ 4844706 w 5342334"/>
              <a:gd name="connsiteY23-128" fmla="*/ 4606676 h 5785910"/>
              <a:gd name="connsiteX24-129" fmla="*/ 4790537 w 5342334"/>
              <a:gd name="connsiteY24-130" fmla="*/ 4596433 h 5785910"/>
              <a:gd name="connsiteX25-131" fmla="*/ 4802287 w 5342334"/>
              <a:gd name="connsiteY25-132" fmla="*/ 4606672 h 5785910"/>
              <a:gd name="connsiteX26-133" fmla="*/ 5191248 w 5342334"/>
              <a:gd name="connsiteY26-134" fmla="*/ 4997228 h 5785910"/>
              <a:gd name="connsiteX27-135" fmla="*/ 4866278 w 5342334"/>
              <a:gd name="connsiteY27-136" fmla="*/ 5435572 h 5785910"/>
              <a:gd name="connsiteX28-137" fmla="*/ 4581456 w 5342334"/>
              <a:gd name="connsiteY28-138" fmla="*/ 5443059 h 5785910"/>
              <a:gd name="connsiteX29-139" fmla="*/ 4593578 w 5342334"/>
              <a:gd name="connsiteY29-140" fmla="*/ 5444848 h 5785910"/>
              <a:gd name="connsiteX30-141" fmla="*/ 4581281 w 5342334"/>
              <a:gd name="connsiteY30-142" fmla="*/ 5445228 h 5785910"/>
              <a:gd name="connsiteX31-143" fmla="*/ 2168410 w 5342334"/>
              <a:gd name="connsiteY31-144" fmla="*/ 5525146 h 5785910"/>
              <a:gd name="connsiteX32-145" fmla="*/ 1445968 w 5342334"/>
              <a:gd name="connsiteY32-146" fmla="*/ 3310386 h 5785910"/>
              <a:gd name="connsiteX33-147" fmla="*/ 1441770 w 5342334"/>
              <a:gd name="connsiteY33-148" fmla="*/ 2943473 h 5785910"/>
              <a:gd name="connsiteX34-149" fmla="*/ 1514723 w 5342334"/>
              <a:gd name="connsiteY34-150" fmla="*/ 2929703 h 5785910"/>
              <a:gd name="connsiteX35-151" fmla="*/ 1975047 w 5342334"/>
              <a:gd name="connsiteY35-152" fmla="*/ 2725675 h 5785910"/>
              <a:gd name="connsiteX36-153" fmla="*/ 2654934 w 5342334"/>
              <a:gd name="connsiteY36-154" fmla="*/ 1630299 h 5785910"/>
              <a:gd name="connsiteX37-155" fmla="*/ 3108192 w 5342334"/>
              <a:gd name="connsiteY37-156" fmla="*/ 686009 h 5785910"/>
              <a:gd name="connsiteX38-157" fmla="*/ 3334821 w 5342334"/>
              <a:gd name="connsiteY38-158" fmla="*/ 6121 h 5785910"/>
              <a:gd name="connsiteX39-159" fmla="*/ 3380735 w 5342334"/>
              <a:gd name="connsiteY39-160" fmla="*/ 118 h 5785910"/>
              <a:gd name="connsiteX0-161" fmla="*/ 1438934 w 5342334"/>
              <a:gd name="connsiteY0-162" fmla="*/ 2944008 h 5785910"/>
              <a:gd name="connsiteX1-163" fmla="*/ 1441770 w 5342334"/>
              <a:gd name="connsiteY1-164" fmla="*/ 2943473 h 5785910"/>
              <a:gd name="connsiteX2-165" fmla="*/ 1438934 w 5342334"/>
              <a:gd name="connsiteY2-166" fmla="*/ 2944008 h 5785910"/>
              <a:gd name="connsiteX3-167" fmla="*/ 1354605 w 5342334"/>
              <a:gd name="connsiteY3-168" fmla="*/ 2912708 h 5785910"/>
              <a:gd name="connsiteX4-169" fmla="*/ 1428080 w 5342334"/>
              <a:gd name="connsiteY4-170" fmla="*/ 2945087 h 5785910"/>
              <a:gd name="connsiteX5-171" fmla="*/ 1431050 w 5342334"/>
              <a:gd name="connsiteY5-172" fmla="*/ 3320849 h 5785910"/>
              <a:gd name="connsiteX6-173" fmla="*/ 2146318 w 5342334"/>
              <a:gd name="connsiteY6-174" fmla="*/ 5548257 h 5785910"/>
              <a:gd name="connsiteX7-175" fmla="*/ 2115204 w 5342334"/>
              <a:gd name="connsiteY7-176" fmla="*/ 5553206 h 5785910"/>
              <a:gd name="connsiteX8-177" fmla="*/ 1246460 w 5342334"/>
              <a:gd name="connsiteY8-178" fmla="*/ 5785910 h 5785910"/>
              <a:gd name="connsiteX9-179" fmla="*/ 0 w 5342334"/>
              <a:gd name="connsiteY9-180" fmla="*/ 3148605 h 5785910"/>
              <a:gd name="connsiteX10-181" fmla="*/ 1262428 w 5342334"/>
              <a:gd name="connsiteY10-182" fmla="*/ 2938106 h 5785910"/>
              <a:gd name="connsiteX11-183" fmla="*/ 1354605 w 5342334"/>
              <a:gd name="connsiteY11-184" fmla="*/ 2912708 h 5785910"/>
              <a:gd name="connsiteX12-185" fmla="*/ 3380735 w 5342334"/>
              <a:gd name="connsiteY12-186" fmla="*/ 118 h 5785910"/>
              <a:gd name="connsiteX13-187" fmla="*/ 3863622 w 5342334"/>
              <a:gd name="connsiteY13-188" fmla="*/ 912639 h 5785910"/>
              <a:gd name="connsiteX14-189" fmla="*/ 3674765 w 5342334"/>
              <a:gd name="connsiteY14-190" fmla="*/ 2045786 h 5785910"/>
              <a:gd name="connsiteX15-191" fmla="*/ 4585837 w 5342334"/>
              <a:gd name="connsiteY15-192" fmla="*/ 2046833 h 5785910"/>
              <a:gd name="connsiteX16-193" fmla="*/ 4775401 w 5342334"/>
              <a:gd name="connsiteY16-194" fmla="*/ 2003486 h 5785910"/>
              <a:gd name="connsiteX17-195" fmla="*/ 5203724 w 5342334"/>
              <a:gd name="connsiteY17-196" fmla="*/ 2381935 h 5785910"/>
              <a:gd name="connsiteX18-197" fmla="*/ 4980124 w 5342334"/>
              <a:gd name="connsiteY18-198" fmla="*/ 2705696 h 5785910"/>
              <a:gd name="connsiteX19-199" fmla="*/ 5342334 w 5342334"/>
              <a:gd name="connsiteY19-200" fmla="*/ 3258997 h 5785910"/>
              <a:gd name="connsiteX20-201" fmla="*/ 5107100 w 5342334"/>
              <a:gd name="connsiteY20-202" fmla="*/ 3754493 h 5785910"/>
              <a:gd name="connsiteX21-203" fmla="*/ 5342334 w 5342334"/>
              <a:gd name="connsiteY21-204" fmla="*/ 4140580 h 5785910"/>
              <a:gd name="connsiteX22-205" fmla="*/ 4844706 w 5342334"/>
              <a:gd name="connsiteY22-206" fmla="*/ 4606676 h 5785910"/>
              <a:gd name="connsiteX23-207" fmla="*/ 4790537 w 5342334"/>
              <a:gd name="connsiteY23-208" fmla="*/ 4596433 h 5785910"/>
              <a:gd name="connsiteX24-209" fmla="*/ 4802287 w 5342334"/>
              <a:gd name="connsiteY24-210" fmla="*/ 4606672 h 5785910"/>
              <a:gd name="connsiteX25-211" fmla="*/ 5191248 w 5342334"/>
              <a:gd name="connsiteY25-212" fmla="*/ 4997228 h 5785910"/>
              <a:gd name="connsiteX26-213" fmla="*/ 4866278 w 5342334"/>
              <a:gd name="connsiteY26-214" fmla="*/ 5435572 h 5785910"/>
              <a:gd name="connsiteX27-215" fmla="*/ 4581456 w 5342334"/>
              <a:gd name="connsiteY27-216" fmla="*/ 5443059 h 5785910"/>
              <a:gd name="connsiteX28-217" fmla="*/ 4593578 w 5342334"/>
              <a:gd name="connsiteY28-218" fmla="*/ 5444848 h 5785910"/>
              <a:gd name="connsiteX29-219" fmla="*/ 4581281 w 5342334"/>
              <a:gd name="connsiteY29-220" fmla="*/ 5445228 h 5785910"/>
              <a:gd name="connsiteX30-221" fmla="*/ 2168410 w 5342334"/>
              <a:gd name="connsiteY30-222" fmla="*/ 5525146 h 5785910"/>
              <a:gd name="connsiteX31-223" fmla="*/ 1445968 w 5342334"/>
              <a:gd name="connsiteY31-224" fmla="*/ 3310386 h 5785910"/>
              <a:gd name="connsiteX32-225" fmla="*/ 1441770 w 5342334"/>
              <a:gd name="connsiteY32-226" fmla="*/ 2943473 h 5785910"/>
              <a:gd name="connsiteX33-227" fmla="*/ 1514723 w 5342334"/>
              <a:gd name="connsiteY33-228" fmla="*/ 2929703 h 5785910"/>
              <a:gd name="connsiteX34-229" fmla="*/ 1975047 w 5342334"/>
              <a:gd name="connsiteY34-230" fmla="*/ 2725675 h 5785910"/>
              <a:gd name="connsiteX35-231" fmla="*/ 2654934 w 5342334"/>
              <a:gd name="connsiteY35-232" fmla="*/ 1630299 h 5785910"/>
              <a:gd name="connsiteX36-233" fmla="*/ 3108192 w 5342334"/>
              <a:gd name="connsiteY36-234" fmla="*/ 686009 h 5785910"/>
              <a:gd name="connsiteX37-235" fmla="*/ 3334821 w 5342334"/>
              <a:gd name="connsiteY37-236" fmla="*/ 6121 h 5785910"/>
              <a:gd name="connsiteX38-237" fmla="*/ 3380735 w 5342334"/>
              <a:gd name="connsiteY38-238" fmla="*/ 118 h 5785910"/>
              <a:gd name="connsiteX0-239" fmla="*/ 1438934 w 5342334"/>
              <a:gd name="connsiteY0-240" fmla="*/ 2944008 h 5785910"/>
              <a:gd name="connsiteX1-241" fmla="*/ 1441770 w 5342334"/>
              <a:gd name="connsiteY1-242" fmla="*/ 2943473 h 5785910"/>
              <a:gd name="connsiteX2-243" fmla="*/ 1438934 w 5342334"/>
              <a:gd name="connsiteY2-244" fmla="*/ 2944008 h 5785910"/>
              <a:gd name="connsiteX3-245" fmla="*/ 1354605 w 5342334"/>
              <a:gd name="connsiteY3-246" fmla="*/ 2912708 h 5785910"/>
              <a:gd name="connsiteX4-247" fmla="*/ 1428080 w 5342334"/>
              <a:gd name="connsiteY4-248" fmla="*/ 2945087 h 5785910"/>
              <a:gd name="connsiteX5-249" fmla="*/ 1431050 w 5342334"/>
              <a:gd name="connsiteY5-250" fmla="*/ 3320849 h 5785910"/>
              <a:gd name="connsiteX6-251" fmla="*/ 2146318 w 5342334"/>
              <a:gd name="connsiteY6-252" fmla="*/ 5548257 h 5785910"/>
              <a:gd name="connsiteX7-253" fmla="*/ 2115204 w 5342334"/>
              <a:gd name="connsiteY7-254" fmla="*/ 5553206 h 5785910"/>
              <a:gd name="connsiteX8-255" fmla="*/ 1246460 w 5342334"/>
              <a:gd name="connsiteY8-256" fmla="*/ 5785910 h 5785910"/>
              <a:gd name="connsiteX9-257" fmla="*/ 0 w 5342334"/>
              <a:gd name="connsiteY9-258" fmla="*/ 3148605 h 5785910"/>
              <a:gd name="connsiteX10-259" fmla="*/ 1262428 w 5342334"/>
              <a:gd name="connsiteY10-260" fmla="*/ 2938106 h 5785910"/>
              <a:gd name="connsiteX11-261" fmla="*/ 1354605 w 5342334"/>
              <a:gd name="connsiteY11-262" fmla="*/ 2912708 h 5785910"/>
              <a:gd name="connsiteX12-263" fmla="*/ 3380735 w 5342334"/>
              <a:gd name="connsiteY12-264" fmla="*/ 118 h 5785910"/>
              <a:gd name="connsiteX13-265" fmla="*/ 3863622 w 5342334"/>
              <a:gd name="connsiteY13-266" fmla="*/ 912639 h 5785910"/>
              <a:gd name="connsiteX14-267" fmla="*/ 3674765 w 5342334"/>
              <a:gd name="connsiteY14-268" fmla="*/ 2045786 h 5785910"/>
              <a:gd name="connsiteX15-269" fmla="*/ 4585837 w 5342334"/>
              <a:gd name="connsiteY15-270" fmla="*/ 2046833 h 5785910"/>
              <a:gd name="connsiteX16-271" fmla="*/ 4775401 w 5342334"/>
              <a:gd name="connsiteY16-272" fmla="*/ 2003486 h 5785910"/>
              <a:gd name="connsiteX17-273" fmla="*/ 5203724 w 5342334"/>
              <a:gd name="connsiteY17-274" fmla="*/ 2381935 h 5785910"/>
              <a:gd name="connsiteX18-275" fmla="*/ 4980124 w 5342334"/>
              <a:gd name="connsiteY18-276" fmla="*/ 2705696 h 5785910"/>
              <a:gd name="connsiteX19-277" fmla="*/ 5342334 w 5342334"/>
              <a:gd name="connsiteY19-278" fmla="*/ 3258997 h 5785910"/>
              <a:gd name="connsiteX20-279" fmla="*/ 5107100 w 5342334"/>
              <a:gd name="connsiteY20-280" fmla="*/ 3754493 h 5785910"/>
              <a:gd name="connsiteX21-281" fmla="*/ 5342334 w 5342334"/>
              <a:gd name="connsiteY21-282" fmla="*/ 4140580 h 5785910"/>
              <a:gd name="connsiteX22-283" fmla="*/ 4844706 w 5342334"/>
              <a:gd name="connsiteY22-284" fmla="*/ 4606676 h 5785910"/>
              <a:gd name="connsiteX23-285" fmla="*/ 4790537 w 5342334"/>
              <a:gd name="connsiteY23-286" fmla="*/ 4596433 h 5785910"/>
              <a:gd name="connsiteX24-287" fmla="*/ 4802287 w 5342334"/>
              <a:gd name="connsiteY24-288" fmla="*/ 4606672 h 5785910"/>
              <a:gd name="connsiteX25-289" fmla="*/ 5191248 w 5342334"/>
              <a:gd name="connsiteY25-290" fmla="*/ 4997228 h 5785910"/>
              <a:gd name="connsiteX26-291" fmla="*/ 4866278 w 5342334"/>
              <a:gd name="connsiteY26-292" fmla="*/ 5435572 h 5785910"/>
              <a:gd name="connsiteX27-293" fmla="*/ 4581456 w 5342334"/>
              <a:gd name="connsiteY27-294" fmla="*/ 5443059 h 5785910"/>
              <a:gd name="connsiteX28-295" fmla="*/ 4593578 w 5342334"/>
              <a:gd name="connsiteY28-296" fmla="*/ 5444848 h 5785910"/>
              <a:gd name="connsiteX29-297" fmla="*/ 4581281 w 5342334"/>
              <a:gd name="connsiteY29-298" fmla="*/ 5445228 h 5785910"/>
              <a:gd name="connsiteX30-299" fmla="*/ 2168410 w 5342334"/>
              <a:gd name="connsiteY30-300" fmla="*/ 5525146 h 5785910"/>
              <a:gd name="connsiteX31-301" fmla="*/ 1445968 w 5342334"/>
              <a:gd name="connsiteY31-302" fmla="*/ 3310386 h 5785910"/>
              <a:gd name="connsiteX32-303" fmla="*/ 1441770 w 5342334"/>
              <a:gd name="connsiteY32-304" fmla="*/ 2943473 h 5785910"/>
              <a:gd name="connsiteX33-305" fmla="*/ 1514723 w 5342334"/>
              <a:gd name="connsiteY33-306" fmla="*/ 2929703 h 5785910"/>
              <a:gd name="connsiteX34-307" fmla="*/ 1975047 w 5342334"/>
              <a:gd name="connsiteY34-308" fmla="*/ 2725675 h 5785910"/>
              <a:gd name="connsiteX35-309" fmla="*/ 2654934 w 5342334"/>
              <a:gd name="connsiteY35-310" fmla="*/ 1630299 h 5785910"/>
              <a:gd name="connsiteX36-311" fmla="*/ 3108192 w 5342334"/>
              <a:gd name="connsiteY36-312" fmla="*/ 686009 h 5785910"/>
              <a:gd name="connsiteX37-313" fmla="*/ 3334821 w 5342334"/>
              <a:gd name="connsiteY37-314" fmla="*/ 6121 h 5785910"/>
              <a:gd name="connsiteX38-315" fmla="*/ 3380735 w 5342334"/>
              <a:gd name="connsiteY38-316" fmla="*/ 118 h 5785910"/>
              <a:gd name="connsiteX0-317" fmla="*/ 1438934 w 5342334"/>
              <a:gd name="connsiteY0-318" fmla="*/ 2944008 h 5785910"/>
              <a:gd name="connsiteX1-319" fmla="*/ 1441770 w 5342334"/>
              <a:gd name="connsiteY1-320" fmla="*/ 2943473 h 5785910"/>
              <a:gd name="connsiteX2-321" fmla="*/ 1438934 w 5342334"/>
              <a:gd name="connsiteY2-322" fmla="*/ 2944008 h 5785910"/>
              <a:gd name="connsiteX3-323" fmla="*/ 1354605 w 5342334"/>
              <a:gd name="connsiteY3-324" fmla="*/ 2912708 h 5785910"/>
              <a:gd name="connsiteX4-325" fmla="*/ 1428080 w 5342334"/>
              <a:gd name="connsiteY4-326" fmla="*/ 2945087 h 5785910"/>
              <a:gd name="connsiteX5-327" fmla="*/ 1431050 w 5342334"/>
              <a:gd name="connsiteY5-328" fmla="*/ 3320849 h 5785910"/>
              <a:gd name="connsiteX6-329" fmla="*/ 2146318 w 5342334"/>
              <a:gd name="connsiteY6-330" fmla="*/ 5548257 h 5785910"/>
              <a:gd name="connsiteX7-331" fmla="*/ 2115204 w 5342334"/>
              <a:gd name="connsiteY7-332" fmla="*/ 5553206 h 5785910"/>
              <a:gd name="connsiteX8-333" fmla="*/ 1246460 w 5342334"/>
              <a:gd name="connsiteY8-334" fmla="*/ 5785910 h 5785910"/>
              <a:gd name="connsiteX9-335" fmla="*/ 0 w 5342334"/>
              <a:gd name="connsiteY9-336" fmla="*/ 3148605 h 5785910"/>
              <a:gd name="connsiteX10-337" fmla="*/ 1262428 w 5342334"/>
              <a:gd name="connsiteY10-338" fmla="*/ 2938106 h 5785910"/>
              <a:gd name="connsiteX11-339" fmla="*/ 1354605 w 5342334"/>
              <a:gd name="connsiteY11-340" fmla="*/ 2912708 h 5785910"/>
              <a:gd name="connsiteX12-341" fmla="*/ 3380735 w 5342334"/>
              <a:gd name="connsiteY12-342" fmla="*/ 118 h 5785910"/>
              <a:gd name="connsiteX13-343" fmla="*/ 3863622 w 5342334"/>
              <a:gd name="connsiteY13-344" fmla="*/ 912639 h 5785910"/>
              <a:gd name="connsiteX14-345" fmla="*/ 3674765 w 5342334"/>
              <a:gd name="connsiteY14-346" fmla="*/ 2045786 h 5785910"/>
              <a:gd name="connsiteX15-347" fmla="*/ 4585837 w 5342334"/>
              <a:gd name="connsiteY15-348" fmla="*/ 2046833 h 5785910"/>
              <a:gd name="connsiteX16-349" fmla="*/ 4775401 w 5342334"/>
              <a:gd name="connsiteY16-350" fmla="*/ 2003486 h 5785910"/>
              <a:gd name="connsiteX17-351" fmla="*/ 5203724 w 5342334"/>
              <a:gd name="connsiteY17-352" fmla="*/ 2381935 h 5785910"/>
              <a:gd name="connsiteX18-353" fmla="*/ 4980124 w 5342334"/>
              <a:gd name="connsiteY18-354" fmla="*/ 2705696 h 5785910"/>
              <a:gd name="connsiteX19-355" fmla="*/ 5342334 w 5342334"/>
              <a:gd name="connsiteY19-356" fmla="*/ 3258997 h 5785910"/>
              <a:gd name="connsiteX20-357" fmla="*/ 5107100 w 5342334"/>
              <a:gd name="connsiteY20-358" fmla="*/ 3754493 h 5785910"/>
              <a:gd name="connsiteX21-359" fmla="*/ 5342334 w 5342334"/>
              <a:gd name="connsiteY21-360" fmla="*/ 4140580 h 5785910"/>
              <a:gd name="connsiteX22-361" fmla="*/ 4844706 w 5342334"/>
              <a:gd name="connsiteY22-362" fmla="*/ 4606676 h 5785910"/>
              <a:gd name="connsiteX23-363" fmla="*/ 4790537 w 5342334"/>
              <a:gd name="connsiteY23-364" fmla="*/ 4596433 h 5785910"/>
              <a:gd name="connsiteX24-365" fmla="*/ 4802287 w 5342334"/>
              <a:gd name="connsiteY24-366" fmla="*/ 4606672 h 5785910"/>
              <a:gd name="connsiteX25-367" fmla="*/ 5191248 w 5342334"/>
              <a:gd name="connsiteY25-368" fmla="*/ 4997228 h 5785910"/>
              <a:gd name="connsiteX26-369" fmla="*/ 4866278 w 5342334"/>
              <a:gd name="connsiteY26-370" fmla="*/ 5435572 h 5785910"/>
              <a:gd name="connsiteX27-371" fmla="*/ 4581456 w 5342334"/>
              <a:gd name="connsiteY27-372" fmla="*/ 5443059 h 5785910"/>
              <a:gd name="connsiteX28-373" fmla="*/ 4593578 w 5342334"/>
              <a:gd name="connsiteY28-374" fmla="*/ 5444848 h 5785910"/>
              <a:gd name="connsiteX29-375" fmla="*/ 4581281 w 5342334"/>
              <a:gd name="connsiteY29-376" fmla="*/ 5445228 h 5785910"/>
              <a:gd name="connsiteX30-377" fmla="*/ 2168410 w 5342334"/>
              <a:gd name="connsiteY30-378" fmla="*/ 5525146 h 5785910"/>
              <a:gd name="connsiteX31-379" fmla="*/ 1445968 w 5342334"/>
              <a:gd name="connsiteY31-380" fmla="*/ 3310386 h 5785910"/>
              <a:gd name="connsiteX32-381" fmla="*/ 1441770 w 5342334"/>
              <a:gd name="connsiteY32-382" fmla="*/ 2943473 h 5785910"/>
              <a:gd name="connsiteX33-383" fmla="*/ 1514723 w 5342334"/>
              <a:gd name="connsiteY33-384" fmla="*/ 2929703 h 5785910"/>
              <a:gd name="connsiteX34-385" fmla="*/ 1975047 w 5342334"/>
              <a:gd name="connsiteY34-386" fmla="*/ 2725675 h 5785910"/>
              <a:gd name="connsiteX35-387" fmla="*/ 2654934 w 5342334"/>
              <a:gd name="connsiteY35-388" fmla="*/ 1630299 h 5785910"/>
              <a:gd name="connsiteX36-389" fmla="*/ 3108192 w 5342334"/>
              <a:gd name="connsiteY36-390" fmla="*/ 686009 h 5785910"/>
              <a:gd name="connsiteX37-391" fmla="*/ 3334821 w 5342334"/>
              <a:gd name="connsiteY37-392" fmla="*/ 6121 h 5785910"/>
              <a:gd name="connsiteX38-393" fmla="*/ 3380735 w 5342334"/>
              <a:gd name="connsiteY38-394" fmla="*/ 118 h 5785910"/>
              <a:gd name="connsiteX0-395" fmla="*/ 1438934 w 5342334"/>
              <a:gd name="connsiteY0-396" fmla="*/ 2944008 h 5785910"/>
              <a:gd name="connsiteX1-397" fmla="*/ 1441770 w 5342334"/>
              <a:gd name="connsiteY1-398" fmla="*/ 2943473 h 5785910"/>
              <a:gd name="connsiteX2-399" fmla="*/ 1438934 w 5342334"/>
              <a:gd name="connsiteY2-400" fmla="*/ 2944008 h 5785910"/>
              <a:gd name="connsiteX3-401" fmla="*/ 1354605 w 5342334"/>
              <a:gd name="connsiteY3-402" fmla="*/ 2912708 h 5785910"/>
              <a:gd name="connsiteX4-403" fmla="*/ 1428080 w 5342334"/>
              <a:gd name="connsiteY4-404" fmla="*/ 2945087 h 5785910"/>
              <a:gd name="connsiteX5-405" fmla="*/ 1431050 w 5342334"/>
              <a:gd name="connsiteY5-406" fmla="*/ 3320849 h 5785910"/>
              <a:gd name="connsiteX6-407" fmla="*/ 2146318 w 5342334"/>
              <a:gd name="connsiteY6-408" fmla="*/ 5548257 h 5785910"/>
              <a:gd name="connsiteX7-409" fmla="*/ 2115204 w 5342334"/>
              <a:gd name="connsiteY7-410" fmla="*/ 5553206 h 5785910"/>
              <a:gd name="connsiteX8-411" fmla="*/ 1246460 w 5342334"/>
              <a:gd name="connsiteY8-412" fmla="*/ 5785910 h 5785910"/>
              <a:gd name="connsiteX9-413" fmla="*/ 0 w 5342334"/>
              <a:gd name="connsiteY9-414" fmla="*/ 3148605 h 5785910"/>
              <a:gd name="connsiteX10-415" fmla="*/ 1262428 w 5342334"/>
              <a:gd name="connsiteY10-416" fmla="*/ 2938106 h 5785910"/>
              <a:gd name="connsiteX11-417" fmla="*/ 1354605 w 5342334"/>
              <a:gd name="connsiteY11-418" fmla="*/ 2912708 h 5785910"/>
              <a:gd name="connsiteX12-419" fmla="*/ 3380735 w 5342334"/>
              <a:gd name="connsiteY12-420" fmla="*/ 118 h 5785910"/>
              <a:gd name="connsiteX13-421" fmla="*/ 3863622 w 5342334"/>
              <a:gd name="connsiteY13-422" fmla="*/ 912639 h 5785910"/>
              <a:gd name="connsiteX14-423" fmla="*/ 3674765 w 5342334"/>
              <a:gd name="connsiteY14-424" fmla="*/ 2045786 h 5785910"/>
              <a:gd name="connsiteX15-425" fmla="*/ 4585837 w 5342334"/>
              <a:gd name="connsiteY15-426" fmla="*/ 2046833 h 5785910"/>
              <a:gd name="connsiteX16-427" fmla="*/ 4775401 w 5342334"/>
              <a:gd name="connsiteY16-428" fmla="*/ 2003486 h 5785910"/>
              <a:gd name="connsiteX17-429" fmla="*/ 5203724 w 5342334"/>
              <a:gd name="connsiteY17-430" fmla="*/ 2381935 h 5785910"/>
              <a:gd name="connsiteX18-431" fmla="*/ 4980124 w 5342334"/>
              <a:gd name="connsiteY18-432" fmla="*/ 2705696 h 5785910"/>
              <a:gd name="connsiteX19-433" fmla="*/ 5342334 w 5342334"/>
              <a:gd name="connsiteY19-434" fmla="*/ 3258997 h 5785910"/>
              <a:gd name="connsiteX20-435" fmla="*/ 5107100 w 5342334"/>
              <a:gd name="connsiteY20-436" fmla="*/ 3754493 h 5785910"/>
              <a:gd name="connsiteX21-437" fmla="*/ 5342334 w 5342334"/>
              <a:gd name="connsiteY21-438" fmla="*/ 4140580 h 5785910"/>
              <a:gd name="connsiteX22-439" fmla="*/ 4844706 w 5342334"/>
              <a:gd name="connsiteY22-440" fmla="*/ 4606676 h 5785910"/>
              <a:gd name="connsiteX23-441" fmla="*/ 4790537 w 5342334"/>
              <a:gd name="connsiteY23-442" fmla="*/ 4596433 h 5785910"/>
              <a:gd name="connsiteX24-443" fmla="*/ 4802287 w 5342334"/>
              <a:gd name="connsiteY24-444" fmla="*/ 4606672 h 5785910"/>
              <a:gd name="connsiteX25-445" fmla="*/ 5191248 w 5342334"/>
              <a:gd name="connsiteY25-446" fmla="*/ 4997228 h 5785910"/>
              <a:gd name="connsiteX26-447" fmla="*/ 4866278 w 5342334"/>
              <a:gd name="connsiteY26-448" fmla="*/ 5435572 h 5785910"/>
              <a:gd name="connsiteX27-449" fmla="*/ 4581456 w 5342334"/>
              <a:gd name="connsiteY27-450" fmla="*/ 5443059 h 5785910"/>
              <a:gd name="connsiteX28-451" fmla="*/ 4593578 w 5342334"/>
              <a:gd name="connsiteY28-452" fmla="*/ 5444848 h 5785910"/>
              <a:gd name="connsiteX29-453" fmla="*/ 4581281 w 5342334"/>
              <a:gd name="connsiteY29-454" fmla="*/ 5445228 h 5785910"/>
              <a:gd name="connsiteX30-455" fmla="*/ 2168410 w 5342334"/>
              <a:gd name="connsiteY30-456" fmla="*/ 5525146 h 5785910"/>
              <a:gd name="connsiteX31-457" fmla="*/ 1445968 w 5342334"/>
              <a:gd name="connsiteY31-458" fmla="*/ 3310386 h 5785910"/>
              <a:gd name="connsiteX32-459" fmla="*/ 1441770 w 5342334"/>
              <a:gd name="connsiteY32-460" fmla="*/ 2943473 h 5785910"/>
              <a:gd name="connsiteX33-461" fmla="*/ 1514723 w 5342334"/>
              <a:gd name="connsiteY33-462" fmla="*/ 2929703 h 5785910"/>
              <a:gd name="connsiteX34-463" fmla="*/ 1975047 w 5342334"/>
              <a:gd name="connsiteY34-464" fmla="*/ 2725675 h 5785910"/>
              <a:gd name="connsiteX35-465" fmla="*/ 2654934 w 5342334"/>
              <a:gd name="connsiteY35-466" fmla="*/ 1630299 h 5785910"/>
              <a:gd name="connsiteX36-467" fmla="*/ 3108192 w 5342334"/>
              <a:gd name="connsiteY36-468" fmla="*/ 686009 h 5785910"/>
              <a:gd name="connsiteX37-469" fmla="*/ 3334821 w 5342334"/>
              <a:gd name="connsiteY37-470" fmla="*/ 6121 h 5785910"/>
              <a:gd name="connsiteX38-471" fmla="*/ 3380735 w 5342334"/>
              <a:gd name="connsiteY38-472" fmla="*/ 118 h 5785910"/>
              <a:gd name="connsiteX0-473" fmla="*/ 1438934 w 5342334"/>
              <a:gd name="connsiteY0-474" fmla="*/ 2944008 h 5785910"/>
              <a:gd name="connsiteX1-475" fmla="*/ 1441770 w 5342334"/>
              <a:gd name="connsiteY1-476" fmla="*/ 2943473 h 5785910"/>
              <a:gd name="connsiteX2-477" fmla="*/ 1438934 w 5342334"/>
              <a:gd name="connsiteY2-478" fmla="*/ 2944008 h 5785910"/>
              <a:gd name="connsiteX3-479" fmla="*/ 1354605 w 5342334"/>
              <a:gd name="connsiteY3-480" fmla="*/ 2912708 h 5785910"/>
              <a:gd name="connsiteX4-481" fmla="*/ 1428080 w 5342334"/>
              <a:gd name="connsiteY4-482" fmla="*/ 2945087 h 5785910"/>
              <a:gd name="connsiteX5-483" fmla="*/ 1431050 w 5342334"/>
              <a:gd name="connsiteY5-484" fmla="*/ 3320849 h 5785910"/>
              <a:gd name="connsiteX6-485" fmla="*/ 2146318 w 5342334"/>
              <a:gd name="connsiteY6-486" fmla="*/ 5548257 h 5785910"/>
              <a:gd name="connsiteX7-487" fmla="*/ 2115204 w 5342334"/>
              <a:gd name="connsiteY7-488" fmla="*/ 5553206 h 5785910"/>
              <a:gd name="connsiteX8-489" fmla="*/ 1246460 w 5342334"/>
              <a:gd name="connsiteY8-490" fmla="*/ 5785910 h 5785910"/>
              <a:gd name="connsiteX9-491" fmla="*/ 0 w 5342334"/>
              <a:gd name="connsiteY9-492" fmla="*/ 3148605 h 5785910"/>
              <a:gd name="connsiteX10-493" fmla="*/ 1262428 w 5342334"/>
              <a:gd name="connsiteY10-494" fmla="*/ 2938106 h 5785910"/>
              <a:gd name="connsiteX11-495" fmla="*/ 1354605 w 5342334"/>
              <a:gd name="connsiteY11-496" fmla="*/ 2912708 h 5785910"/>
              <a:gd name="connsiteX12-497" fmla="*/ 3380735 w 5342334"/>
              <a:gd name="connsiteY12-498" fmla="*/ 118 h 5785910"/>
              <a:gd name="connsiteX13-499" fmla="*/ 3863622 w 5342334"/>
              <a:gd name="connsiteY13-500" fmla="*/ 912639 h 5785910"/>
              <a:gd name="connsiteX14-501" fmla="*/ 3674765 w 5342334"/>
              <a:gd name="connsiteY14-502" fmla="*/ 2045786 h 5785910"/>
              <a:gd name="connsiteX15-503" fmla="*/ 4585837 w 5342334"/>
              <a:gd name="connsiteY15-504" fmla="*/ 2046833 h 5785910"/>
              <a:gd name="connsiteX16-505" fmla="*/ 4775401 w 5342334"/>
              <a:gd name="connsiteY16-506" fmla="*/ 2003486 h 5785910"/>
              <a:gd name="connsiteX17-507" fmla="*/ 5203724 w 5342334"/>
              <a:gd name="connsiteY17-508" fmla="*/ 2381935 h 5785910"/>
              <a:gd name="connsiteX18-509" fmla="*/ 4980124 w 5342334"/>
              <a:gd name="connsiteY18-510" fmla="*/ 2705696 h 5785910"/>
              <a:gd name="connsiteX19-511" fmla="*/ 5342334 w 5342334"/>
              <a:gd name="connsiteY19-512" fmla="*/ 3258997 h 5785910"/>
              <a:gd name="connsiteX20-513" fmla="*/ 5107100 w 5342334"/>
              <a:gd name="connsiteY20-514" fmla="*/ 3754493 h 5785910"/>
              <a:gd name="connsiteX21-515" fmla="*/ 5342334 w 5342334"/>
              <a:gd name="connsiteY21-516" fmla="*/ 4140580 h 5785910"/>
              <a:gd name="connsiteX22-517" fmla="*/ 4844706 w 5342334"/>
              <a:gd name="connsiteY22-518" fmla="*/ 4606676 h 5785910"/>
              <a:gd name="connsiteX23-519" fmla="*/ 4790537 w 5342334"/>
              <a:gd name="connsiteY23-520" fmla="*/ 4596433 h 5785910"/>
              <a:gd name="connsiteX24-521" fmla="*/ 4802287 w 5342334"/>
              <a:gd name="connsiteY24-522" fmla="*/ 4606672 h 5785910"/>
              <a:gd name="connsiteX25-523" fmla="*/ 5191248 w 5342334"/>
              <a:gd name="connsiteY25-524" fmla="*/ 4997228 h 5785910"/>
              <a:gd name="connsiteX26-525" fmla="*/ 4866278 w 5342334"/>
              <a:gd name="connsiteY26-526" fmla="*/ 5435572 h 5785910"/>
              <a:gd name="connsiteX27-527" fmla="*/ 4581456 w 5342334"/>
              <a:gd name="connsiteY27-528" fmla="*/ 5443059 h 5785910"/>
              <a:gd name="connsiteX28-529" fmla="*/ 4593578 w 5342334"/>
              <a:gd name="connsiteY28-530" fmla="*/ 5444848 h 5785910"/>
              <a:gd name="connsiteX29-531" fmla="*/ 4581281 w 5342334"/>
              <a:gd name="connsiteY29-532" fmla="*/ 5445228 h 5785910"/>
              <a:gd name="connsiteX30-533" fmla="*/ 2168410 w 5342334"/>
              <a:gd name="connsiteY30-534" fmla="*/ 5525146 h 5785910"/>
              <a:gd name="connsiteX31-535" fmla="*/ 1445968 w 5342334"/>
              <a:gd name="connsiteY31-536" fmla="*/ 3310386 h 5785910"/>
              <a:gd name="connsiteX32-537" fmla="*/ 1441770 w 5342334"/>
              <a:gd name="connsiteY32-538" fmla="*/ 2943473 h 5785910"/>
              <a:gd name="connsiteX33-539" fmla="*/ 1514723 w 5342334"/>
              <a:gd name="connsiteY33-540" fmla="*/ 2929703 h 5785910"/>
              <a:gd name="connsiteX34-541" fmla="*/ 1975047 w 5342334"/>
              <a:gd name="connsiteY34-542" fmla="*/ 2725675 h 5785910"/>
              <a:gd name="connsiteX35-543" fmla="*/ 2654934 w 5342334"/>
              <a:gd name="connsiteY35-544" fmla="*/ 1630299 h 5785910"/>
              <a:gd name="connsiteX36-545" fmla="*/ 3108192 w 5342334"/>
              <a:gd name="connsiteY36-546" fmla="*/ 686009 h 5785910"/>
              <a:gd name="connsiteX37-547" fmla="*/ 3334821 w 5342334"/>
              <a:gd name="connsiteY37-548" fmla="*/ 6121 h 5785910"/>
              <a:gd name="connsiteX38-549" fmla="*/ 3380735 w 5342334"/>
              <a:gd name="connsiteY38-550" fmla="*/ 118 h 5785910"/>
              <a:gd name="connsiteX0-551" fmla="*/ 1438934 w 5342334"/>
              <a:gd name="connsiteY0-552" fmla="*/ 2944008 h 5785910"/>
              <a:gd name="connsiteX1-553" fmla="*/ 1441770 w 5342334"/>
              <a:gd name="connsiteY1-554" fmla="*/ 2943473 h 5785910"/>
              <a:gd name="connsiteX2-555" fmla="*/ 1438934 w 5342334"/>
              <a:gd name="connsiteY2-556" fmla="*/ 2944008 h 5785910"/>
              <a:gd name="connsiteX3-557" fmla="*/ 1354605 w 5342334"/>
              <a:gd name="connsiteY3-558" fmla="*/ 2912708 h 5785910"/>
              <a:gd name="connsiteX4-559" fmla="*/ 1428080 w 5342334"/>
              <a:gd name="connsiteY4-560" fmla="*/ 2945087 h 5785910"/>
              <a:gd name="connsiteX5-561" fmla="*/ 1423906 w 5342334"/>
              <a:gd name="connsiteY5-562" fmla="*/ 3323230 h 5785910"/>
              <a:gd name="connsiteX6-563" fmla="*/ 2146318 w 5342334"/>
              <a:gd name="connsiteY6-564" fmla="*/ 5548257 h 5785910"/>
              <a:gd name="connsiteX7-565" fmla="*/ 2115204 w 5342334"/>
              <a:gd name="connsiteY7-566" fmla="*/ 5553206 h 5785910"/>
              <a:gd name="connsiteX8-567" fmla="*/ 1246460 w 5342334"/>
              <a:gd name="connsiteY8-568" fmla="*/ 5785910 h 5785910"/>
              <a:gd name="connsiteX9-569" fmla="*/ 0 w 5342334"/>
              <a:gd name="connsiteY9-570" fmla="*/ 3148605 h 5785910"/>
              <a:gd name="connsiteX10-571" fmla="*/ 1262428 w 5342334"/>
              <a:gd name="connsiteY10-572" fmla="*/ 2938106 h 5785910"/>
              <a:gd name="connsiteX11-573" fmla="*/ 1354605 w 5342334"/>
              <a:gd name="connsiteY11-574" fmla="*/ 2912708 h 5785910"/>
              <a:gd name="connsiteX12-575" fmla="*/ 3380735 w 5342334"/>
              <a:gd name="connsiteY12-576" fmla="*/ 118 h 5785910"/>
              <a:gd name="connsiteX13-577" fmla="*/ 3863622 w 5342334"/>
              <a:gd name="connsiteY13-578" fmla="*/ 912639 h 5785910"/>
              <a:gd name="connsiteX14-579" fmla="*/ 3674765 w 5342334"/>
              <a:gd name="connsiteY14-580" fmla="*/ 2045786 h 5785910"/>
              <a:gd name="connsiteX15-581" fmla="*/ 4585837 w 5342334"/>
              <a:gd name="connsiteY15-582" fmla="*/ 2046833 h 5785910"/>
              <a:gd name="connsiteX16-583" fmla="*/ 4775401 w 5342334"/>
              <a:gd name="connsiteY16-584" fmla="*/ 2003486 h 5785910"/>
              <a:gd name="connsiteX17-585" fmla="*/ 5203724 w 5342334"/>
              <a:gd name="connsiteY17-586" fmla="*/ 2381935 h 5785910"/>
              <a:gd name="connsiteX18-587" fmla="*/ 4980124 w 5342334"/>
              <a:gd name="connsiteY18-588" fmla="*/ 2705696 h 5785910"/>
              <a:gd name="connsiteX19-589" fmla="*/ 5342334 w 5342334"/>
              <a:gd name="connsiteY19-590" fmla="*/ 3258997 h 5785910"/>
              <a:gd name="connsiteX20-591" fmla="*/ 5107100 w 5342334"/>
              <a:gd name="connsiteY20-592" fmla="*/ 3754493 h 5785910"/>
              <a:gd name="connsiteX21-593" fmla="*/ 5342334 w 5342334"/>
              <a:gd name="connsiteY21-594" fmla="*/ 4140580 h 5785910"/>
              <a:gd name="connsiteX22-595" fmla="*/ 4844706 w 5342334"/>
              <a:gd name="connsiteY22-596" fmla="*/ 4606676 h 5785910"/>
              <a:gd name="connsiteX23-597" fmla="*/ 4790537 w 5342334"/>
              <a:gd name="connsiteY23-598" fmla="*/ 4596433 h 5785910"/>
              <a:gd name="connsiteX24-599" fmla="*/ 4802287 w 5342334"/>
              <a:gd name="connsiteY24-600" fmla="*/ 4606672 h 5785910"/>
              <a:gd name="connsiteX25-601" fmla="*/ 5191248 w 5342334"/>
              <a:gd name="connsiteY25-602" fmla="*/ 4997228 h 5785910"/>
              <a:gd name="connsiteX26-603" fmla="*/ 4866278 w 5342334"/>
              <a:gd name="connsiteY26-604" fmla="*/ 5435572 h 5785910"/>
              <a:gd name="connsiteX27-605" fmla="*/ 4581456 w 5342334"/>
              <a:gd name="connsiteY27-606" fmla="*/ 5443059 h 5785910"/>
              <a:gd name="connsiteX28-607" fmla="*/ 4593578 w 5342334"/>
              <a:gd name="connsiteY28-608" fmla="*/ 5444848 h 5785910"/>
              <a:gd name="connsiteX29-609" fmla="*/ 4581281 w 5342334"/>
              <a:gd name="connsiteY29-610" fmla="*/ 5445228 h 5785910"/>
              <a:gd name="connsiteX30-611" fmla="*/ 2168410 w 5342334"/>
              <a:gd name="connsiteY30-612" fmla="*/ 5525146 h 5785910"/>
              <a:gd name="connsiteX31-613" fmla="*/ 1445968 w 5342334"/>
              <a:gd name="connsiteY31-614" fmla="*/ 3310386 h 5785910"/>
              <a:gd name="connsiteX32-615" fmla="*/ 1441770 w 5342334"/>
              <a:gd name="connsiteY32-616" fmla="*/ 2943473 h 5785910"/>
              <a:gd name="connsiteX33-617" fmla="*/ 1514723 w 5342334"/>
              <a:gd name="connsiteY33-618" fmla="*/ 2929703 h 5785910"/>
              <a:gd name="connsiteX34-619" fmla="*/ 1975047 w 5342334"/>
              <a:gd name="connsiteY34-620" fmla="*/ 2725675 h 5785910"/>
              <a:gd name="connsiteX35-621" fmla="*/ 2654934 w 5342334"/>
              <a:gd name="connsiteY35-622" fmla="*/ 1630299 h 5785910"/>
              <a:gd name="connsiteX36-623" fmla="*/ 3108192 w 5342334"/>
              <a:gd name="connsiteY36-624" fmla="*/ 686009 h 5785910"/>
              <a:gd name="connsiteX37-625" fmla="*/ 3334821 w 5342334"/>
              <a:gd name="connsiteY37-626" fmla="*/ 6121 h 5785910"/>
              <a:gd name="connsiteX38-627" fmla="*/ 3380735 w 5342334"/>
              <a:gd name="connsiteY38-628" fmla="*/ 118 h 5785910"/>
              <a:gd name="connsiteX0-629" fmla="*/ 1438934 w 5342334"/>
              <a:gd name="connsiteY0-630" fmla="*/ 2944008 h 5785910"/>
              <a:gd name="connsiteX1-631" fmla="*/ 1441770 w 5342334"/>
              <a:gd name="connsiteY1-632" fmla="*/ 2943473 h 5785910"/>
              <a:gd name="connsiteX2-633" fmla="*/ 1438934 w 5342334"/>
              <a:gd name="connsiteY2-634" fmla="*/ 2944008 h 5785910"/>
              <a:gd name="connsiteX3-635" fmla="*/ 1354605 w 5342334"/>
              <a:gd name="connsiteY3-636" fmla="*/ 2912708 h 5785910"/>
              <a:gd name="connsiteX4-637" fmla="*/ 1423317 w 5342334"/>
              <a:gd name="connsiteY4-638" fmla="*/ 2947468 h 5785910"/>
              <a:gd name="connsiteX5-639" fmla="*/ 1423906 w 5342334"/>
              <a:gd name="connsiteY5-640" fmla="*/ 3323230 h 5785910"/>
              <a:gd name="connsiteX6-641" fmla="*/ 2146318 w 5342334"/>
              <a:gd name="connsiteY6-642" fmla="*/ 5548257 h 5785910"/>
              <a:gd name="connsiteX7-643" fmla="*/ 2115204 w 5342334"/>
              <a:gd name="connsiteY7-644" fmla="*/ 5553206 h 5785910"/>
              <a:gd name="connsiteX8-645" fmla="*/ 1246460 w 5342334"/>
              <a:gd name="connsiteY8-646" fmla="*/ 5785910 h 5785910"/>
              <a:gd name="connsiteX9-647" fmla="*/ 0 w 5342334"/>
              <a:gd name="connsiteY9-648" fmla="*/ 3148605 h 5785910"/>
              <a:gd name="connsiteX10-649" fmla="*/ 1262428 w 5342334"/>
              <a:gd name="connsiteY10-650" fmla="*/ 2938106 h 5785910"/>
              <a:gd name="connsiteX11-651" fmla="*/ 1354605 w 5342334"/>
              <a:gd name="connsiteY11-652" fmla="*/ 2912708 h 5785910"/>
              <a:gd name="connsiteX12-653" fmla="*/ 3380735 w 5342334"/>
              <a:gd name="connsiteY12-654" fmla="*/ 118 h 5785910"/>
              <a:gd name="connsiteX13-655" fmla="*/ 3863622 w 5342334"/>
              <a:gd name="connsiteY13-656" fmla="*/ 912639 h 5785910"/>
              <a:gd name="connsiteX14-657" fmla="*/ 3674765 w 5342334"/>
              <a:gd name="connsiteY14-658" fmla="*/ 2045786 h 5785910"/>
              <a:gd name="connsiteX15-659" fmla="*/ 4585837 w 5342334"/>
              <a:gd name="connsiteY15-660" fmla="*/ 2046833 h 5785910"/>
              <a:gd name="connsiteX16-661" fmla="*/ 4775401 w 5342334"/>
              <a:gd name="connsiteY16-662" fmla="*/ 2003486 h 5785910"/>
              <a:gd name="connsiteX17-663" fmla="*/ 5203724 w 5342334"/>
              <a:gd name="connsiteY17-664" fmla="*/ 2381935 h 5785910"/>
              <a:gd name="connsiteX18-665" fmla="*/ 4980124 w 5342334"/>
              <a:gd name="connsiteY18-666" fmla="*/ 2705696 h 5785910"/>
              <a:gd name="connsiteX19-667" fmla="*/ 5342334 w 5342334"/>
              <a:gd name="connsiteY19-668" fmla="*/ 3258997 h 5785910"/>
              <a:gd name="connsiteX20-669" fmla="*/ 5107100 w 5342334"/>
              <a:gd name="connsiteY20-670" fmla="*/ 3754493 h 5785910"/>
              <a:gd name="connsiteX21-671" fmla="*/ 5342334 w 5342334"/>
              <a:gd name="connsiteY21-672" fmla="*/ 4140580 h 5785910"/>
              <a:gd name="connsiteX22-673" fmla="*/ 4844706 w 5342334"/>
              <a:gd name="connsiteY22-674" fmla="*/ 4606676 h 5785910"/>
              <a:gd name="connsiteX23-675" fmla="*/ 4790537 w 5342334"/>
              <a:gd name="connsiteY23-676" fmla="*/ 4596433 h 5785910"/>
              <a:gd name="connsiteX24-677" fmla="*/ 4802287 w 5342334"/>
              <a:gd name="connsiteY24-678" fmla="*/ 4606672 h 5785910"/>
              <a:gd name="connsiteX25-679" fmla="*/ 5191248 w 5342334"/>
              <a:gd name="connsiteY25-680" fmla="*/ 4997228 h 5785910"/>
              <a:gd name="connsiteX26-681" fmla="*/ 4866278 w 5342334"/>
              <a:gd name="connsiteY26-682" fmla="*/ 5435572 h 5785910"/>
              <a:gd name="connsiteX27-683" fmla="*/ 4581456 w 5342334"/>
              <a:gd name="connsiteY27-684" fmla="*/ 5443059 h 5785910"/>
              <a:gd name="connsiteX28-685" fmla="*/ 4593578 w 5342334"/>
              <a:gd name="connsiteY28-686" fmla="*/ 5444848 h 5785910"/>
              <a:gd name="connsiteX29-687" fmla="*/ 4581281 w 5342334"/>
              <a:gd name="connsiteY29-688" fmla="*/ 5445228 h 5785910"/>
              <a:gd name="connsiteX30-689" fmla="*/ 2168410 w 5342334"/>
              <a:gd name="connsiteY30-690" fmla="*/ 5525146 h 5785910"/>
              <a:gd name="connsiteX31-691" fmla="*/ 1445968 w 5342334"/>
              <a:gd name="connsiteY31-692" fmla="*/ 3310386 h 5785910"/>
              <a:gd name="connsiteX32-693" fmla="*/ 1441770 w 5342334"/>
              <a:gd name="connsiteY32-694" fmla="*/ 2943473 h 5785910"/>
              <a:gd name="connsiteX33-695" fmla="*/ 1514723 w 5342334"/>
              <a:gd name="connsiteY33-696" fmla="*/ 2929703 h 5785910"/>
              <a:gd name="connsiteX34-697" fmla="*/ 1975047 w 5342334"/>
              <a:gd name="connsiteY34-698" fmla="*/ 2725675 h 5785910"/>
              <a:gd name="connsiteX35-699" fmla="*/ 2654934 w 5342334"/>
              <a:gd name="connsiteY35-700" fmla="*/ 1630299 h 5785910"/>
              <a:gd name="connsiteX36-701" fmla="*/ 3108192 w 5342334"/>
              <a:gd name="connsiteY36-702" fmla="*/ 686009 h 5785910"/>
              <a:gd name="connsiteX37-703" fmla="*/ 3334821 w 5342334"/>
              <a:gd name="connsiteY37-704" fmla="*/ 6121 h 5785910"/>
              <a:gd name="connsiteX38-705" fmla="*/ 3380735 w 5342334"/>
              <a:gd name="connsiteY38-706" fmla="*/ 118 h 5785910"/>
              <a:gd name="connsiteX0-707" fmla="*/ 1438934 w 5342334"/>
              <a:gd name="connsiteY0-708" fmla="*/ 2944008 h 5785910"/>
              <a:gd name="connsiteX1-709" fmla="*/ 1441770 w 5342334"/>
              <a:gd name="connsiteY1-710" fmla="*/ 2943473 h 5785910"/>
              <a:gd name="connsiteX2-711" fmla="*/ 1438934 w 5342334"/>
              <a:gd name="connsiteY2-712" fmla="*/ 2944008 h 5785910"/>
              <a:gd name="connsiteX3-713" fmla="*/ 1354605 w 5342334"/>
              <a:gd name="connsiteY3-714" fmla="*/ 2912708 h 5785910"/>
              <a:gd name="connsiteX4-715" fmla="*/ 1423317 w 5342334"/>
              <a:gd name="connsiteY4-716" fmla="*/ 2947468 h 5785910"/>
              <a:gd name="connsiteX5-717" fmla="*/ 1423906 w 5342334"/>
              <a:gd name="connsiteY5-718" fmla="*/ 3323230 h 5785910"/>
              <a:gd name="connsiteX6-719" fmla="*/ 2146318 w 5342334"/>
              <a:gd name="connsiteY6-720" fmla="*/ 5548257 h 5785910"/>
              <a:gd name="connsiteX7-721" fmla="*/ 2115204 w 5342334"/>
              <a:gd name="connsiteY7-722" fmla="*/ 5553206 h 5785910"/>
              <a:gd name="connsiteX8-723" fmla="*/ 1246460 w 5342334"/>
              <a:gd name="connsiteY8-724" fmla="*/ 5785910 h 5785910"/>
              <a:gd name="connsiteX9-725" fmla="*/ 0 w 5342334"/>
              <a:gd name="connsiteY9-726" fmla="*/ 3148605 h 5785910"/>
              <a:gd name="connsiteX10-727" fmla="*/ 1262428 w 5342334"/>
              <a:gd name="connsiteY10-728" fmla="*/ 2938106 h 5785910"/>
              <a:gd name="connsiteX11-729" fmla="*/ 1354605 w 5342334"/>
              <a:gd name="connsiteY11-730" fmla="*/ 2912708 h 5785910"/>
              <a:gd name="connsiteX12-731" fmla="*/ 3380735 w 5342334"/>
              <a:gd name="connsiteY12-732" fmla="*/ 118 h 5785910"/>
              <a:gd name="connsiteX13-733" fmla="*/ 3863622 w 5342334"/>
              <a:gd name="connsiteY13-734" fmla="*/ 912639 h 5785910"/>
              <a:gd name="connsiteX14-735" fmla="*/ 3674765 w 5342334"/>
              <a:gd name="connsiteY14-736" fmla="*/ 2045786 h 5785910"/>
              <a:gd name="connsiteX15-737" fmla="*/ 4585837 w 5342334"/>
              <a:gd name="connsiteY15-738" fmla="*/ 2046833 h 5785910"/>
              <a:gd name="connsiteX16-739" fmla="*/ 4775401 w 5342334"/>
              <a:gd name="connsiteY16-740" fmla="*/ 2003486 h 5785910"/>
              <a:gd name="connsiteX17-741" fmla="*/ 5203724 w 5342334"/>
              <a:gd name="connsiteY17-742" fmla="*/ 2381935 h 5785910"/>
              <a:gd name="connsiteX18-743" fmla="*/ 4980124 w 5342334"/>
              <a:gd name="connsiteY18-744" fmla="*/ 2705696 h 5785910"/>
              <a:gd name="connsiteX19-745" fmla="*/ 5342334 w 5342334"/>
              <a:gd name="connsiteY19-746" fmla="*/ 3258997 h 5785910"/>
              <a:gd name="connsiteX20-747" fmla="*/ 5107100 w 5342334"/>
              <a:gd name="connsiteY20-748" fmla="*/ 3754493 h 5785910"/>
              <a:gd name="connsiteX21-749" fmla="*/ 5342334 w 5342334"/>
              <a:gd name="connsiteY21-750" fmla="*/ 4140580 h 5785910"/>
              <a:gd name="connsiteX22-751" fmla="*/ 4844706 w 5342334"/>
              <a:gd name="connsiteY22-752" fmla="*/ 4606676 h 5785910"/>
              <a:gd name="connsiteX23-753" fmla="*/ 4790537 w 5342334"/>
              <a:gd name="connsiteY23-754" fmla="*/ 4596433 h 5785910"/>
              <a:gd name="connsiteX24-755" fmla="*/ 4802287 w 5342334"/>
              <a:gd name="connsiteY24-756" fmla="*/ 4606672 h 5785910"/>
              <a:gd name="connsiteX25-757" fmla="*/ 5191248 w 5342334"/>
              <a:gd name="connsiteY25-758" fmla="*/ 4997228 h 5785910"/>
              <a:gd name="connsiteX26-759" fmla="*/ 4866278 w 5342334"/>
              <a:gd name="connsiteY26-760" fmla="*/ 5435572 h 5785910"/>
              <a:gd name="connsiteX27-761" fmla="*/ 4581456 w 5342334"/>
              <a:gd name="connsiteY27-762" fmla="*/ 5443059 h 5785910"/>
              <a:gd name="connsiteX28-763" fmla="*/ 4593578 w 5342334"/>
              <a:gd name="connsiteY28-764" fmla="*/ 5444848 h 5785910"/>
              <a:gd name="connsiteX29-765" fmla="*/ 4581281 w 5342334"/>
              <a:gd name="connsiteY29-766" fmla="*/ 5445228 h 5785910"/>
              <a:gd name="connsiteX30-767" fmla="*/ 2168410 w 5342334"/>
              <a:gd name="connsiteY30-768" fmla="*/ 5525146 h 5785910"/>
              <a:gd name="connsiteX31-769" fmla="*/ 1445968 w 5342334"/>
              <a:gd name="connsiteY31-770" fmla="*/ 3310386 h 5785910"/>
              <a:gd name="connsiteX32-771" fmla="*/ 1441770 w 5342334"/>
              <a:gd name="connsiteY32-772" fmla="*/ 2943473 h 5785910"/>
              <a:gd name="connsiteX33-773" fmla="*/ 1514723 w 5342334"/>
              <a:gd name="connsiteY33-774" fmla="*/ 2929703 h 5785910"/>
              <a:gd name="connsiteX34-775" fmla="*/ 1975047 w 5342334"/>
              <a:gd name="connsiteY34-776" fmla="*/ 2725675 h 5785910"/>
              <a:gd name="connsiteX35-777" fmla="*/ 2654934 w 5342334"/>
              <a:gd name="connsiteY35-778" fmla="*/ 1630299 h 5785910"/>
              <a:gd name="connsiteX36-779" fmla="*/ 3108192 w 5342334"/>
              <a:gd name="connsiteY36-780" fmla="*/ 686009 h 5785910"/>
              <a:gd name="connsiteX37-781" fmla="*/ 3334821 w 5342334"/>
              <a:gd name="connsiteY37-782" fmla="*/ 6121 h 5785910"/>
              <a:gd name="connsiteX38-783" fmla="*/ 3380735 w 5342334"/>
              <a:gd name="connsiteY38-784" fmla="*/ 118 h 5785910"/>
              <a:gd name="connsiteX0-785" fmla="*/ 1438934 w 5342334"/>
              <a:gd name="connsiteY0-786" fmla="*/ 2944008 h 5785910"/>
              <a:gd name="connsiteX1-787" fmla="*/ 1441770 w 5342334"/>
              <a:gd name="connsiteY1-788" fmla="*/ 2943473 h 5785910"/>
              <a:gd name="connsiteX2-789" fmla="*/ 1438934 w 5342334"/>
              <a:gd name="connsiteY2-790" fmla="*/ 2944008 h 5785910"/>
              <a:gd name="connsiteX3-791" fmla="*/ 1354605 w 5342334"/>
              <a:gd name="connsiteY3-792" fmla="*/ 2912708 h 5785910"/>
              <a:gd name="connsiteX4-793" fmla="*/ 1423317 w 5342334"/>
              <a:gd name="connsiteY4-794" fmla="*/ 2947468 h 5785910"/>
              <a:gd name="connsiteX5-795" fmla="*/ 1423906 w 5342334"/>
              <a:gd name="connsiteY5-796" fmla="*/ 3323230 h 5785910"/>
              <a:gd name="connsiteX6-797" fmla="*/ 2146318 w 5342334"/>
              <a:gd name="connsiteY6-798" fmla="*/ 5548257 h 5785910"/>
              <a:gd name="connsiteX7-799" fmla="*/ 2115204 w 5342334"/>
              <a:gd name="connsiteY7-800" fmla="*/ 5553206 h 5785910"/>
              <a:gd name="connsiteX8-801" fmla="*/ 1246460 w 5342334"/>
              <a:gd name="connsiteY8-802" fmla="*/ 5785910 h 5785910"/>
              <a:gd name="connsiteX9-803" fmla="*/ 0 w 5342334"/>
              <a:gd name="connsiteY9-804" fmla="*/ 3148605 h 5785910"/>
              <a:gd name="connsiteX10-805" fmla="*/ 1262428 w 5342334"/>
              <a:gd name="connsiteY10-806" fmla="*/ 2938106 h 5785910"/>
              <a:gd name="connsiteX11-807" fmla="*/ 1354605 w 5342334"/>
              <a:gd name="connsiteY11-808" fmla="*/ 2912708 h 5785910"/>
              <a:gd name="connsiteX12-809" fmla="*/ 3380735 w 5342334"/>
              <a:gd name="connsiteY12-810" fmla="*/ 118 h 5785910"/>
              <a:gd name="connsiteX13-811" fmla="*/ 3863622 w 5342334"/>
              <a:gd name="connsiteY13-812" fmla="*/ 912639 h 5785910"/>
              <a:gd name="connsiteX14-813" fmla="*/ 3674765 w 5342334"/>
              <a:gd name="connsiteY14-814" fmla="*/ 2045786 h 5785910"/>
              <a:gd name="connsiteX15-815" fmla="*/ 4585837 w 5342334"/>
              <a:gd name="connsiteY15-816" fmla="*/ 2046833 h 5785910"/>
              <a:gd name="connsiteX16-817" fmla="*/ 4775401 w 5342334"/>
              <a:gd name="connsiteY16-818" fmla="*/ 2003486 h 5785910"/>
              <a:gd name="connsiteX17-819" fmla="*/ 5203724 w 5342334"/>
              <a:gd name="connsiteY17-820" fmla="*/ 2381935 h 5785910"/>
              <a:gd name="connsiteX18-821" fmla="*/ 4980124 w 5342334"/>
              <a:gd name="connsiteY18-822" fmla="*/ 2705696 h 5785910"/>
              <a:gd name="connsiteX19-823" fmla="*/ 5342334 w 5342334"/>
              <a:gd name="connsiteY19-824" fmla="*/ 3258997 h 5785910"/>
              <a:gd name="connsiteX20-825" fmla="*/ 5107100 w 5342334"/>
              <a:gd name="connsiteY20-826" fmla="*/ 3754493 h 5785910"/>
              <a:gd name="connsiteX21-827" fmla="*/ 5342334 w 5342334"/>
              <a:gd name="connsiteY21-828" fmla="*/ 4140580 h 5785910"/>
              <a:gd name="connsiteX22-829" fmla="*/ 4844706 w 5342334"/>
              <a:gd name="connsiteY22-830" fmla="*/ 4606676 h 5785910"/>
              <a:gd name="connsiteX23-831" fmla="*/ 4790537 w 5342334"/>
              <a:gd name="connsiteY23-832" fmla="*/ 4596433 h 5785910"/>
              <a:gd name="connsiteX24-833" fmla="*/ 4802287 w 5342334"/>
              <a:gd name="connsiteY24-834" fmla="*/ 4606672 h 5785910"/>
              <a:gd name="connsiteX25-835" fmla="*/ 5191248 w 5342334"/>
              <a:gd name="connsiteY25-836" fmla="*/ 4997228 h 5785910"/>
              <a:gd name="connsiteX26-837" fmla="*/ 4866278 w 5342334"/>
              <a:gd name="connsiteY26-838" fmla="*/ 5435572 h 5785910"/>
              <a:gd name="connsiteX27-839" fmla="*/ 4581456 w 5342334"/>
              <a:gd name="connsiteY27-840" fmla="*/ 5443059 h 5785910"/>
              <a:gd name="connsiteX28-841" fmla="*/ 4593578 w 5342334"/>
              <a:gd name="connsiteY28-842" fmla="*/ 5444848 h 5785910"/>
              <a:gd name="connsiteX29-843" fmla="*/ 4581281 w 5342334"/>
              <a:gd name="connsiteY29-844" fmla="*/ 5445228 h 5785910"/>
              <a:gd name="connsiteX30-845" fmla="*/ 2168410 w 5342334"/>
              <a:gd name="connsiteY30-846" fmla="*/ 5525146 h 5785910"/>
              <a:gd name="connsiteX31-847" fmla="*/ 1445968 w 5342334"/>
              <a:gd name="connsiteY31-848" fmla="*/ 3310386 h 5785910"/>
              <a:gd name="connsiteX32-849" fmla="*/ 1441770 w 5342334"/>
              <a:gd name="connsiteY32-850" fmla="*/ 2943473 h 5785910"/>
              <a:gd name="connsiteX33-851" fmla="*/ 1514723 w 5342334"/>
              <a:gd name="connsiteY33-852" fmla="*/ 2929703 h 5785910"/>
              <a:gd name="connsiteX34-853" fmla="*/ 1975047 w 5342334"/>
              <a:gd name="connsiteY34-854" fmla="*/ 2725675 h 5785910"/>
              <a:gd name="connsiteX35-855" fmla="*/ 2654934 w 5342334"/>
              <a:gd name="connsiteY35-856" fmla="*/ 1630299 h 5785910"/>
              <a:gd name="connsiteX36-857" fmla="*/ 3108192 w 5342334"/>
              <a:gd name="connsiteY36-858" fmla="*/ 686009 h 5785910"/>
              <a:gd name="connsiteX37-859" fmla="*/ 3334821 w 5342334"/>
              <a:gd name="connsiteY37-860" fmla="*/ 6121 h 5785910"/>
              <a:gd name="connsiteX38-861" fmla="*/ 3380735 w 5342334"/>
              <a:gd name="connsiteY38-862" fmla="*/ 118 h 5785910"/>
              <a:gd name="connsiteX0-863" fmla="*/ 1438934 w 5342334"/>
              <a:gd name="connsiteY0-864" fmla="*/ 2944008 h 5785910"/>
              <a:gd name="connsiteX1-865" fmla="*/ 1441770 w 5342334"/>
              <a:gd name="connsiteY1-866" fmla="*/ 2943473 h 5785910"/>
              <a:gd name="connsiteX2-867" fmla="*/ 1438934 w 5342334"/>
              <a:gd name="connsiteY2-868" fmla="*/ 2944008 h 5785910"/>
              <a:gd name="connsiteX3-869" fmla="*/ 1354605 w 5342334"/>
              <a:gd name="connsiteY3-870" fmla="*/ 2912708 h 5785910"/>
              <a:gd name="connsiteX4-871" fmla="*/ 1423317 w 5342334"/>
              <a:gd name="connsiteY4-872" fmla="*/ 2947468 h 5785910"/>
              <a:gd name="connsiteX5-873" fmla="*/ 1421525 w 5342334"/>
              <a:gd name="connsiteY5-874" fmla="*/ 3320849 h 5785910"/>
              <a:gd name="connsiteX6-875" fmla="*/ 2146318 w 5342334"/>
              <a:gd name="connsiteY6-876" fmla="*/ 5548257 h 5785910"/>
              <a:gd name="connsiteX7-877" fmla="*/ 2115204 w 5342334"/>
              <a:gd name="connsiteY7-878" fmla="*/ 5553206 h 5785910"/>
              <a:gd name="connsiteX8-879" fmla="*/ 1246460 w 5342334"/>
              <a:gd name="connsiteY8-880" fmla="*/ 5785910 h 5785910"/>
              <a:gd name="connsiteX9-881" fmla="*/ 0 w 5342334"/>
              <a:gd name="connsiteY9-882" fmla="*/ 3148605 h 5785910"/>
              <a:gd name="connsiteX10-883" fmla="*/ 1262428 w 5342334"/>
              <a:gd name="connsiteY10-884" fmla="*/ 2938106 h 5785910"/>
              <a:gd name="connsiteX11-885" fmla="*/ 1354605 w 5342334"/>
              <a:gd name="connsiteY11-886" fmla="*/ 2912708 h 5785910"/>
              <a:gd name="connsiteX12-887" fmla="*/ 3380735 w 5342334"/>
              <a:gd name="connsiteY12-888" fmla="*/ 118 h 5785910"/>
              <a:gd name="connsiteX13-889" fmla="*/ 3863622 w 5342334"/>
              <a:gd name="connsiteY13-890" fmla="*/ 912639 h 5785910"/>
              <a:gd name="connsiteX14-891" fmla="*/ 3674765 w 5342334"/>
              <a:gd name="connsiteY14-892" fmla="*/ 2045786 h 5785910"/>
              <a:gd name="connsiteX15-893" fmla="*/ 4585837 w 5342334"/>
              <a:gd name="connsiteY15-894" fmla="*/ 2046833 h 5785910"/>
              <a:gd name="connsiteX16-895" fmla="*/ 4775401 w 5342334"/>
              <a:gd name="connsiteY16-896" fmla="*/ 2003486 h 5785910"/>
              <a:gd name="connsiteX17-897" fmla="*/ 5203724 w 5342334"/>
              <a:gd name="connsiteY17-898" fmla="*/ 2381935 h 5785910"/>
              <a:gd name="connsiteX18-899" fmla="*/ 4980124 w 5342334"/>
              <a:gd name="connsiteY18-900" fmla="*/ 2705696 h 5785910"/>
              <a:gd name="connsiteX19-901" fmla="*/ 5342334 w 5342334"/>
              <a:gd name="connsiteY19-902" fmla="*/ 3258997 h 5785910"/>
              <a:gd name="connsiteX20-903" fmla="*/ 5107100 w 5342334"/>
              <a:gd name="connsiteY20-904" fmla="*/ 3754493 h 5785910"/>
              <a:gd name="connsiteX21-905" fmla="*/ 5342334 w 5342334"/>
              <a:gd name="connsiteY21-906" fmla="*/ 4140580 h 5785910"/>
              <a:gd name="connsiteX22-907" fmla="*/ 4844706 w 5342334"/>
              <a:gd name="connsiteY22-908" fmla="*/ 4606676 h 5785910"/>
              <a:gd name="connsiteX23-909" fmla="*/ 4790537 w 5342334"/>
              <a:gd name="connsiteY23-910" fmla="*/ 4596433 h 5785910"/>
              <a:gd name="connsiteX24-911" fmla="*/ 4802287 w 5342334"/>
              <a:gd name="connsiteY24-912" fmla="*/ 4606672 h 5785910"/>
              <a:gd name="connsiteX25-913" fmla="*/ 5191248 w 5342334"/>
              <a:gd name="connsiteY25-914" fmla="*/ 4997228 h 5785910"/>
              <a:gd name="connsiteX26-915" fmla="*/ 4866278 w 5342334"/>
              <a:gd name="connsiteY26-916" fmla="*/ 5435572 h 5785910"/>
              <a:gd name="connsiteX27-917" fmla="*/ 4581456 w 5342334"/>
              <a:gd name="connsiteY27-918" fmla="*/ 5443059 h 5785910"/>
              <a:gd name="connsiteX28-919" fmla="*/ 4593578 w 5342334"/>
              <a:gd name="connsiteY28-920" fmla="*/ 5444848 h 5785910"/>
              <a:gd name="connsiteX29-921" fmla="*/ 4581281 w 5342334"/>
              <a:gd name="connsiteY29-922" fmla="*/ 5445228 h 5785910"/>
              <a:gd name="connsiteX30-923" fmla="*/ 2168410 w 5342334"/>
              <a:gd name="connsiteY30-924" fmla="*/ 5525146 h 5785910"/>
              <a:gd name="connsiteX31-925" fmla="*/ 1445968 w 5342334"/>
              <a:gd name="connsiteY31-926" fmla="*/ 3310386 h 5785910"/>
              <a:gd name="connsiteX32-927" fmla="*/ 1441770 w 5342334"/>
              <a:gd name="connsiteY32-928" fmla="*/ 2943473 h 5785910"/>
              <a:gd name="connsiteX33-929" fmla="*/ 1514723 w 5342334"/>
              <a:gd name="connsiteY33-930" fmla="*/ 2929703 h 5785910"/>
              <a:gd name="connsiteX34-931" fmla="*/ 1975047 w 5342334"/>
              <a:gd name="connsiteY34-932" fmla="*/ 2725675 h 5785910"/>
              <a:gd name="connsiteX35-933" fmla="*/ 2654934 w 5342334"/>
              <a:gd name="connsiteY35-934" fmla="*/ 1630299 h 5785910"/>
              <a:gd name="connsiteX36-935" fmla="*/ 3108192 w 5342334"/>
              <a:gd name="connsiteY36-936" fmla="*/ 686009 h 5785910"/>
              <a:gd name="connsiteX37-937" fmla="*/ 3334821 w 5342334"/>
              <a:gd name="connsiteY37-938" fmla="*/ 6121 h 5785910"/>
              <a:gd name="connsiteX38-939" fmla="*/ 3380735 w 5342334"/>
              <a:gd name="connsiteY38-940" fmla="*/ 118 h 5785910"/>
              <a:gd name="connsiteX0-941" fmla="*/ 1438934 w 5342334"/>
              <a:gd name="connsiteY0-942" fmla="*/ 2944008 h 5785910"/>
              <a:gd name="connsiteX1-943" fmla="*/ 1441770 w 5342334"/>
              <a:gd name="connsiteY1-944" fmla="*/ 2943473 h 5785910"/>
              <a:gd name="connsiteX2-945" fmla="*/ 1438934 w 5342334"/>
              <a:gd name="connsiteY2-946" fmla="*/ 2944008 h 5785910"/>
              <a:gd name="connsiteX3-947" fmla="*/ 1354605 w 5342334"/>
              <a:gd name="connsiteY3-948" fmla="*/ 2912708 h 5785910"/>
              <a:gd name="connsiteX4-949" fmla="*/ 1423317 w 5342334"/>
              <a:gd name="connsiteY4-950" fmla="*/ 2947468 h 5785910"/>
              <a:gd name="connsiteX5-951" fmla="*/ 1421525 w 5342334"/>
              <a:gd name="connsiteY5-952" fmla="*/ 3320849 h 5785910"/>
              <a:gd name="connsiteX6-953" fmla="*/ 2146318 w 5342334"/>
              <a:gd name="connsiteY6-954" fmla="*/ 5548257 h 5785910"/>
              <a:gd name="connsiteX7-955" fmla="*/ 2115204 w 5342334"/>
              <a:gd name="connsiteY7-956" fmla="*/ 5553206 h 5785910"/>
              <a:gd name="connsiteX8-957" fmla="*/ 1246460 w 5342334"/>
              <a:gd name="connsiteY8-958" fmla="*/ 5785910 h 5785910"/>
              <a:gd name="connsiteX9-959" fmla="*/ 0 w 5342334"/>
              <a:gd name="connsiteY9-960" fmla="*/ 3148605 h 5785910"/>
              <a:gd name="connsiteX10-961" fmla="*/ 1262428 w 5342334"/>
              <a:gd name="connsiteY10-962" fmla="*/ 2938106 h 5785910"/>
              <a:gd name="connsiteX11-963" fmla="*/ 1354605 w 5342334"/>
              <a:gd name="connsiteY11-964" fmla="*/ 2912708 h 5785910"/>
              <a:gd name="connsiteX12-965" fmla="*/ 3380735 w 5342334"/>
              <a:gd name="connsiteY12-966" fmla="*/ 118 h 5785910"/>
              <a:gd name="connsiteX13-967" fmla="*/ 3863622 w 5342334"/>
              <a:gd name="connsiteY13-968" fmla="*/ 912639 h 5785910"/>
              <a:gd name="connsiteX14-969" fmla="*/ 3674765 w 5342334"/>
              <a:gd name="connsiteY14-970" fmla="*/ 2045786 h 5785910"/>
              <a:gd name="connsiteX15-971" fmla="*/ 4585837 w 5342334"/>
              <a:gd name="connsiteY15-972" fmla="*/ 2046833 h 5785910"/>
              <a:gd name="connsiteX16-973" fmla="*/ 4775401 w 5342334"/>
              <a:gd name="connsiteY16-974" fmla="*/ 2003486 h 5785910"/>
              <a:gd name="connsiteX17-975" fmla="*/ 5203724 w 5342334"/>
              <a:gd name="connsiteY17-976" fmla="*/ 2381935 h 5785910"/>
              <a:gd name="connsiteX18-977" fmla="*/ 4980124 w 5342334"/>
              <a:gd name="connsiteY18-978" fmla="*/ 2705696 h 5785910"/>
              <a:gd name="connsiteX19-979" fmla="*/ 5342334 w 5342334"/>
              <a:gd name="connsiteY19-980" fmla="*/ 3258997 h 5785910"/>
              <a:gd name="connsiteX20-981" fmla="*/ 5107100 w 5342334"/>
              <a:gd name="connsiteY20-982" fmla="*/ 3754493 h 5785910"/>
              <a:gd name="connsiteX21-983" fmla="*/ 5342334 w 5342334"/>
              <a:gd name="connsiteY21-984" fmla="*/ 4140580 h 5785910"/>
              <a:gd name="connsiteX22-985" fmla="*/ 4844706 w 5342334"/>
              <a:gd name="connsiteY22-986" fmla="*/ 4606676 h 5785910"/>
              <a:gd name="connsiteX23-987" fmla="*/ 4790537 w 5342334"/>
              <a:gd name="connsiteY23-988" fmla="*/ 4596433 h 5785910"/>
              <a:gd name="connsiteX24-989" fmla="*/ 4802287 w 5342334"/>
              <a:gd name="connsiteY24-990" fmla="*/ 4606672 h 5785910"/>
              <a:gd name="connsiteX25-991" fmla="*/ 5191248 w 5342334"/>
              <a:gd name="connsiteY25-992" fmla="*/ 4997228 h 5785910"/>
              <a:gd name="connsiteX26-993" fmla="*/ 4866278 w 5342334"/>
              <a:gd name="connsiteY26-994" fmla="*/ 5435572 h 5785910"/>
              <a:gd name="connsiteX27-995" fmla="*/ 4581456 w 5342334"/>
              <a:gd name="connsiteY27-996" fmla="*/ 5443059 h 5785910"/>
              <a:gd name="connsiteX28-997" fmla="*/ 4593578 w 5342334"/>
              <a:gd name="connsiteY28-998" fmla="*/ 5444848 h 5785910"/>
              <a:gd name="connsiteX29-999" fmla="*/ 4581281 w 5342334"/>
              <a:gd name="connsiteY29-1000" fmla="*/ 5445228 h 5785910"/>
              <a:gd name="connsiteX30-1001" fmla="*/ 2168410 w 5342334"/>
              <a:gd name="connsiteY30-1002" fmla="*/ 5525146 h 5785910"/>
              <a:gd name="connsiteX31-1003" fmla="*/ 1445968 w 5342334"/>
              <a:gd name="connsiteY31-1004" fmla="*/ 3310386 h 5785910"/>
              <a:gd name="connsiteX32-1005" fmla="*/ 1446532 w 5342334"/>
              <a:gd name="connsiteY32-1006" fmla="*/ 2941092 h 5785910"/>
              <a:gd name="connsiteX33-1007" fmla="*/ 1514723 w 5342334"/>
              <a:gd name="connsiteY33-1008" fmla="*/ 2929703 h 5785910"/>
              <a:gd name="connsiteX34-1009" fmla="*/ 1975047 w 5342334"/>
              <a:gd name="connsiteY34-1010" fmla="*/ 2725675 h 5785910"/>
              <a:gd name="connsiteX35-1011" fmla="*/ 2654934 w 5342334"/>
              <a:gd name="connsiteY35-1012" fmla="*/ 1630299 h 5785910"/>
              <a:gd name="connsiteX36-1013" fmla="*/ 3108192 w 5342334"/>
              <a:gd name="connsiteY36-1014" fmla="*/ 686009 h 5785910"/>
              <a:gd name="connsiteX37-1015" fmla="*/ 3334821 w 5342334"/>
              <a:gd name="connsiteY37-1016" fmla="*/ 6121 h 5785910"/>
              <a:gd name="connsiteX38-1017" fmla="*/ 3380735 w 5342334"/>
              <a:gd name="connsiteY38-1018" fmla="*/ 118 h 5785910"/>
              <a:gd name="connsiteX0-1019" fmla="*/ 1438934 w 5342334"/>
              <a:gd name="connsiteY0-1020" fmla="*/ 2944008 h 5785910"/>
              <a:gd name="connsiteX1-1021" fmla="*/ 1441770 w 5342334"/>
              <a:gd name="connsiteY1-1022" fmla="*/ 2943473 h 5785910"/>
              <a:gd name="connsiteX2-1023" fmla="*/ 1438934 w 5342334"/>
              <a:gd name="connsiteY2-1024" fmla="*/ 2944008 h 5785910"/>
              <a:gd name="connsiteX3-1025" fmla="*/ 1354605 w 5342334"/>
              <a:gd name="connsiteY3-1026" fmla="*/ 2912708 h 5785910"/>
              <a:gd name="connsiteX4-1027" fmla="*/ 1423317 w 5342334"/>
              <a:gd name="connsiteY4-1028" fmla="*/ 2947468 h 5785910"/>
              <a:gd name="connsiteX5-1029" fmla="*/ 1421525 w 5342334"/>
              <a:gd name="connsiteY5-1030" fmla="*/ 3320849 h 5785910"/>
              <a:gd name="connsiteX6-1031" fmla="*/ 2146318 w 5342334"/>
              <a:gd name="connsiteY6-1032" fmla="*/ 5548257 h 5785910"/>
              <a:gd name="connsiteX7-1033" fmla="*/ 2115204 w 5342334"/>
              <a:gd name="connsiteY7-1034" fmla="*/ 5553206 h 5785910"/>
              <a:gd name="connsiteX8-1035" fmla="*/ 1246460 w 5342334"/>
              <a:gd name="connsiteY8-1036" fmla="*/ 5785910 h 5785910"/>
              <a:gd name="connsiteX9-1037" fmla="*/ 0 w 5342334"/>
              <a:gd name="connsiteY9-1038" fmla="*/ 3148605 h 5785910"/>
              <a:gd name="connsiteX10-1039" fmla="*/ 1262428 w 5342334"/>
              <a:gd name="connsiteY10-1040" fmla="*/ 2938106 h 5785910"/>
              <a:gd name="connsiteX11-1041" fmla="*/ 1354605 w 5342334"/>
              <a:gd name="connsiteY11-1042" fmla="*/ 2912708 h 5785910"/>
              <a:gd name="connsiteX12-1043" fmla="*/ 3380735 w 5342334"/>
              <a:gd name="connsiteY12-1044" fmla="*/ 118 h 5785910"/>
              <a:gd name="connsiteX13-1045" fmla="*/ 3863622 w 5342334"/>
              <a:gd name="connsiteY13-1046" fmla="*/ 912639 h 5785910"/>
              <a:gd name="connsiteX14-1047" fmla="*/ 3674765 w 5342334"/>
              <a:gd name="connsiteY14-1048" fmla="*/ 2045786 h 5785910"/>
              <a:gd name="connsiteX15-1049" fmla="*/ 4585837 w 5342334"/>
              <a:gd name="connsiteY15-1050" fmla="*/ 2046833 h 5785910"/>
              <a:gd name="connsiteX16-1051" fmla="*/ 4775401 w 5342334"/>
              <a:gd name="connsiteY16-1052" fmla="*/ 2003486 h 5785910"/>
              <a:gd name="connsiteX17-1053" fmla="*/ 5203724 w 5342334"/>
              <a:gd name="connsiteY17-1054" fmla="*/ 2381935 h 5785910"/>
              <a:gd name="connsiteX18-1055" fmla="*/ 4980124 w 5342334"/>
              <a:gd name="connsiteY18-1056" fmla="*/ 2705696 h 5785910"/>
              <a:gd name="connsiteX19-1057" fmla="*/ 5342334 w 5342334"/>
              <a:gd name="connsiteY19-1058" fmla="*/ 3258997 h 5785910"/>
              <a:gd name="connsiteX20-1059" fmla="*/ 5107100 w 5342334"/>
              <a:gd name="connsiteY20-1060" fmla="*/ 3754493 h 5785910"/>
              <a:gd name="connsiteX21-1061" fmla="*/ 5342334 w 5342334"/>
              <a:gd name="connsiteY21-1062" fmla="*/ 4140580 h 5785910"/>
              <a:gd name="connsiteX22-1063" fmla="*/ 4844706 w 5342334"/>
              <a:gd name="connsiteY22-1064" fmla="*/ 4606676 h 5785910"/>
              <a:gd name="connsiteX23-1065" fmla="*/ 4790537 w 5342334"/>
              <a:gd name="connsiteY23-1066" fmla="*/ 4596433 h 5785910"/>
              <a:gd name="connsiteX24-1067" fmla="*/ 4802287 w 5342334"/>
              <a:gd name="connsiteY24-1068" fmla="*/ 4606672 h 5785910"/>
              <a:gd name="connsiteX25-1069" fmla="*/ 5191248 w 5342334"/>
              <a:gd name="connsiteY25-1070" fmla="*/ 4997228 h 5785910"/>
              <a:gd name="connsiteX26-1071" fmla="*/ 4866278 w 5342334"/>
              <a:gd name="connsiteY26-1072" fmla="*/ 5435572 h 5785910"/>
              <a:gd name="connsiteX27-1073" fmla="*/ 4581456 w 5342334"/>
              <a:gd name="connsiteY27-1074" fmla="*/ 5443059 h 5785910"/>
              <a:gd name="connsiteX28-1075" fmla="*/ 4593578 w 5342334"/>
              <a:gd name="connsiteY28-1076" fmla="*/ 5444848 h 5785910"/>
              <a:gd name="connsiteX29-1077" fmla="*/ 4581281 w 5342334"/>
              <a:gd name="connsiteY29-1078" fmla="*/ 5445228 h 5785910"/>
              <a:gd name="connsiteX30-1079" fmla="*/ 2168410 w 5342334"/>
              <a:gd name="connsiteY30-1080" fmla="*/ 5525146 h 5785910"/>
              <a:gd name="connsiteX31-1081" fmla="*/ 1445968 w 5342334"/>
              <a:gd name="connsiteY31-1082" fmla="*/ 3310386 h 5785910"/>
              <a:gd name="connsiteX32-1083" fmla="*/ 1446532 w 5342334"/>
              <a:gd name="connsiteY32-1084" fmla="*/ 2941092 h 5785910"/>
              <a:gd name="connsiteX33-1085" fmla="*/ 1514723 w 5342334"/>
              <a:gd name="connsiteY33-1086" fmla="*/ 2929703 h 5785910"/>
              <a:gd name="connsiteX34-1087" fmla="*/ 1975047 w 5342334"/>
              <a:gd name="connsiteY34-1088" fmla="*/ 2725675 h 5785910"/>
              <a:gd name="connsiteX35-1089" fmla="*/ 2654934 w 5342334"/>
              <a:gd name="connsiteY35-1090" fmla="*/ 1630299 h 5785910"/>
              <a:gd name="connsiteX36-1091" fmla="*/ 3108192 w 5342334"/>
              <a:gd name="connsiteY36-1092" fmla="*/ 686009 h 5785910"/>
              <a:gd name="connsiteX37-1093" fmla="*/ 3334821 w 5342334"/>
              <a:gd name="connsiteY37-1094" fmla="*/ 6121 h 5785910"/>
              <a:gd name="connsiteX38-1095" fmla="*/ 3380735 w 5342334"/>
              <a:gd name="connsiteY38-1096" fmla="*/ 118 h 5785910"/>
              <a:gd name="connsiteX0-1097" fmla="*/ 1438934 w 5342334"/>
              <a:gd name="connsiteY0-1098" fmla="*/ 2944008 h 5785910"/>
              <a:gd name="connsiteX1-1099" fmla="*/ 1441770 w 5342334"/>
              <a:gd name="connsiteY1-1100" fmla="*/ 2943473 h 5785910"/>
              <a:gd name="connsiteX2-1101" fmla="*/ 1438934 w 5342334"/>
              <a:gd name="connsiteY2-1102" fmla="*/ 2944008 h 5785910"/>
              <a:gd name="connsiteX3-1103" fmla="*/ 1354605 w 5342334"/>
              <a:gd name="connsiteY3-1104" fmla="*/ 2912708 h 5785910"/>
              <a:gd name="connsiteX4-1105" fmla="*/ 1423317 w 5342334"/>
              <a:gd name="connsiteY4-1106" fmla="*/ 2947468 h 5785910"/>
              <a:gd name="connsiteX5-1107" fmla="*/ 1421525 w 5342334"/>
              <a:gd name="connsiteY5-1108" fmla="*/ 3320849 h 5785910"/>
              <a:gd name="connsiteX6-1109" fmla="*/ 2146318 w 5342334"/>
              <a:gd name="connsiteY6-1110" fmla="*/ 5548257 h 5785910"/>
              <a:gd name="connsiteX7-1111" fmla="*/ 2115204 w 5342334"/>
              <a:gd name="connsiteY7-1112" fmla="*/ 5553206 h 5785910"/>
              <a:gd name="connsiteX8-1113" fmla="*/ 1246460 w 5342334"/>
              <a:gd name="connsiteY8-1114" fmla="*/ 5785910 h 5785910"/>
              <a:gd name="connsiteX9-1115" fmla="*/ 0 w 5342334"/>
              <a:gd name="connsiteY9-1116" fmla="*/ 3148605 h 5785910"/>
              <a:gd name="connsiteX10-1117" fmla="*/ 1262428 w 5342334"/>
              <a:gd name="connsiteY10-1118" fmla="*/ 2938106 h 5785910"/>
              <a:gd name="connsiteX11-1119" fmla="*/ 1354605 w 5342334"/>
              <a:gd name="connsiteY11-1120" fmla="*/ 2912708 h 5785910"/>
              <a:gd name="connsiteX12-1121" fmla="*/ 3380735 w 5342334"/>
              <a:gd name="connsiteY12-1122" fmla="*/ 118 h 5785910"/>
              <a:gd name="connsiteX13-1123" fmla="*/ 3863622 w 5342334"/>
              <a:gd name="connsiteY13-1124" fmla="*/ 912639 h 5785910"/>
              <a:gd name="connsiteX14-1125" fmla="*/ 3674765 w 5342334"/>
              <a:gd name="connsiteY14-1126" fmla="*/ 2045786 h 5785910"/>
              <a:gd name="connsiteX15-1127" fmla="*/ 4585837 w 5342334"/>
              <a:gd name="connsiteY15-1128" fmla="*/ 2046833 h 5785910"/>
              <a:gd name="connsiteX16-1129" fmla="*/ 4775401 w 5342334"/>
              <a:gd name="connsiteY16-1130" fmla="*/ 2003486 h 5785910"/>
              <a:gd name="connsiteX17-1131" fmla="*/ 5203724 w 5342334"/>
              <a:gd name="connsiteY17-1132" fmla="*/ 2381935 h 5785910"/>
              <a:gd name="connsiteX18-1133" fmla="*/ 4980124 w 5342334"/>
              <a:gd name="connsiteY18-1134" fmla="*/ 2705696 h 5785910"/>
              <a:gd name="connsiteX19-1135" fmla="*/ 5342334 w 5342334"/>
              <a:gd name="connsiteY19-1136" fmla="*/ 3258997 h 5785910"/>
              <a:gd name="connsiteX20-1137" fmla="*/ 5107100 w 5342334"/>
              <a:gd name="connsiteY20-1138" fmla="*/ 3754493 h 5785910"/>
              <a:gd name="connsiteX21-1139" fmla="*/ 5342334 w 5342334"/>
              <a:gd name="connsiteY21-1140" fmla="*/ 4140580 h 5785910"/>
              <a:gd name="connsiteX22-1141" fmla="*/ 4844706 w 5342334"/>
              <a:gd name="connsiteY22-1142" fmla="*/ 4606676 h 5785910"/>
              <a:gd name="connsiteX23-1143" fmla="*/ 4790537 w 5342334"/>
              <a:gd name="connsiteY23-1144" fmla="*/ 4596433 h 5785910"/>
              <a:gd name="connsiteX24-1145" fmla="*/ 4802287 w 5342334"/>
              <a:gd name="connsiteY24-1146" fmla="*/ 4606672 h 5785910"/>
              <a:gd name="connsiteX25-1147" fmla="*/ 5191248 w 5342334"/>
              <a:gd name="connsiteY25-1148" fmla="*/ 4997228 h 5785910"/>
              <a:gd name="connsiteX26-1149" fmla="*/ 4866278 w 5342334"/>
              <a:gd name="connsiteY26-1150" fmla="*/ 5435572 h 5785910"/>
              <a:gd name="connsiteX27-1151" fmla="*/ 4581456 w 5342334"/>
              <a:gd name="connsiteY27-1152" fmla="*/ 5443059 h 5785910"/>
              <a:gd name="connsiteX28-1153" fmla="*/ 4593578 w 5342334"/>
              <a:gd name="connsiteY28-1154" fmla="*/ 5444848 h 5785910"/>
              <a:gd name="connsiteX29-1155" fmla="*/ 4581281 w 5342334"/>
              <a:gd name="connsiteY29-1156" fmla="*/ 5445228 h 5785910"/>
              <a:gd name="connsiteX30-1157" fmla="*/ 2168410 w 5342334"/>
              <a:gd name="connsiteY30-1158" fmla="*/ 5525146 h 5785910"/>
              <a:gd name="connsiteX31-1159" fmla="*/ 1446532 w 5342334"/>
              <a:gd name="connsiteY31-1160" fmla="*/ 2941092 h 5785910"/>
              <a:gd name="connsiteX32-1161" fmla="*/ 1514723 w 5342334"/>
              <a:gd name="connsiteY32-1162" fmla="*/ 2929703 h 5785910"/>
              <a:gd name="connsiteX33-1163" fmla="*/ 1975047 w 5342334"/>
              <a:gd name="connsiteY33-1164" fmla="*/ 2725675 h 5785910"/>
              <a:gd name="connsiteX34-1165" fmla="*/ 2654934 w 5342334"/>
              <a:gd name="connsiteY34-1166" fmla="*/ 1630299 h 5785910"/>
              <a:gd name="connsiteX35-1167" fmla="*/ 3108192 w 5342334"/>
              <a:gd name="connsiteY35-1168" fmla="*/ 686009 h 5785910"/>
              <a:gd name="connsiteX36-1169" fmla="*/ 3334821 w 5342334"/>
              <a:gd name="connsiteY36-1170" fmla="*/ 6121 h 5785910"/>
              <a:gd name="connsiteX37-1171" fmla="*/ 3380735 w 5342334"/>
              <a:gd name="connsiteY37-1172" fmla="*/ 118 h 5785910"/>
              <a:gd name="connsiteX0-1173" fmla="*/ 1438934 w 5342334"/>
              <a:gd name="connsiteY0-1174" fmla="*/ 2944008 h 5785910"/>
              <a:gd name="connsiteX1-1175" fmla="*/ 1441770 w 5342334"/>
              <a:gd name="connsiteY1-1176" fmla="*/ 2943473 h 5785910"/>
              <a:gd name="connsiteX2-1177" fmla="*/ 1438934 w 5342334"/>
              <a:gd name="connsiteY2-1178" fmla="*/ 2944008 h 5785910"/>
              <a:gd name="connsiteX3-1179" fmla="*/ 1354605 w 5342334"/>
              <a:gd name="connsiteY3-1180" fmla="*/ 2912708 h 5785910"/>
              <a:gd name="connsiteX4-1181" fmla="*/ 1423317 w 5342334"/>
              <a:gd name="connsiteY4-1182" fmla="*/ 2947468 h 5785910"/>
              <a:gd name="connsiteX5-1183" fmla="*/ 1421525 w 5342334"/>
              <a:gd name="connsiteY5-1184" fmla="*/ 3320849 h 5785910"/>
              <a:gd name="connsiteX6-1185" fmla="*/ 2146318 w 5342334"/>
              <a:gd name="connsiteY6-1186" fmla="*/ 5548257 h 5785910"/>
              <a:gd name="connsiteX7-1187" fmla="*/ 2115204 w 5342334"/>
              <a:gd name="connsiteY7-1188" fmla="*/ 5553206 h 5785910"/>
              <a:gd name="connsiteX8-1189" fmla="*/ 1246460 w 5342334"/>
              <a:gd name="connsiteY8-1190" fmla="*/ 5785910 h 5785910"/>
              <a:gd name="connsiteX9-1191" fmla="*/ 0 w 5342334"/>
              <a:gd name="connsiteY9-1192" fmla="*/ 3148605 h 5785910"/>
              <a:gd name="connsiteX10-1193" fmla="*/ 1262428 w 5342334"/>
              <a:gd name="connsiteY10-1194" fmla="*/ 2938106 h 5785910"/>
              <a:gd name="connsiteX11-1195" fmla="*/ 1354605 w 5342334"/>
              <a:gd name="connsiteY11-1196" fmla="*/ 2912708 h 5785910"/>
              <a:gd name="connsiteX12-1197" fmla="*/ 3380735 w 5342334"/>
              <a:gd name="connsiteY12-1198" fmla="*/ 118 h 5785910"/>
              <a:gd name="connsiteX13-1199" fmla="*/ 3863622 w 5342334"/>
              <a:gd name="connsiteY13-1200" fmla="*/ 912639 h 5785910"/>
              <a:gd name="connsiteX14-1201" fmla="*/ 3674765 w 5342334"/>
              <a:gd name="connsiteY14-1202" fmla="*/ 2045786 h 5785910"/>
              <a:gd name="connsiteX15-1203" fmla="*/ 4585837 w 5342334"/>
              <a:gd name="connsiteY15-1204" fmla="*/ 2046833 h 5785910"/>
              <a:gd name="connsiteX16-1205" fmla="*/ 4775401 w 5342334"/>
              <a:gd name="connsiteY16-1206" fmla="*/ 2003486 h 5785910"/>
              <a:gd name="connsiteX17-1207" fmla="*/ 5203724 w 5342334"/>
              <a:gd name="connsiteY17-1208" fmla="*/ 2381935 h 5785910"/>
              <a:gd name="connsiteX18-1209" fmla="*/ 4980124 w 5342334"/>
              <a:gd name="connsiteY18-1210" fmla="*/ 2705696 h 5785910"/>
              <a:gd name="connsiteX19-1211" fmla="*/ 5342334 w 5342334"/>
              <a:gd name="connsiteY19-1212" fmla="*/ 3258997 h 5785910"/>
              <a:gd name="connsiteX20-1213" fmla="*/ 5107100 w 5342334"/>
              <a:gd name="connsiteY20-1214" fmla="*/ 3754493 h 5785910"/>
              <a:gd name="connsiteX21-1215" fmla="*/ 5342334 w 5342334"/>
              <a:gd name="connsiteY21-1216" fmla="*/ 4140580 h 5785910"/>
              <a:gd name="connsiteX22-1217" fmla="*/ 4844706 w 5342334"/>
              <a:gd name="connsiteY22-1218" fmla="*/ 4606676 h 5785910"/>
              <a:gd name="connsiteX23-1219" fmla="*/ 4790537 w 5342334"/>
              <a:gd name="connsiteY23-1220" fmla="*/ 4596433 h 5785910"/>
              <a:gd name="connsiteX24-1221" fmla="*/ 4802287 w 5342334"/>
              <a:gd name="connsiteY24-1222" fmla="*/ 4606672 h 5785910"/>
              <a:gd name="connsiteX25-1223" fmla="*/ 5191248 w 5342334"/>
              <a:gd name="connsiteY25-1224" fmla="*/ 4997228 h 5785910"/>
              <a:gd name="connsiteX26-1225" fmla="*/ 4866278 w 5342334"/>
              <a:gd name="connsiteY26-1226" fmla="*/ 5435572 h 5785910"/>
              <a:gd name="connsiteX27-1227" fmla="*/ 4581456 w 5342334"/>
              <a:gd name="connsiteY27-1228" fmla="*/ 5443059 h 5785910"/>
              <a:gd name="connsiteX28-1229" fmla="*/ 4593578 w 5342334"/>
              <a:gd name="connsiteY28-1230" fmla="*/ 5444848 h 5785910"/>
              <a:gd name="connsiteX29-1231" fmla="*/ 4581281 w 5342334"/>
              <a:gd name="connsiteY29-1232" fmla="*/ 5445228 h 5785910"/>
              <a:gd name="connsiteX30-1233" fmla="*/ 2168410 w 5342334"/>
              <a:gd name="connsiteY30-1234" fmla="*/ 5525146 h 5785910"/>
              <a:gd name="connsiteX31-1235" fmla="*/ 1446532 w 5342334"/>
              <a:gd name="connsiteY31-1236" fmla="*/ 2941092 h 5785910"/>
              <a:gd name="connsiteX32-1237" fmla="*/ 1514723 w 5342334"/>
              <a:gd name="connsiteY32-1238" fmla="*/ 2929703 h 5785910"/>
              <a:gd name="connsiteX33-1239" fmla="*/ 1975047 w 5342334"/>
              <a:gd name="connsiteY33-1240" fmla="*/ 2725675 h 5785910"/>
              <a:gd name="connsiteX34-1241" fmla="*/ 2654934 w 5342334"/>
              <a:gd name="connsiteY34-1242" fmla="*/ 1630299 h 5785910"/>
              <a:gd name="connsiteX35-1243" fmla="*/ 3108192 w 5342334"/>
              <a:gd name="connsiteY35-1244" fmla="*/ 686009 h 5785910"/>
              <a:gd name="connsiteX36-1245" fmla="*/ 3334821 w 5342334"/>
              <a:gd name="connsiteY36-1246" fmla="*/ 6121 h 5785910"/>
              <a:gd name="connsiteX37-1247" fmla="*/ 3380735 w 5342334"/>
              <a:gd name="connsiteY37-1248" fmla="*/ 118 h 5785910"/>
              <a:gd name="connsiteX0-1249" fmla="*/ 1438934 w 5342334"/>
              <a:gd name="connsiteY0-1250" fmla="*/ 2944008 h 5785910"/>
              <a:gd name="connsiteX1-1251" fmla="*/ 1441770 w 5342334"/>
              <a:gd name="connsiteY1-1252" fmla="*/ 2943473 h 5785910"/>
              <a:gd name="connsiteX2-1253" fmla="*/ 1438934 w 5342334"/>
              <a:gd name="connsiteY2-1254" fmla="*/ 2944008 h 5785910"/>
              <a:gd name="connsiteX3-1255" fmla="*/ 1354605 w 5342334"/>
              <a:gd name="connsiteY3-1256" fmla="*/ 2912708 h 5785910"/>
              <a:gd name="connsiteX4-1257" fmla="*/ 1423317 w 5342334"/>
              <a:gd name="connsiteY4-1258" fmla="*/ 2947468 h 5785910"/>
              <a:gd name="connsiteX5-1259" fmla="*/ 1421525 w 5342334"/>
              <a:gd name="connsiteY5-1260" fmla="*/ 3320849 h 5785910"/>
              <a:gd name="connsiteX6-1261" fmla="*/ 2146318 w 5342334"/>
              <a:gd name="connsiteY6-1262" fmla="*/ 5548257 h 5785910"/>
              <a:gd name="connsiteX7-1263" fmla="*/ 2115204 w 5342334"/>
              <a:gd name="connsiteY7-1264" fmla="*/ 5553206 h 5785910"/>
              <a:gd name="connsiteX8-1265" fmla="*/ 1246460 w 5342334"/>
              <a:gd name="connsiteY8-1266" fmla="*/ 5785910 h 5785910"/>
              <a:gd name="connsiteX9-1267" fmla="*/ 0 w 5342334"/>
              <a:gd name="connsiteY9-1268" fmla="*/ 3148605 h 5785910"/>
              <a:gd name="connsiteX10-1269" fmla="*/ 1262428 w 5342334"/>
              <a:gd name="connsiteY10-1270" fmla="*/ 2938106 h 5785910"/>
              <a:gd name="connsiteX11-1271" fmla="*/ 1354605 w 5342334"/>
              <a:gd name="connsiteY11-1272" fmla="*/ 2912708 h 5785910"/>
              <a:gd name="connsiteX12-1273" fmla="*/ 3380735 w 5342334"/>
              <a:gd name="connsiteY12-1274" fmla="*/ 118 h 5785910"/>
              <a:gd name="connsiteX13-1275" fmla="*/ 3863622 w 5342334"/>
              <a:gd name="connsiteY13-1276" fmla="*/ 912639 h 5785910"/>
              <a:gd name="connsiteX14-1277" fmla="*/ 3674765 w 5342334"/>
              <a:gd name="connsiteY14-1278" fmla="*/ 2045786 h 5785910"/>
              <a:gd name="connsiteX15-1279" fmla="*/ 4585837 w 5342334"/>
              <a:gd name="connsiteY15-1280" fmla="*/ 2046833 h 5785910"/>
              <a:gd name="connsiteX16-1281" fmla="*/ 4775401 w 5342334"/>
              <a:gd name="connsiteY16-1282" fmla="*/ 2003486 h 5785910"/>
              <a:gd name="connsiteX17-1283" fmla="*/ 5203724 w 5342334"/>
              <a:gd name="connsiteY17-1284" fmla="*/ 2381935 h 5785910"/>
              <a:gd name="connsiteX18-1285" fmla="*/ 4980124 w 5342334"/>
              <a:gd name="connsiteY18-1286" fmla="*/ 2705696 h 5785910"/>
              <a:gd name="connsiteX19-1287" fmla="*/ 5342334 w 5342334"/>
              <a:gd name="connsiteY19-1288" fmla="*/ 3258997 h 5785910"/>
              <a:gd name="connsiteX20-1289" fmla="*/ 5107100 w 5342334"/>
              <a:gd name="connsiteY20-1290" fmla="*/ 3754493 h 5785910"/>
              <a:gd name="connsiteX21-1291" fmla="*/ 5342334 w 5342334"/>
              <a:gd name="connsiteY21-1292" fmla="*/ 4140580 h 5785910"/>
              <a:gd name="connsiteX22-1293" fmla="*/ 4844706 w 5342334"/>
              <a:gd name="connsiteY22-1294" fmla="*/ 4606676 h 5785910"/>
              <a:gd name="connsiteX23-1295" fmla="*/ 4790537 w 5342334"/>
              <a:gd name="connsiteY23-1296" fmla="*/ 4596433 h 5785910"/>
              <a:gd name="connsiteX24-1297" fmla="*/ 4802287 w 5342334"/>
              <a:gd name="connsiteY24-1298" fmla="*/ 4606672 h 5785910"/>
              <a:gd name="connsiteX25-1299" fmla="*/ 5191248 w 5342334"/>
              <a:gd name="connsiteY25-1300" fmla="*/ 4997228 h 5785910"/>
              <a:gd name="connsiteX26-1301" fmla="*/ 4866278 w 5342334"/>
              <a:gd name="connsiteY26-1302" fmla="*/ 5435572 h 5785910"/>
              <a:gd name="connsiteX27-1303" fmla="*/ 4581456 w 5342334"/>
              <a:gd name="connsiteY27-1304" fmla="*/ 5443059 h 5785910"/>
              <a:gd name="connsiteX28-1305" fmla="*/ 4593578 w 5342334"/>
              <a:gd name="connsiteY28-1306" fmla="*/ 5444848 h 5785910"/>
              <a:gd name="connsiteX29-1307" fmla="*/ 4581281 w 5342334"/>
              <a:gd name="connsiteY29-1308" fmla="*/ 5445228 h 5785910"/>
              <a:gd name="connsiteX30-1309" fmla="*/ 2168410 w 5342334"/>
              <a:gd name="connsiteY30-1310" fmla="*/ 5525146 h 5785910"/>
              <a:gd name="connsiteX31-1311" fmla="*/ 1514723 w 5342334"/>
              <a:gd name="connsiteY31-1312" fmla="*/ 2929703 h 5785910"/>
              <a:gd name="connsiteX32-1313" fmla="*/ 1975047 w 5342334"/>
              <a:gd name="connsiteY32-1314" fmla="*/ 2725675 h 5785910"/>
              <a:gd name="connsiteX33-1315" fmla="*/ 2654934 w 5342334"/>
              <a:gd name="connsiteY33-1316" fmla="*/ 1630299 h 5785910"/>
              <a:gd name="connsiteX34-1317" fmla="*/ 3108192 w 5342334"/>
              <a:gd name="connsiteY34-1318" fmla="*/ 686009 h 5785910"/>
              <a:gd name="connsiteX35-1319" fmla="*/ 3334821 w 5342334"/>
              <a:gd name="connsiteY35-1320" fmla="*/ 6121 h 5785910"/>
              <a:gd name="connsiteX36-1321" fmla="*/ 3380735 w 5342334"/>
              <a:gd name="connsiteY36-1322" fmla="*/ 118 h 5785910"/>
              <a:gd name="connsiteX0-1323" fmla="*/ 1438934 w 5342334"/>
              <a:gd name="connsiteY0-1324" fmla="*/ 2944008 h 5785910"/>
              <a:gd name="connsiteX1-1325" fmla="*/ 1441770 w 5342334"/>
              <a:gd name="connsiteY1-1326" fmla="*/ 2943473 h 5785910"/>
              <a:gd name="connsiteX2-1327" fmla="*/ 1438934 w 5342334"/>
              <a:gd name="connsiteY2-1328" fmla="*/ 2944008 h 5785910"/>
              <a:gd name="connsiteX3-1329" fmla="*/ 1354605 w 5342334"/>
              <a:gd name="connsiteY3-1330" fmla="*/ 2912708 h 5785910"/>
              <a:gd name="connsiteX4-1331" fmla="*/ 1423317 w 5342334"/>
              <a:gd name="connsiteY4-1332" fmla="*/ 2947468 h 5785910"/>
              <a:gd name="connsiteX5-1333" fmla="*/ 1421525 w 5342334"/>
              <a:gd name="connsiteY5-1334" fmla="*/ 3320849 h 5785910"/>
              <a:gd name="connsiteX6-1335" fmla="*/ 2146318 w 5342334"/>
              <a:gd name="connsiteY6-1336" fmla="*/ 5548257 h 5785910"/>
              <a:gd name="connsiteX7-1337" fmla="*/ 2115204 w 5342334"/>
              <a:gd name="connsiteY7-1338" fmla="*/ 5553206 h 5785910"/>
              <a:gd name="connsiteX8-1339" fmla="*/ 1246460 w 5342334"/>
              <a:gd name="connsiteY8-1340" fmla="*/ 5785910 h 5785910"/>
              <a:gd name="connsiteX9-1341" fmla="*/ 0 w 5342334"/>
              <a:gd name="connsiteY9-1342" fmla="*/ 3148605 h 5785910"/>
              <a:gd name="connsiteX10-1343" fmla="*/ 1262428 w 5342334"/>
              <a:gd name="connsiteY10-1344" fmla="*/ 2938106 h 5785910"/>
              <a:gd name="connsiteX11-1345" fmla="*/ 1354605 w 5342334"/>
              <a:gd name="connsiteY11-1346" fmla="*/ 2912708 h 5785910"/>
              <a:gd name="connsiteX12-1347" fmla="*/ 3380735 w 5342334"/>
              <a:gd name="connsiteY12-1348" fmla="*/ 118 h 5785910"/>
              <a:gd name="connsiteX13-1349" fmla="*/ 3863622 w 5342334"/>
              <a:gd name="connsiteY13-1350" fmla="*/ 912639 h 5785910"/>
              <a:gd name="connsiteX14-1351" fmla="*/ 3674765 w 5342334"/>
              <a:gd name="connsiteY14-1352" fmla="*/ 2045786 h 5785910"/>
              <a:gd name="connsiteX15-1353" fmla="*/ 4585837 w 5342334"/>
              <a:gd name="connsiteY15-1354" fmla="*/ 2046833 h 5785910"/>
              <a:gd name="connsiteX16-1355" fmla="*/ 4775401 w 5342334"/>
              <a:gd name="connsiteY16-1356" fmla="*/ 2003486 h 5785910"/>
              <a:gd name="connsiteX17-1357" fmla="*/ 5203724 w 5342334"/>
              <a:gd name="connsiteY17-1358" fmla="*/ 2381935 h 5785910"/>
              <a:gd name="connsiteX18-1359" fmla="*/ 4980124 w 5342334"/>
              <a:gd name="connsiteY18-1360" fmla="*/ 2705696 h 5785910"/>
              <a:gd name="connsiteX19-1361" fmla="*/ 5342334 w 5342334"/>
              <a:gd name="connsiteY19-1362" fmla="*/ 3258997 h 5785910"/>
              <a:gd name="connsiteX20-1363" fmla="*/ 5107100 w 5342334"/>
              <a:gd name="connsiteY20-1364" fmla="*/ 3754493 h 5785910"/>
              <a:gd name="connsiteX21-1365" fmla="*/ 5342334 w 5342334"/>
              <a:gd name="connsiteY21-1366" fmla="*/ 4140580 h 5785910"/>
              <a:gd name="connsiteX22-1367" fmla="*/ 4844706 w 5342334"/>
              <a:gd name="connsiteY22-1368" fmla="*/ 4606676 h 5785910"/>
              <a:gd name="connsiteX23-1369" fmla="*/ 4790537 w 5342334"/>
              <a:gd name="connsiteY23-1370" fmla="*/ 4596433 h 5785910"/>
              <a:gd name="connsiteX24-1371" fmla="*/ 4802287 w 5342334"/>
              <a:gd name="connsiteY24-1372" fmla="*/ 4606672 h 5785910"/>
              <a:gd name="connsiteX25-1373" fmla="*/ 5191248 w 5342334"/>
              <a:gd name="connsiteY25-1374" fmla="*/ 4997228 h 5785910"/>
              <a:gd name="connsiteX26-1375" fmla="*/ 4866278 w 5342334"/>
              <a:gd name="connsiteY26-1376" fmla="*/ 5435572 h 5785910"/>
              <a:gd name="connsiteX27-1377" fmla="*/ 4581456 w 5342334"/>
              <a:gd name="connsiteY27-1378" fmla="*/ 5443059 h 5785910"/>
              <a:gd name="connsiteX28-1379" fmla="*/ 4593578 w 5342334"/>
              <a:gd name="connsiteY28-1380" fmla="*/ 5444848 h 5785910"/>
              <a:gd name="connsiteX29-1381" fmla="*/ 4581281 w 5342334"/>
              <a:gd name="connsiteY29-1382" fmla="*/ 5445228 h 5785910"/>
              <a:gd name="connsiteX30-1383" fmla="*/ 2168410 w 5342334"/>
              <a:gd name="connsiteY30-1384" fmla="*/ 5525146 h 5785910"/>
              <a:gd name="connsiteX31-1385" fmla="*/ 1514723 w 5342334"/>
              <a:gd name="connsiteY31-1386" fmla="*/ 2929703 h 5785910"/>
              <a:gd name="connsiteX32-1387" fmla="*/ 1975047 w 5342334"/>
              <a:gd name="connsiteY32-1388" fmla="*/ 2725675 h 5785910"/>
              <a:gd name="connsiteX33-1389" fmla="*/ 2654934 w 5342334"/>
              <a:gd name="connsiteY33-1390" fmla="*/ 1630299 h 5785910"/>
              <a:gd name="connsiteX34-1391" fmla="*/ 3108192 w 5342334"/>
              <a:gd name="connsiteY34-1392" fmla="*/ 686009 h 5785910"/>
              <a:gd name="connsiteX35-1393" fmla="*/ 3334821 w 5342334"/>
              <a:gd name="connsiteY35-1394" fmla="*/ 6121 h 5785910"/>
              <a:gd name="connsiteX36-1395" fmla="*/ 3380735 w 5342334"/>
              <a:gd name="connsiteY36-1396" fmla="*/ 118 h 5785910"/>
              <a:gd name="connsiteX0-1397" fmla="*/ 1438934 w 5342334"/>
              <a:gd name="connsiteY0-1398" fmla="*/ 2944008 h 5785910"/>
              <a:gd name="connsiteX1-1399" fmla="*/ 1441770 w 5342334"/>
              <a:gd name="connsiteY1-1400" fmla="*/ 2943473 h 5785910"/>
              <a:gd name="connsiteX2-1401" fmla="*/ 1438934 w 5342334"/>
              <a:gd name="connsiteY2-1402" fmla="*/ 2944008 h 5785910"/>
              <a:gd name="connsiteX3-1403" fmla="*/ 1354605 w 5342334"/>
              <a:gd name="connsiteY3-1404" fmla="*/ 2912708 h 5785910"/>
              <a:gd name="connsiteX4-1405" fmla="*/ 1423317 w 5342334"/>
              <a:gd name="connsiteY4-1406" fmla="*/ 2947468 h 5785910"/>
              <a:gd name="connsiteX5-1407" fmla="*/ 1421525 w 5342334"/>
              <a:gd name="connsiteY5-1408" fmla="*/ 3320849 h 5785910"/>
              <a:gd name="connsiteX6-1409" fmla="*/ 2146318 w 5342334"/>
              <a:gd name="connsiteY6-1410" fmla="*/ 5548257 h 5785910"/>
              <a:gd name="connsiteX7-1411" fmla="*/ 2115204 w 5342334"/>
              <a:gd name="connsiteY7-1412" fmla="*/ 5553206 h 5785910"/>
              <a:gd name="connsiteX8-1413" fmla="*/ 1246460 w 5342334"/>
              <a:gd name="connsiteY8-1414" fmla="*/ 5785910 h 5785910"/>
              <a:gd name="connsiteX9-1415" fmla="*/ 0 w 5342334"/>
              <a:gd name="connsiteY9-1416" fmla="*/ 3148605 h 5785910"/>
              <a:gd name="connsiteX10-1417" fmla="*/ 1262428 w 5342334"/>
              <a:gd name="connsiteY10-1418" fmla="*/ 2938106 h 5785910"/>
              <a:gd name="connsiteX11-1419" fmla="*/ 1354605 w 5342334"/>
              <a:gd name="connsiteY11-1420" fmla="*/ 2912708 h 5785910"/>
              <a:gd name="connsiteX12-1421" fmla="*/ 3380735 w 5342334"/>
              <a:gd name="connsiteY12-1422" fmla="*/ 118 h 5785910"/>
              <a:gd name="connsiteX13-1423" fmla="*/ 3863622 w 5342334"/>
              <a:gd name="connsiteY13-1424" fmla="*/ 912639 h 5785910"/>
              <a:gd name="connsiteX14-1425" fmla="*/ 3674765 w 5342334"/>
              <a:gd name="connsiteY14-1426" fmla="*/ 2045786 h 5785910"/>
              <a:gd name="connsiteX15-1427" fmla="*/ 4585837 w 5342334"/>
              <a:gd name="connsiteY15-1428" fmla="*/ 2046833 h 5785910"/>
              <a:gd name="connsiteX16-1429" fmla="*/ 4775401 w 5342334"/>
              <a:gd name="connsiteY16-1430" fmla="*/ 2003486 h 5785910"/>
              <a:gd name="connsiteX17-1431" fmla="*/ 5203724 w 5342334"/>
              <a:gd name="connsiteY17-1432" fmla="*/ 2381935 h 5785910"/>
              <a:gd name="connsiteX18-1433" fmla="*/ 4980124 w 5342334"/>
              <a:gd name="connsiteY18-1434" fmla="*/ 2705696 h 5785910"/>
              <a:gd name="connsiteX19-1435" fmla="*/ 5342334 w 5342334"/>
              <a:gd name="connsiteY19-1436" fmla="*/ 3258997 h 5785910"/>
              <a:gd name="connsiteX20-1437" fmla="*/ 5107100 w 5342334"/>
              <a:gd name="connsiteY20-1438" fmla="*/ 3754493 h 5785910"/>
              <a:gd name="connsiteX21-1439" fmla="*/ 5342334 w 5342334"/>
              <a:gd name="connsiteY21-1440" fmla="*/ 4140580 h 5785910"/>
              <a:gd name="connsiteX22-1441" fmla="*/ 4844706 w 5342334"/>
              <a:gd name="connsiteY22-1442" fmla="*/ 4606676 h 5785910"/>
              <a:gd name="connsiteX23-1443" fmla="*/ 4790537 w 5342334"/>
              <a:gd name="connsiteY23-1444" fmla="*/ 4596433 h 5785910"/>
              <a:gd name="connsiteX24-1445" fmla="*/ 4802287 w 5342334"/>
              <a:gd name="connsiteY24-1446" fmla="*/ 4606672 h 5785910"/>
              <a:gd name="connsiteX25-1447" fmla="*/ 5191248 w 5342334"/>
              <a:gd name="connsiteY25-1448" fmla="*/ 4997228 h 5785910"/>
              <a:gd name="connsiteX26-1449" fmla="*/ 4866278 w 5342334"/>
              <a:gd name="connsiteY26-1450" fmla="*/ 5435572 h 5785910"/>
              <a:gd name="connsiteX27-1451" fmla="*/ 4581456 w 5342334"/>
              <a:gd name="connsiteY27-1452" fmla="*/ 5443059 h 5785910"/>
              <a:gd name="connsiteX28-1453" fmla="*/ 4593578 w 5342334"/>
              <a:gd name="connsiteY28-1454" fmla="*/ 5444848 h 5785910"/>
              <a:gd name="connsiteX29-1455" fmla="*/ 4581281 w 5342334"/>
              <a:gd name="connsiteY29-1456" fmla="*/ 5445228 h 5785910"/>
              <a:gd name="connsiteX30-1457" fmla="*/ 2201665 w 5342334"/>
              <a:gd name="connsiteY30-1458" fmla="*/ 5541774 h 5785910"/>
              <a:gd name="connsiteX31-1459" fmla="*/ 1514723 w 5342334"/>
              <a:gd name="connsiteY31-1460" fmla="*/ 2929703 h 5785910"/>
              <a:gd name="connsiteX32-1461" fmla="*/ 1975047 w 5342334"/>
              <a:gd name="connsiteY32-1462" fmla="*/ 2725675 h 5785910"/>
              <a:gd name="connsiteX33-1463" fmla="*/ 2654934 w 5342334"/>
              <a:gd name="connsiteY33-1464" fmla="*/ 1630299 h 5785910"/>
              <a:gd name="connsiteX34-1465" fmla="*/ 3108192 w 5342334"/>
              <a:gd name="connsiteY34-1466" fmla="*/ 686009 h 5785910"/>
              <a:gd name="connsiteX35-1467" fmla="*/ 3334821 w 5342334"/>
              <a:gd name="connsiteY35-1468" fmla="*/ 6121 h 5785910"/>
              <a:gd name="connsiteX36-1469" fmla="*/ 3380735 w 5342334"/>
              <a:gd name="connsiteY36-1470" fmla="*/ 118 h 5785910"/>
              <a:gd name="connsiteX0-1471" fmla="*/ 1438934 w 5342334"/>
              <a:gd name="connsiteY0-1472" fmla="*/ 2944008 h 5785910"/>
              <a:gd name="connsiteX1-1473" fmla="*/ 1441770 w 5342334"/>
              <a:gd name="connsiteY1-1474" fmla="*/ 2943473 h 5785910"/>
              <a:gd name="connsiteX2-1475" fmla="*/ 1438934 w 5342334"/>
              <a:gd name="connsiteY2-1476" fmla="*/ 2944008 h 5785910"/>
              <a:gd name="connsiteX3-1477" fmla="*/ 1354605 w 5342334"/>
              <a:gd name="connsiteY3-1478" fmla="*/ 2912708 h 5785910"/>
              <a:gd name="connsiteX4-1479" fmla="*/ 1423317 w 5342334"/>
              <a:gd name="connsiteY4-1480" fmla="*/ 2947468 h 5785910"/>
              <a:gd name="connsiteX5-1481" fmla="*/ 1421525 w 5342334"/>
              <a:gd name="connsiteY5-1482" fmla="*/ 3320849 h 5785910"/>
              <a:gd name="connsiteX6-1483" fmla="*/ 2146318 w 5342334"/>
              <a:gd name="connsiteY6-1484" fmla="*/ 5548257 h 5785910"/>
              <a:gd name="connsiteX7-1485" fmla="*/ 2115204 w 5342334"/>
              <a:gd name="connsiteY7-1486" fmla="*/ 5553206 h 5785910"/>
              <a:gd name="connsiteX8-1487" fmla="*/ 1246460 w 5342334"/>
              <a:gd name="connsiteY8-1488" fmla="*/ 5785910 h 5785910"/>
              <a:gd name="connsiteX9-1489" fmla="*/ 0 w 5342334"/>
              <a:gd name="connsiteY9-1490" fmla="*/ 3148605 h 5785910"/>
              <a:gd name="connsiteX10-1491" fmla="*/ 1262428 w 5342334"/>
              <a:gd name="connsiteY10-1492" fmla="*/ 2938106 h 5785910"/>
              <a:gd name="connsiteX11-1493" fmla="*/ 1354605 w 5342334"/>
              <a:gd name="connsiteY11-1494" fmla="*/ 2912708 h 5785910"/>
              <a:gd name="connsiteX12-1495" fmla="*/ 3380735 w 5342334"/>
              <a:gd name="connsiteY12-1496" fmla="*/ 118 h 5785910"/>
              <a:gd name="connsiteX13-1497" fmla="*/ 3863622 w 5342334"/>
              <a:gd name="connsiteY13-1498" fmla="*/ 912639 h 5785910"/>
              <a:gd name="connsiteX14-1499" fmla="*/ 3674765 w 5342334"/>
              <a:gd name="connsiteY14-1500" fmla="*/ 2045786 h 5785910"/>
              <a:gd name="connsiteX15-1501" fmla="*/ 4585837 w 5342334"/>
              <a:gd name="connsiteY15-1502" fmla="*/ 2046833 h 5785910"/>
              <a:gd name="connsiteX16-1503" fmla="*/ 4775401 w 5342334"/>
              <a:gd name="connsiteY16-1504" fmla="*/ 2003486 h 5785910"/>
              <a:gd name="connsiteX17-1505" fmla="*/ 5203724 w 5342334"/>
              <a:gd name="connsiteY17-1506" fmla="*/ 2381935 h 5785910"/>
              <a:gd name="connsiteX18-1507" fmla="*/ 4980124 w 5342334"/>
              <a:gd name="connsiteY18-1508" fmla="*/ 2705696 h 5785910"/>
              <a:gd name="connsiteX19-1509" fmla="*/ 5342334 w 5342334"/>
              <a:gd name="connsiteY19-1510" fmla="*/ 3258997 h 5785910"/>
              <a:gd name="connsiteX20-1511" fmla="*/ 5107100 w 5342334"/>
              <a:gd name="connsiteY20-1512" fmla="*/ 3754493 h 5785910"/>
              <a:gd name="connsiteX21-1513" fmla="*/ 5342334 w 5342334"/>
              <a:gd name="connsiteY21-1514" fmla="*/ 4140580 h 5785910"/>
              <a:gd name="connsiteX22-1515" fmla="*/ 4844706 w 5342334"/>
              <a:gd name="connsiteY22-1516" fmla="*/ 4606676 h 5785910"/>
              <a:gd name="connsiteX23-1517" fmla="*/ 4790537 w 5342334"/>
              <a:gd name="connsiteY23-1518" fmla="*/ 4596433 h 5785910"/>
              <a:gd name="connsiteX24-1519" fmla="*/ 4802287 w 5342334"/>
              <a:gd name="connsiteY24-1520" fmla="*/ 4606672 h 5785910"/>
              <a:gd name="connsiteX25-1521" fmla="*/ 5191248 w 5342334"/>
              <a:gd name="connsiteY25-1522" fmla="*/ 4997228 h 5785910"/>
              <a:gd name="connsiteX26-1523" fmla="*/ 4866278 w 5342334"/>
              <a:gd name="connsiteY26-1524" fmla="*/ 5435572 h 5785910"/>
              <a:gd name="connsiteX27-1525" fmla="*/ 4581456 w 5342334"/>
              <a:gd name="connsiteY27-1526" fmla="*/ 5443059 h 5785910"/>
              <a:gd name="connsiteX28-1527" fmla="*/ 4593578 w 5342334"/>
              <a:gd name="connsiteY28-1528" fmla="*/ 5444848 h 5785910"/>
              <a:gd name="connsiteX29-1529" fmla="*/ 4581281 w 5342334"/>
              <a:gd name="connsiteY29-1530" fmla="*/ 5445228 h 5785910"/>
              <a:gd name="connsiteX30-1531" fmla="*/ 2201665 w 5342334"/>
              <a:gd name="connsiteY30-1532" fmla="*/ 5541774 h 5785910"/>
              <a:gd name="connsiteX31-1533" fmla="*/ 1514723 w 5342334"/>
              <a:gd name="connsiteY31-1534" fmla="*/ 2929703 h 5785910"/>
              <a:gd name="connsiteX32-1535" fmla="*/ 1975047 w 5342334"/>
              <a:gd name="connsiteY32-1536" fmla="*/ 2725675 h 5785910"/>
              <a:gd name="connsiteX33-1537" fmla="*/ 2654934 w 5342334"/>
              <a:gd name="connsiteY33-1538" fmla="*/ 1630299 h 5785910"/>
              <a:gd name="connsiteX34-1539" fmla="*/ 3108192 w 5342334"/>
              <a:gd name="connsiteY34-1540" fmla="*/ 686009 h 5785910"/>
              <a:gd name="connsiteX35-1541" fmla="*/ 3334821 w 5342334"/>
              <a:gd name="connsiteY35-1542" fmla="*/ 6121 h 5785910"/>
              <a:gd name="connsiteX36-1543" fmla="*/ 3380735 w 5342334"/>
              <a:gd name="connsiteY36-1544" fmla="*/ 118 h 5785910"/>
              <a:gd name="connsiteX0-1545" fmla="*/ 1438934 w 5342334"/>
              <a:gd name="connsiteY0-1546" fmla="*/ 2944008 h 5785910"/>
              <a:gd name="connsiteX1-1547" fmla="*/ 1441770 w 5342334"/>
              <a:gd name="connsiteY1-1548" fmla="*/ 2943473 h 5785910"/>
              <a:gd name="connsiteX2-1549" fmla="*/ 1438934 w 5342334"/>
              <a:gd name="connsiteY2-1550" fmla="*/ 2944008 h 5785910"/>
              <a:gd name="connsiteX3-1551" fmla="*/ 1354605 w 5342334"/>
              <a:gd name="connsiteY3-1552" fmla="*/ 2912708 h 5785910"/>
              <a:gd name="connsiteX4-1553" fmla="*/ 1423317 w 5342334"/>
              <a:gd name="connsiteY4-1554" fmla="*/ 2947468 h 5785910"/>
              <a:gd name="connsiteX5-1555" fmla="*/ 1421525 w 5342334"/>
              <a:gd name="connsiteY5-1556" fmla="*/ 3320849 h 5785910"/>
              <a:gd name="connsiteX6-1557" fmla="*/ 2146318 w 5342334"/>
              <a:gd name="connsiteY6-1558" fmla="*/ 5548257 h 5785910"/>
              <a:gd name="connsiteX7-1559" fmla="*/ 2115204 w 5342334"/>
              <a:gd name="connsiteY7-1560" fmla="*/ 5553206 h 5785910"/>
              <a:gd name="connsiteX8-1561" fmla="*/ 1246460 w 5342334"/>
              <a:gd name="connsiteY8-1562" fmla="*/ 5785910 h 5785910"/>
              <a:gd name="connsiteX9-1563" fmla="*/ 0 w 5342334"/>
              <a:gd name="connsiteY9-1564" fmla="*/ 3148605 h 5785910"/>
              <a:gd name="connsiteX10-1565" fmla="*/ 1262428 w 5342334"/>
              <a:gd name="connsiteY10-1566" fmla="*/ 2938106 h 5785910"/>
              <a:gd name="connsiteX11-1567" fmla="*/ 1354605 w 5342334"/>
              <a:gd name="connsiteY11-1568" fmla="*/ 2912708 h 5785910"/>
              <a:gd name="connsiteX12-1569" fmla="*/ 3380735 w 5342334"/>
              <a:gd name="connsiteY12-1570" fmla="*/ 118 h 5785910"/>
              <a:gd name="connsiteX13-1571" fmla="*/ 3863622 w 5342334"/>
              <a:gd name="connsiteY13-1572" fmla="*/ 912639 h 5785910"/>
              <a:gd name="connsiteX14-1573" fmla="*/ 3674765 w 5342334"/>
              <a:gd name="connsiteY14-1574" fmla="*/ 2045786 h 5785910"/>
              <a:gd name="connsiteX15-1575" fmla="*/ 4585837 w 5342334"/>
              <a:gd name="connsiteY15-1576" fmla="*/ 2046833 h 5785910"/>
              <a:gd name="connsiteX16-1577" fmla="*/ 4775401 w 5342334"/>
              <a:gd name="connsiteY16-1578" fmla="*/ 2003486 h 5785910"/>
              <a:gd name="connsiteX17-1579" fmla="*/ 5203724 w 5342334"/>
              <a:gd name="connsiteY17-1580" fmla="*/ 2381935 h 5785910"/>
              <a:gd name="connsiteX18-1581" fmla="*/ 4980124 w 5342334"/>
              <a:gd name="connsiteY18-1582" fmla="*/ 2705696 h 5785910"/>
              <a:gd name="connsiteX19-1583" fmla="*/ 5342334 w 5342334"/>
              <a:gd name="connsiteY19-1584" fmla="*/ 3258997 h 5785910"/>
              <a:gd name="connsiteX20-1585" fmla="*/ 5107100 w 5342334"/>
              <a:gd name="connsiteY20-1586" fmla="*/ 3754493 h 5785910"/>
              <a:gd name="connsiteX21-1587" fmla="*/ 5342334 w 5342334"/>
              <a:gd name="connsiteY21-1588" fmla="*/ 4140580 h 5785910"/>
              <a:gd name="connsiteX22-1589" fmla="*/ 4844706 w 5342334"/>
              <a:gd name="connsiteY22-1590" fmla="*/ 4606676 h 5785910"/>
              <a:gd name="connsiteX23-1591" fmla="*/ 4790537 w 5342334"/>
              <a:gd name="connsiteY23-1592" fmla="*/ 4596433 h 5785910"/>
              <a:gd name="connsiteX24-1593" fmla="*/ 4802287 w 5342334"/>
              <a:gd name="connsiteY24-1594" fmla="*/ 4606672 h 5785910"/>
              <a:gd name="connsiteX25-1595" fmla="*/ 5191248 w 5342334"/>
              <a:gd name="connsiteY25-1596" fmla="*/ 4997228 h 5785910"/>
              <a:gd name="connsiteX26-1597" fmla="*/ 4866278 w 5342334"/>
              <a:gd name="connsiteY26-1598" fmla="*/ 5435572 h 5785910"/>
              <a:gd name="connsiteX27-1599" fmla="*/ 4581456 w 5342334"/>
              <a:gd name="connsiteY27-1600" fmla="*/ 5443059 h 5785910"/>
              <a:gd name="connsiteX28-1601" fmla="*/ 4593578 w 5342334"/>
              <a:gd name="connsiteY28-1602" fmla="*/ 5444848 h 5785910"/>
              <a:gd name="connsiteX29-1603" fmla="*/ 4581281 w 5342334"/>
              <a:gd name="connsiteY29-1604" fmla="*/ 5445228 h 5785910"/>
              <a:gd name="connsiteX30-1605" fmla="*/ 2201665 w 5342334"/>
              <a:gd name="connsiteY30-1606" fmla="*/ 5541774 h 5785910"/>
              <a:gd name="connsiteX31-1607" fmla="*/ 1514723 w 5342334"/>
              <a:gd name="connsiteY31-1608" fmla="*/ 2929703 h 5785910"/>
              <a:gd name="connsiteX32-1609" fmla="*/ 1975047 w 5342334"/>
              <a:gd name="connsiteY32-1610" fmla="*/ 2725675 h 5785910"/>
              <a:gd name="connsiteX33-1611" fmla="*/ 2654934 w 5342334"/>
              <a:gd name="connsiteY33-1612" fmla="*/ 1630299 h 5785910"/>
              <a:gd name="connsiteX34-1613" fmla="*/ 3108192 w 5342334"/>
              <a:gd name="connsiteY34-1614" fmla="*/ 686009 h 5785910"/>
              <a:gd name="connsiteX35-1615" fmla="*/ 3334821 w 5342334"/>
              <a:gd name="connsiteY35-1616" fmla="*/ 6121 h 5785910"/>
              <a:gd name="connsiteX36-1617" fmla="*/ 3380735 w 5342334"/>
              <a:gd name="connsiteY36-1618" fmla="*/ 118 h 5785910"/>
              <a:gd name="connsiteX0-1619" fmla="*/ 1438934 w 5342334"/>
              <a:gd name="connsiteY0-1620" fmla="*/ 2944008 h 5785910"/>
              <a:gd name="connsiteX1-1621" fmla="*/ 1441770 w 5342334"/>
              <a:gd name="connsiteY1-1622" fmla="*/ 2943473 h 5785910"/>
              <a:gd name="connsiteX2-1623" fmla="*/ 1438934 w 5342334"/>
              <a:gd name="connsiteY2-1624" fmla="*/ 2944008 h 5785910"/>
              <a:gd name="connsiteX3-1625" fmla="*/ 1354605 w 5342334"/>
              <a:gd name="connsiteY3-1626" fmla="*/ 2912708 h 5785910"/>
              <a:gd name="connsiteX4-1627" fmla="*/ 1423317 w 5342334"/>
              <a:gd name="connsiteY4-1628" fmla="*/ 2947468 h 5785910"/>
              <a:gd name="connsiteX5-1629" fmla="*/ 1421525 w 5342334"/>
              <a:gd name="connsiteY5-1630" fmla="*/ 3320849 h 5785910"/>
              <a:gd name="connsiteX6-1631" fmla="*/ 2146318 w 5342334"/>
              <a:gd name="connsiteY6-1632" fmla="*/ 5548257 h 5785910"/>
              <a:gd name="connsiteX7-1633" fmla="*/ 2115204 w 5342334"/>
              <a:gd name="connsiteY7-1634" fmla="*/ 5553206 h 5785910"/>
              <a:gd name="connsiteX8-1635" fmla="*/ 1246460 w 5342334"/>
              <a:gd name="connsiteY8-1636" fmla="*/ 5785910 h 5785910"/>
              <a:gd name="connsiteX9-1637" fmla="*/ 0 w 5342334"/>
              <a:gd name="connsiteY9-1638" fmla="*/ 3148605 h 5785910"/>
              <a:gd name="connsiteX10-1639" fmla="*/ 1262428 w 5342334"/>
              <a:gd name="connsiteY10-1640" fmla="*/ 2938106 h 5785910"/>
              <a:gd name="connsiteX11-1641" fmla="*/ 1354605 w 5342334"/>
              <a:gd name="connsiteY11-1642" fmla="*/ 2912708 h 5785910"/>
              <a:gd name="connsiteX12-1643" fmla="*/ 3380735 w 5342334"/>
              <a:gd name="connsiteY12-1644" fmla="*/ 118 h 5785910"/>
              <a:gd name="connsiteX13-1645" fmla="*/ 3863622 w 5342334"/>
              <a:gd name="connsiteY13-1646" fmla="*/ 912639 h 5785910"/>
              <a:gd name="connsiteX14-1647" fmla="*/ 3674765 w 5342334"/>
              <a:gd name="connsiteY14-1648" fmla="*/ 2045786 h 5785910"/>
              <a:gd name="connsiteX15-1649" fmla="*/ 4585837 w 5342334"/>
              <a:gd name="connsiteY15-1650" fmla="*/ 2046833 h 5785910"/>
              <a:gd name="connsiteX16-1651" fmla="*/ 4775401 w 5342334"/>
              <a:gd name="connsiteY16-1652" fmla="*/ 2003486 h 5785910"/>
              <a:gd name="connsiteX17-1653" fmla="*/ 5203724 w 5342334"/>
              <a:gd name="connsiteY17-1654" fmla="*/ 2381935 h 5785910"/>
              <a:gd name="connsiteX18-1655" fmla="*/ 4980124 w 5342334"/>
              <a:gd name="connsiteY18-1656" fmla="*/ 2705696 h 5785910"/>
              <a:gd name="connsiteX19-1657" fmla="*/ 5342334 w 5342334"/>
              <a:gd name="connsiteY19-1658" fmla="*/ 3258997 h 5785910"/>
              <a:gd name="connsiteX20-1659" fmla="*/ 5107100 w 5342334"/>
              <a:gd name="connsiteY20-1660" fmla="*/ 3754493 h 5785910"/>
              <a:gd name="connsiteX21-1661" fmla="*/ 5342334 w 5342334"/>
              <a:gd name="connsiteY21-1662" fmla="*/ 4140580 h 5785910"/>
              <a:gd name="connsiteX22-1663" fmla="*/ 4844706 w 5342334"/>
              <a:gd name="connsiteY22-1664" fmla="*/ 4606676 h 5785910"/>
              <a:gd name="connsiteX23-1665" fmla="*/ 4790537 w 5342334"/>
              <a:gd name="connsiteY23-1666" fmla="*/ 4596433 h 5785910"/>
              <a:gd name="connsiteX24-1667" fmla="*/ 4802287 w 5342334"/>
              <a:gd name="connsiteY24-1668" fmla="*/ 4606672 h 5785910"/>
              <a:gd name="connsiteX25-1669" fmla="*/ 5191248 w 5342334"/>
              <a:gd name="connsiteY25-1670" fmla="*/ 4997228 h 5785910"/>
              <a:gd name="connsiteX26-1671" fmla="*/ 4866278 w 5342334"/>
              <a:gd name="connsiteY26-1672" fmla="*/ 5435572 h 5785910"/>
              <a:gd name="connsiteX27-1673" fmla="*/ 4581456 w 5342334"/>
              <a:gd name="connsiteY27-1674" fmla="*/ 5443059 h 5785910"/>
              <a:gd name="connsiteX28-1675" fmla="*/ 4593578 w 5342334"/>
              <a:gd name="connsiteY28-1676" fmla="*/ 5444848 h 5785910"/>
              <a:gd name="connsiteX29-1677" fmla="*/ 4581281 w 5342334"/>
              <a:gd name="connsiteY29-1678" fmla="*/ 5445228 h 5785910"/>
              <a:gd name="connsiteX30-1679" fmla="*/ 2201665 w 5342334"/>
              <a:gd name="connsiteY30-1680" fmla="*/ 5541774 h 5785910"/>
              <a:gd name="connsiteX31-1681" fmla="*/ 1514723 w 5342334"/>
              <a:gd name="connsiteY31-1682" fmla="*/ 2929703 h 5785910"/>
              <a:gd name="connsiteX32-1683" fmla="*/ 1975047 w 5342334"/>
              <a:gd name="connsiteY32-1684" fmla="*/ 2725675 h 5785910"/>
              <a:gd name="connsiteX33-1685" fmla="*/ 2654934 w 5342334"/>
              <a:gd name="connsiteY33-1686" fmla="*/ 1630299 h 5785910"/>
              <a:gd name="connsiteX34-1687" fmla="*/ 3108192 w 5342334"/>
              <a:gd name="connsiteY34-1688" fmla="*/ 686009 h 5785910"/>
              <a:gd name="connsiteX35-1689" fmla="*/ 3334821 w 5342334"/>
              <a:gd name="connsiteY35-1690" fmla="*/ 6121 h 5785910"/>
              <a:gd name="connsiteX36-1691" fmla="*/ 3380735 w 5342334"/>
              <a:gd name="connsiteY36-1692" fmla="*/ 118 h 5785910"/>
              <a:gd name="connsiteX0-1693" fmla="*/ 1438934 w 5342334"/>
              <a:gd name="connsiteY0-1694" fmla="*/ 2944008 h 5785910"/>
              <a:gd name="connsiteX1-1695" fmla="*/ 1441770 w 5342334"/>
              <a:gd name="connsiteY1-1696" fmla="*/ 2943473 h 5785910"/>
              <a:gd name="connsiteX2-1697" fmla="*/ 1438934 w 5342334"/>
              <a:gd name="connsiteY2-1698" fmla="*/ 2944008 h 5785910"/>
              <a:gd name="connsiteX3-1699" fmla="*/ 1354605 w 5342334"/>
              <a:gd name="connsiteY3-1700" fmla="*/ 2912708 h 5785910"/>
              <a:gd name="connsiteX4-1701" fmla="*/ 1423317 w 5342334"/>
              <a:gd name="connsiteY4-1702" fmla="*/ 2947468 h 5785910"/>
              <a:gd name="connsiteX5-1703" fmla="*/ 1421525 w 5342334"/>
              <a:gd name="connsiteY5-1704" fmla="*/ 3320849 h 5785910"/>
              <a:gd name="connsiteX6-1705" fmla="*/ 2146318 w 5342334"/>
              <a:gd name="connsiteY6-1706" fmla="*/ 5548257 h 5785910"/>
              <a:gd name="connsiteX7-1707" fmla="*/ 2115204 w 5342334"/>
              <a:gd name="connsiteY7-1708" fmla="*/ 5553206 h 5785910"/>
              <a:gd name="connsiteX8-1709" fmla="*/ 1246460 w 5342334"/>
              <a:gd name="connsiteY8-1710" fmla="*/ 5785910 h 5785910"/>
              <a:gd name="connsiteX9-1711" fmla="*/ 0 w 5342334"/>
              <a:gd name="connsiteY9-1712" fmla="*/ 3148605 h 5785910"/>
              <a:gd name="connsiteX10-1713" fmla="*/ 1262428 w 5342334"/>
              <a:gd name="connsiteY10-1714" fmla="*/ 2938106 h 5785910"/>
              <a:gd name="connsiteX11-1715" fmla="*/ 1354605 w 5342334"/>
              <a:gd name="connsiteY11-1716" fmla="*/ 2912708 h 5785910"/>
              <a:gd name="connsiteX12-1717" fmla="*/ 3380735 w 5342334"/>
              <a:gd name="connsiteY12-1718" fmla="*/ 118 h 5785910"/>
              <a:gd name="connsiteX13-1719" fmla="*/ 3863622 w 5342334"/>
              <a:gd name="connsiteY13-1720" fmla="*/ 912639 h 5785910"/>
              <a:gd name="connsiteX14-1721" fmla="*/ 3674765 w 5342334"/>
              <a:gd name="connsiteY14-1722" fmla="*/ 2045786 h 5785910"/>
              <a:gd name="connsiteX15-1723" fmla="*/ 4585837 w 5342334"/>
              <a:gd name="connsiteY15-1724" fmla="*/ 2046833 h 5785910"/>
              <a:gd name="connsiteX16-1725" fmla="*/ 4775401 w 5342334"/>
              <a:gd name="connsiteY16-1726" fmla="*/ 2003486 h 5785910"/>
              <a:gd name="connsiteX17-1727" fmla="*/ 5203724 w 5342334"/>
              <a:gd name="connsiteY17-1728" fmla="*/ 2381935 h 5785910"/>
              <a:gd name="connsiteX18-1729" fmla="*/ 4980124 w 5342334"/>
              <a:gd name="connsiteY18-1730" fmla="*/ 2705696 h 5785910"/>
              <a:gd name="connsiteX19-1731" fmla="*/ 5342334 w 5342334"/>
              <a:gd name="connsiteY19-1732" fmla="*/ 3258997 h 5785910"/>
              <a:gd name="connsiteX20-1733" fmla="*/ 5107100 w 5342334"/>
              <a:gd name="connsiteY20-1734" fmla="*/ 3754493 h 5785910"/>
              <a:gd name="connsiteX21-1735" fmla="*/ 5342334 w 5342334"/>
              <a:gd name="connsiteY21-1736" fmla="*/ 4140580 h 5785910"/>
              <a:gd name="connsiteX22-1737" fmla="*/ 4844706 w 5342334"/>
              <a:gd name="connsiteY22-1738" fmla="*/ 4606676 h 5785910"/>
              <a:gd name="connsiteX23-1739" fmla="*/ 4790537 w 5342334"/>
              <a:gd name="connsiteY23-1740" fmla="*/ 4596433 h 5785910"/>
              <a:gd name="connsiteX24-1741" fmla="*/ 4802287 w 5342334"/>
              <a:gd name="connsiteY24-1742" fmla="*/ 4606672 h 5785910"/>
              <a:gd name="connsiteX25-1743" fmla="*/ 5191248 w 5342334"/>
              <a:gd name="connsiteY25-1744" fmla="*/ 4997228 h 5785910"/>
              <a:gd name="connsiteX26-1745" fmla="*/ 4866278 w 5342334"/>
              <a:gd name="connsiteY26-1746" fmla="*/ 5435572 h 5785910"/>
              <a:gd name="connsiteX27-1747" fmla="*/ 4581456 w 5342334"/>
              <a:gd name="connsiteY27-1748" fmla="*/ 5443059 h 5785910"/>
              <a:gd name="connsiteX28-1749" fmla="*/ 4593578 w 5342334"/>
              <a:gd name="connsiteY28-1750" fmla="*/ 5444848 h 5785910"/>
              <a:gd name="connsiteX29-1751" fmla="*/ 4581281 w 5342334"/>
              <a:gd name="connsiteY29-1752" fmla="*/ 5445228 h 5785910"/>
              <a:gd name="connsiteX30-1753" fmla="*/ 2233555 w 5342334"/>
              <a:gd name="connsiteY30-1754" fmla="*/ 5541774 h 5785910"/>
              <a:gd name="connsiteX31-1755" fmla="*/ 1514723 w 5342334"/>
              <a:gd name="connsiteY31-1756" fmla="*/ 2929703 h 5785910"/>
              <a:gd name="connsiteX32-1757" fmla="*/ 1975047 w 5342334"/>
              <a:gd name="connsiteY32-1758" fmla="*/ 2725675 h 5785910"/>
              <a:gd name="connsiteX33-1759" fmla="*/ 2654934 w 5342334"/>
              <a:gd name="connsiteY33-1760" fmla="*/ 1630299 h 5785910"/>
              <a:gd name="connsiteX34-1761" fmla="*/ 3108192 w 5342334"/>
              <a:gd name="connsiteY34-1762" fmla="*/ 686009 h 5785910"/>
              <a:gd name="connsiteX35-1763" fmla="*/ 3334821 w 5342334"/>
              <a:gd name="connsiteY35-1764" fmla="*/ 6121 h 5785910"/>
              <a:gd name="connsiteX36-1765" fmla="*/ 3380735 w 5342334"/>
              <a:gd name="connsiteY36-1766" fmla="*/ 118 h 5785910"/>
              <a:gd name="connsiteX0-1767" fmla="*/ 1438934 w 5342334"/>
              <a:gd name="connsiteY0-1768" fmla="*/ 2944008 h 5785910"/>
              <a:gd name="connsiteX1-1769" fmla="*/ 1441770 w 5342334"/>
              <a:gd name="connsiteY1-1770" fmla="*/ 2943473 h 5785910"/>
              <a:gd name="connsiteX2-1771" fmla="*/ 1438934 w 5342334"/>
              <a:gd name="connsiteY2-1772" fmla="*/ 2944008 h 5785910"/>
              <a:gd name="connsiteX3-1773" fmla="*/ 1354605 w 5342334"/>
              <a:gd name="connsiteY3-1774" fmla="*/ 2912708 h 5785910"/>
              <a:gd name="connsiteX4-1775" fmla="*/ 1423317 w 5342334"/>
              <a:gd name="connsiteY4-1776" fmla="*/ 2947468 h 5785910"/>
              <a:gd name="connsiteX5-1777" fmla="*/ 1421525 w 5342334"/>
              <a:gd name="connsiteY5-1778" fmla="*/ 3320849 h 5785910"/>
              <a:gd name="connsiteX6-1779" fmla="*/ 2146318 w 5342334"/>
              <a:gd name="connsiteY6-1780" fmla="*/ 5548257 h 5785910"/>
              <a:gd name="connsiteX7-1781" fmla="*/ 2115204 w 5342334"/>
              <a:gd name="connsiteY7-1782" fmla="*/ 5553206 h 5785910"/>
              <a:gd name="connsiteX8-1783" fmla="*/ 1246460 w 5342334"/>
              <a:gd name="connsiteY8-1784" fmla="*/ 5785910 h 5785910"/>
              <a:gd name="connsiteX9-1785" fmla="*/ 0 w 5342334"/>
              <a:gd name="connsiteY9-1786" fmla="*/ 3148605 h 5785910"/>
              <a:gd name="connsiteX10-1787" fmla="*/ 1262428 w 5342334"/>
              <a:gd name="connsiteY10-1788" fmla="*/ 2938106 h 5785910"/>
              <a:gd name="connsiteX11-1789" fmla="*/ 1354605 w 5342334"/>
              <a:gd name="connsiteY11-1790" fmla="*/ 2912708 h 5785910"/>
              <a:gd name="connsiteX12-1791" fmla="*/ 3380735 w 5342334"/>
              <a:gd name="connsiteY12-1792" fmla="*/ 118 h 5785910"/>
              <a:gd name="connsiteX13-1793" fmla="*/ 3863622 w 5342334"/>
              <a:gd name="connsiteY13-1794" fmla="*/ 912639 h 5785910"/>
              <a:gd name="connsiteX14-1795" fmla="*/ 3674765 w 5342334"/>
              <a:gd name="connsiteY14-1796" fmla="*/ 2045786 h 5785910"/>
              <a:gd name="connsiteX15-1797" fmla="*/ 4585837 w 5342334"/>
              <a:gd name="connsiteY15-1798" fmla="*/ 2046833 h 5785910"/>
              <a:gd name="connsiteX16-1799" fmla="*/ 4775401 w 5342334"/>
              <a:gd name="connsiteY16-1800" fmla="*/ 2003486 h 5785910"/>
              <a:gd name="connsiteX17-1801" fmla="*/ 5203724 w 5342334"/>
              <a:gd name="connsiteY17-1802" fmla="*/ 2381935 h 5785910"/>
              <a:gd name="connsiteX18-1803" fmla="*/ 4980124 w 5342334"/>
              <a:gd name="connsiteY18-1804" fmla="*/ 2705696 h 5785910"/>
              <a:gd name="connsiteX19-1805" fmla="*/ 5342334 w 5342334"/>
              <a:gd name="connsiteY19-1806" fmla="*/ 3258997 h 5785910"/>
              <a:gd name="connsiteX20-1807" fmla="*/ 5107100 w 5342334"/>
              <a:gd name="connsiteY20-1808" fmla="*/ 3754493 h 5785910"/>
              <a:gd name="connsiteX21-1809" fmla="*/ 5342334 w 5342334"/>
              <a:gd name="connsiteY21-1810" fmla="*/ 4140580 h 5785910"/>
              <a:gd name="connsiteX22-1811" fmla="*/ 4844706 w 5342334"/>
              <a:gd name="connsiteY22-1812" fmla="*/ 4606676 h 5785910"/>
              <a:gd name="connsiteX23-1813" fmla="*/ 4790537 w 5342334"/>
              <a:gd name="connsiteY23-1814" fmla="*/ 4596433 h 5785910"/>
              <a:gd name="connsiteX24-1815" fmla="*/ 4802287 w 5342334"/>
              <a:gd name="connsiteY24-1816" fmla="*/ 4606672 h 5785910"/>
              <a:gd name="connsiteX25-1817" fmla="*/ 5191248 w 5342334"/>
              <a:gd name="connsiteY25-1818" fmla="*/ 4997228 h 5785910"/>
              <a:gd name="connsiteX26-1819" fmla="*/ 4866278 w 5342334"/>
              <a:gd name="connsiteY26-1820" fmla="*/ 5435572 h 5785910"/>
              <a:gd name="connsiteX27-1821" fmla="*/ 4581456 w 5342334"/>
              <a:gd name="connsiteY27-1822" fmla="*/ 5443059 h 5785910"/>
              <a:gd name="connsiteX28-1823" fmla="*/ 4593578 w 5342334"/>
              <a:gd name="connsiteY28-1824" fmla="*/ 5444848 h 5785910"/>
              <a:gd name="connsiteX29-1825" fmla="*/ 4581281 w 5342334"/>
              <a:gd name="connsiteY29-1826" fmla="*/ 5445228 h 5785910"/>
              <a:gd name="connsiteX30-1827" fmla="*/ 2276075 w 5342334"/>
              <a:gd name="connsiteY30-1828" fmla="*/ 5536459 h 5785910"/>
              <a:gd name="connsiteX31-1829" fmla="*/ 1514723 w 5342334"/>
              <a:gd name="connsiteY31-1830" fmla="*/ 2929703 h 5785910"/>
              <a:gd name="connsiteX32-1831" fmla="*/ 1975047 w 5342334"/>
              <a:gd name="connsiteY32-1832" fmla="*/ 2725675 h 5785910"/>
              <a:gd name="connsiteX33-1833" fmla="*/ 2654934 w 5342334"/>
              <a:gd name="connsiteY33-1834" fmla="*/ 1630299 h 5785910"/>
              <a:gd name="connsiteX34-1835" fmla="*/ 3108192 w 5342334"/>
              <a:gd name="connsiteY34-1836" fmla="*/ 686009 h 5785910"/>
              <a:gd name="connsiteX35-1837" fmla="*/ 3334821 w 5342334"/>
              <a:gd name="connsiteY35-1838" fmla="*/ 6121 h 5785910"/>
              <a:gd name="connsiteX36-1839" fmla="*/ 3380735 w 5342334"/>
              <a:gd name="connsiteY36-1840" fmla="*/ 118 h 5785910"/>
              <a:gd name="connsiteX0-1841" fmla="*/ 1438934 w 5342334"/>
              <a:gd name="connsiteY0-1842" fmla="*/ 2944008 h 5785910"/>
              <a:gd name="connsiteX1-1843" fmla="*/ 1441770 w 5342334"/>
              <a:gd name="connsiteY1-1844" fmla="*/ 2943473 h 5785910"/>
              <a:gd name="connsiteX2-1845" fmla="*/ 1438934 w 5342334"/>
              <a:gd name="connsiteY2-1846" fmla="*/ 2944008 h 5785910"/>
              <a:gd name="connsiteX3-1847" fmla="*/ 1354605 w 5342334"/>
              <a:gd name="connsiteY3-1848" fmla="*/ 2912708 h 5785910"/>
              <a:gd name="connsiteX4-1849" fmla="*/ 1423317 w 5342334"/>
              <a:gd name="connsiteY4-1850" fmla="*/ 2947468 h 5785910"/>
              <a:gd name="connsiteX5-1851" fmla="*/ 1421525 w 5342334"/>
              <a:gd name="connsiteY5-1852" fmla="*/ 3320849 h 5785910"/>
              <a:gd name="connsiteX6-1853" fmla="*/ 2146318 w 5342334"/>
              <a:gd name="connsiteY6-1854" fmla="*/ 5548257 h 5785910"/>
              <a:gd name="connsiteX7-1855" fmla="*/ 2115204 w 5342334"/>
              <a:gd name="connsiteY7-1856" fmla="*/ 5553206 h 5785910"/>
              <a:gd name="connsiteX8-1857" fmla="*/ 1246460 w 5342334"/>
              <a:gd name="connsiteY8-1858" fmla="*/ 5785910 h 5785910"/>
              <a:gd name="connsiteX9-1859" fmla="*/ 0 w 5342334"/>
              <a:gd name="connsiteY9-1860" fmla="*/ 3148605 h 5785910"/>
              <a:gd name="connsiteX10-1861" fmla="*/ 1262428 w 5342334"/>
              <a:gd name="connsiteY10-1862" fmla="*/ 2938106 h 5785910"/>
              <a:gd name="connsiteX11-1863" fmla="*/ 1354605 w 5342334"/>
              <a:gd name="connsiteY11-1864" fmla="*/ 2912708 h 5785910"/>
              <a:gd name="connsiteX12-1865" fmla="*/ 3380735 w 5342334"/>
              <a:gd name="connsiteY12-1866" fmla="*/ 118 h 5785910"/>
              <a:gd name="connsiteX13-1867" fmla="*/ 3863622 w 5342334"/>
              <a:gd name="connsiteY13-1868" fmla="*/ 912639 h 5785910"/>
              <a:gd name="connsiteX14-1869" fmla="*/ 3674765 w 5342334"/>
              <a:gd name="connsiteY14-1870" fmla="*/ 2045786 h 5785910"/>
              <a:gd name="connsiteX15-1871" fmla="*/ 4585837 w 5342334"/>
              <a:gd name="connsiteY15-1872" fmla="*/ 2046833 h 5785910"/>
              <a:gd name="connsiteX16-1873" fmla="*/ 4775401 w 5342334"/>
              <a:gd name="connsiteY16-1874" fmla="*/ 2003486 h 5785910"/>
              <a:gd name="connsiteX17-1875" fmla="*/ 5203724 w 5342334"/>
              <a:gd name="connsiteY17-1876" fmla="*/ 2381935 h 5785910"/>
              <a:gd name="connsiteX18-1877" fmla="*/ 4980124 w 5342334"/>
              <a:gd name="connsiteY18-1878" fmla="*/ 2705696 h 5785910"/>
              <a:gd name="connsiteX19-1879" fmla="*/ 5342334 w 5342334"/>
              <a:gd name="connsiteY19-1880" fmla="*/ 3258997 h 5785910"/>
              <a:gd name="connsiteX20-1881" fmla="*/ 5107100 w 5342334"/>
              <a:gd name="connsiteY20-1882" fmla="*/ 3754493 h 5785910"/>
              <a:gd name="connsiteX21-1883" fmla="*/ 5342334 w 5342334"/>
              <a:gd name="connsiteY21-1884" fmla="*/ 4140580 h 5785910"/>
              <a:gd name="connsiteX22-1885" fmla="*/ 4844706 w 5342334"/>
              <a:gd name="connsiteY22-1886" fmla="*/ 4606676 h 5785910"/>
              <a:gd name="connsiteX23-1887" fmla="*/ 4790537 w 5342334"/>
              <a:gd name="connsiteY23-1888" fmla="*/ 4596433 h 5785910"/>
              <a:gd name="connsiteX24-1889" fmla="*/ 4802287 w 5342334"/>
              <a:gd name="connsiteY24-1890" fmla="*/ 4606672 h 5785910"/>
              <a:gd name="connsiteX25-1891" fmla="*/ 5191248 w 5342334"/>
              <a:gd name="connsiteY25-1892" fmla="*/ 4997228 h 5785910"/>
              <a:gd name="connsiteX26-1893" fmla="*/ 4866278 w 5342334"/>
              <a:gd name="connsiteY26-1894" fmla="*/ 5435572 h 5785910"/>
              <a:gd name="connsiteX27-1895" fmla="*/ 4581456 w 5342334"/>
              <a:gd name="connsiteY27-1896" fmla="*/ 5443059 h 5785910"/>
              <a:gd name="connsiteX28-1897" fmla="*/ 4593578 w 5342334"/>
              <a:gd name="connsiteY28-1898" fmla="*/ 5444848 h 5785910"/>
              <a:gd name="connsiteX29-1899" fmla="*/ 4581281 w 5342334"/>
              <a:gd name="connsiteY29-1900" fmla="*/ 5445228 h 5785910"/>
              <a:gd name="connsiteX30-1901" fmla="*/ 2276075 w 5342334"/>
              <a:gd name="connsiteY30-1902" fmla="*/ 5536459 h 5785910"/>
              <a:gd name="connsiteX31-1903" fmla="*/ 1551927 w 5342334"/>
              <a:gd name="connsiteY31-1904" fmla="*/ 2929703 h 5785910"/>
              <a:gd name="connsiteX32-1905" fmla="*/ 1975047 w 5342334"/>
              <a:gd name="connsiteY32-1906" fmla="*/ 2725675 h 5785910"/>
              <a:gd name="connsiteX33-1907" fmla="*/ 2654934 w 5342334"/>
              <a:gd name="connsiteY33-1908" fmla="*/ 1630299 h 5785910"/>
              <a:gd name="connsiteX34-1909" fmla="*/ 3108192 w 5342334"/>
              <a:gd name="connsiteY34-1910" fmla="*/ 686009 h 5785910"/>
              <a:gd name="connsiteX35-1911" fmla="*/ 3334821 w 5342334"/>
              <a:gd name="connsiteY35-1912" fmla="*/ 6121 h 5785910"/>
              <a:gd name="connsiteX36-1913" fmla="*/ 3380735 w 5342334"/>
              <a:gd name="connsiteY36-1914" fmla="*/ 118 h 5785910"/>
              <a:gd name="connsiteX0-1915" fmla="*/ 1438934 w 5342334"/>
              <a:gd name="connsiteY0-1916" fmla="*/ 2944008 h 5785910"/>
              <a:gd name="connsiteX1-1917" fmla="*/ 1441770 w 5342334"/>
              <a:gd name="connsiteY1-1918" fmla="*/ 2943473 h 5785910"/>
              <a:gd name="connsiteX2-1919" fmla="*/ 1438934 w 5342334"/>
              <a:gd name="connsiteY2-1920" fmla="*/ 2944008 h 5785910"/>
              <a:gd name="connsiteX3-1921" fmla="*/ 1354605 w 5342334"/>
              <a:gd name="connsiteY3-1922" fmla="*/ 2912708 h 5785910"/>
              <a:gd name="connsiteX4-1923" fmla="*/ 1423317 w 5342334"/>
              <a:gd name="connsiteY4-1924" fmla="*/ 2947468 h 5785910"/>
              <a:gd name="connsiteX5-1925" fmla="*/ 1421525 w 5342334"/>
              <a:gd name="connsiteY5-1926" fmla="*/ 3320849 h 5785910"/>
              <a:gd name="connsiteX6-1927" fmla="*/ 2146318 w 5342334"/>
              <a:gd name="connsiteY6-1928" fmla="*/ 5548257 h 5785910"/>
              <a:gd name="connsiteX7-1929" fmla="*/ 2115204 w 5342334"/>
              <a:gd name="connsiteY7-1930" fmla="*/ 5553206 h 5785910"/>
              <a:gd name="connsiteX8-1931" fmla="*/ 1246460 w 5342334"/>
              <a:gd name="connsiteY8-1932" fmla="*/ 5785910 h 5785910"/>
              <a:gd name="connsiteX9-1933" fmla="*/ 0 w 5342334"/>
              <a:gd name="connsiteY9-1934" fmla="*/ 3148605 h 5785910"/>
              <a:gd name="connsiteX10-1935" fmla="*/ 1262428 w 5342334"/>
              <a:gd name="connsiteY10-1936" fmla="*/ 2938106 h 5785910"/>
              <a:gd name="connsiteX11-1937" fmla="*/ 1354605 w 5342334"/>
              <a:gd name="connsiteY11-1938" fmla="*/ 2912708 h 5785910"/>
              <a:gd name="connsiteX12-1939" fmla="*/ 3380735 w 5342334"/>
              <a:gd name="connsiteY12-1940" fmla="*/ 118 h 5785910"/>
              <a:gd name="connsiteX13-1941" fmla="*/ 3863622 w 5342334"/>
              <a:gd name="connsiteY13-1942" fmla="*/ 912639 h 5785910"/>
              <a:gd name="connsiteX14-1943" fmla="*/ 3674765 w 5342334"/>
              <a:gd name="connsiteY14-1944" fmla="*/ 2045786 h 5785910"/>
              <a:gd name="connsiteX15-1945" fmla="*/ 4585837 w 5342334"/>
              <a:gd name="connsiteY15-1946" fmla="*/ 2046833 h 5785910"/>
              <a:gd name="connsiteX16-1947" fmla="*/ 4775401 w 5342334"/>
              <a:gd name="connsiteY16-1948" fmla="*/ 2003486 h 5785910"/>
              <a:gd name="connsiteX17-1949" fmla="*/ 5203724 w 5342334"/>
              <a:gd name="connsiteY17-1950" fmla="*/ 2381935 h 5785910"/>
              <a:gd name="connsiteX18-1951" fmla="*/ 4980124 w 5342334"/>
              <a:gd name="connsiteY18-1952" fmla="*/ 2705696 h 5785910"/>
              <a:gd name="connsiteX19-1953" fmla="*/ 5342334 w 5342334"/>
              <a:gd name="connsiteY19-1954" fmla="*/ 3258997 h 5785910"/>
              <a:gd name="connsiteX20-1955" fmla="*/ 5107100 w 5342334"/>
              <a:gd name="connsiteY20-1956" fmla="*/ 3754493 h 5785910"/>
              <a:gd name="connsiteX21-1957" fmla="*/ 5342334 w 5342334"/>
              <a:gd name="connsiteY21-1958" fmla="*/ 4140580 h 5785910"/>
              <a:gd name="connsiteX22-1959" fmla="*/ 4844706 w 5342334"/>
              <a:gd name="connsiteY22-1960" fmla="*/ 4606676 h 5785910"/>
              <a:gd name="connsiteX23-1961" fmla="*/ 4790537 w 5342334"/>
              <a:gd name="connsiteY23-1962" fmla="*/ 4596433 h 5785910"/>
              <a:gd name="connsiteX24-1963" fmla="*/ 4802287 w 5342334"/>
              <a:gd name="connsiteY24-1964" fmla="*/ 4606672 h 5785910"/>
              <a:gd name="connsiteX25-1965" fmla="*/ 5191248 w 5342334"/>
              <a:gd name="connsiteY25-1966" fmla="*/ 4997228 h 5785910"/>
              <a:gd name="connsiteX26-1967" fmla="*/ 4866278 w 5342334"/>
              <a:gd name="connsiteY26-1968" fmla="*/ 5435572 h 5785910"/>
              <a:gd name="connsiteX27-1969" fmla="*/ 4581456 w 5342334"/>
              <a:gd name="connsiteY27-1970" fmla="*/ 5443059 h 5785910"/>
              <a:gd name="connsiteX28-1971" fmla="*/ 4593578 w 5342334"/>
              <a:gd name="connsiteY28-1972" fmla="*/ 5444848 h 5785910"/>
              <a:gd name="connsiteX29-1973" fmla="*/ 4581281 w 5342334"/>
              <a:gd name="connsiteY29-1974" fmla="*/ 5445228 h 5785910"/>
              <a:gd name="connsiteX30-1975" fmla="*/ 2276075 w 5342334"/>
              <a:gd name="connsiteY30-1976" fmla="*/ 5536459 h 5785910"/>
              <a:gd name="connsiteX31-1977" fmla="*/ 1567871 w 5342334"/>
              <a:gd name="connsiteY31-1978" fmla="*/ 2924388 h 5785910"/>
              <a:gd name="connsiteX32-1979" fmla="*/ 1975047 w 5342334"/>
              <a:gd name="connsiteY32-1980" fmla="*/ 2725675 h 5785910"/>
              <a:gd name="connsiteX33-1981" fmla="*/ 2654934 w 5342334"/>
              <a:gd name="connsiteY33-1982" fmla="*/ 1630299 h 5785910"/>
              <a:gd name="connsiteX34-1983" fmla="*/ 3108192 w 5342334"/>
              <a:gd name="connsiteY34-1984" fmla="*/ 686009 h 5785910"/>
              <a:gd name="connsiteX35-1985" fmla="*/ 3334821 w 5342334"/>
              <a:gd name="connsiteY35-1986" fmla="*/ 6121 h 5785910"/>
              <a:gd name="connsiteX36-1987" fmla="*/ 3380735 w 5342334"/>
              <a:gd name="connsiteY36-1988" fmla="*/ 118 h 5785910"/>
              <a:gd name="connsiteX0-1989" fmla="*/ 1438934 w 5342334"/>
              <a:gd name="connsiteY0-1990" fmla="*/ 2944008 h 5785910"/>
              <a:gd name="connsiteX1-1991" fmla="*/ 1441770 w 5342334"/>
              <a:gd name="connsiteY1-1992" fmla="*/ 2943473 h 5785910"/>
              <a:gd name="connsiteX2-1993" fmla="*/ 1438934 w 5342334"/>
              <a:gd name="connsiteY2-1994" fmla="*/ 2944008 h 5785910"/>
              <a:gd name="connsiteX3-1995" fmla="*/ 1354605 w 5342334"/>
              <a:gd name="connsiteY3-1996" fmla="*/ 2912708 h 5785910"/>
              <a:gd name="connsiteX4-1997" fmla="*/ 1423317 w 5342334"/>
              <a:gd name="connsiteY4-1998" fmla="*/ 2947468 h 5785910"/>
              <a:gd name="connsiteX5-1999" fmla="*/ 1421525 w 5342334"/>
              <a:gd name="connsiteY5-2000" fmla="*/ 3320849 h 5785910"/>
              <a:gd name="connsiteX6-2001" fmla="*/ 2146318 w 5342334"/>
              <a:gd name="connsiteY6-2002" fmla="*/ 5548257 h 5785910"/>
              <a:gd name="connsiteX7-2003" fmla="*/ 2115204 w 5342334"/>
              <a:gd name="connsiteY7-2004" fmla="*/ 5553206 h 5785910"/>
              <a:gd name="connsiteX8-2005" fmla="*/ 1246460 w 5342334"/>
              <a:gd name="connsiteY8-2006" fmla="*/ 5785910 h 5785910"/>
              <a:gd name="connsiteX9-2007" fmla="*/ 0 w 5342334"/>
              <a:gd name="connsiteY9-2008" fmla="*/ 3148605 h 5785910"/>
              <a:gd name="connsiteX10-2009" fmla="*/ 1262428 w 5342334"/>
              <a:gd name="connsiteY10-2010" fmla="*/ 2938106 h 5785910"/>
              <a:gd name="connsiteX11-2011" fmla="*/ 1354605 w 5342334"/>
              <a:gd name="connsiteY11-2012" fmla="*/ 2912708 h 5785910"/>
              <a:gd name="connsiteX12-2013" fmla="*/ 3380735 w 5342334"/>
              <a:gd name="connsiteY12-2014" fmla="*/ 118 h 5785910"/>
              <a:gd name="connsiteX13-2015" fmla="*/ 3863622 w 5342334"/>
              <a:gd name="connsiteY13-2016" fmla="*/ 912639 h 5785910"/>
              <a:gd name="connsiteX14-2017" fmla="*/ 3674765 w 5342334"/>
              <a:gd name="connsiteY14-2018" fmla="*/ 2045786 h 5785910"/>
              <a:gd name="connsiteX15-2019" fmla="*/ 4585837 w 5342334"/>
              <a:gd name="connsiteY15-2020" fmla="*/ 2046833 h 5785910"/>
              <a:gd name="connsiteX16-2021" fmla="*/ 4775401 w 5342334"/>
              <a:gd name="connsiteY16-2022" fmla="*/ 2003486 h 5785910"/>
              <a:gd name="connsiteX17-2023" fmla="*/ 5203724 w 5342334"/>
              <a:gd name="connsiteY17-2024" fmla="*/ 2381935 h 5785910"/>
              <a:gd name="connsiteX18-2025" fmla="*/ 4980124 w 5342334"/>
              <a:gd name="connsiteY18-2026" fmla="*/ 2705696 h 5785910"/>
              <a:gd name="connsiteX19-2027" fmla="*/ 5342334 w 5342334"/>
              <a:gd name="connsiteY19-2028" fmla="*/ 3258997 h 5785910"/>
              <a:gd name="connsiteX20-2029" fmla="*/ 5107100 w 5342334"/>
              <a:gd name="connsiteY20-2030" fmla="*/ 3754493 h 5785910"/>
              <a:gd name="connsiteX21-2031" fmla="*/ 5342334 w 5342334"/>
              <a:gd name="connsiteY21-2032" fmla="*/ 4140580 h 5785910"/>
              <a:gd name="connsiteX22-2033" fmla="*/ 4844706 w 5342334"/>
              <a:gd name="connsiteY22-2034" fmla="*/ 4606676 h 5785910"/>
              <a:gd name="connsiteX23-2035" fmla="*/ 4790537 w 5342334"/>
              <a:gd name="connsiteY23-2036" fmla="*/ 4596433 h 5785910"/>
              <a:gd name="connsiteX24-2037" fmla="*/ 4802287 w 5342334"/>
              <a:gd name="connsiteY24-2038" fmla="*/ 4606672 h 5785910"/>
              <a:gd name="connsiteX25-2039" fmla="*/ 5191248 w 5342334"/>
              <a:gd name="connsiteY25-2040" fmla="*/ 4997228 h 5785910"/>
              <a:gd name="connsiteX26-2041" fmla="*/ 4866278 w 5342334"/>
              <a:gd name="connsiteY26-2042" fmla="*/ 5435572 h 5785910"/>
              <a:gd name="connsiteX27-2043" fmla="*/ 4581456 w 5342334"/>
              <a:gd name="connsiteY27-2044" fmla="*/ 5443059 h 5785910"/>
              <a:gd name="connsiteX28-2045" fmla="*/ 4593578 w 5342334"/>
              <a:gd name="connsiteY28-2046" fmla="*/ 5444848 h 5785910"/>
              <a:gd name="connsiteX29-2047" fmla="*/ 4581281 w 5342334"/>
              <a:gd name="connsiteY29-2048" fmla="*/ 5445228 h 5785910"/>
              <a:gd name="connsiteX30-2049" fmla="*/ 2276075 w 5342334"/>
              <a:gd name="connsiteY30-2050" fmla="*/ 5536459 h 5785910"/>
              <a:gd name="connsiteX31-2051" fmla="*/ 1567871 w 5342334"/>
              <a:gd name="connsiteY31-2052" fmla="*/ 2924388 h 5785910"/>
              <a:gd name="connsiteX32-2053" fmla="*/ 1975047 w 5342334"/>
              <a:gd name="connsiteY32-2054" fmla="*/ 2725675 h 5785910"/>
              <a:gd name="connsiteX33-2055" fmla="*/ 2654934 w 5342334"/>
              <a:gd name="connsiteY33-2056" fmla="*/ 1630299 h 5785910"/>
              <a:gd name="connsiteX34-2057" fmla="*/ 3108192 w 5342334"/>
              <a:gd name="connsiteY34-2058" fmla="*/ 686009 h 5785910"/>
              <a:gd name="connsiteX35-2059" fmla="*/ 3334821 w 5342334"/>
              <a:gd name="connsiteY35-2060" fmla="*/ 6121 h 5785910"/>
              <a:gd name="connsiteX36-2061" fmla="*/ 3380735 w 5342334"/>
              <a:gd name="connsiteY36-2062" fmla="*/ 118 h 57859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Lst>
            <a:rect l="l" t="t" r="r" b="b"/>
            <a:pathLst>
              <a:path w="5342334" h="5785910">
                <a:moveTo>
                  <a:pt x="1438934" y="2944008"/>
                </a:moveTo>
                <a:lnTo>
                  <a:pt x="1441770" y="2943473"/>
                </a:lnTo>
                <a:lnTo>
                  <a:pt x="1438934" y="2944008"/>
                </a:lnTo>
                <a:close/>
                <a:moveTo>
                  <a:pt x="1354605" y="2912708"/>
                </a:moveTo>
                <a:cubicBezTo>
                  <a:pt x="1381420" y="2914268"/>
                  <a:pt x="1412164" y="2879445"/>
                  <a:pt x="1423317" y="2947468"/>
                </a:cubicBezTo>
                <a:cubicBezTo>
                  <a:pt x="1434470" y="3015491"/>
                  <a:pt x="1420535" y="3195595"/>
                  <a:pt x="1421525" y="3320849"/>
                </a:cubicBezTo>
                <a:cubicBezTo>
                  <a:pt x="1438368" y="4219980"/>
                  <a:pt x="1608134" y="5048330"/>
                  <a:pt x="2146318" y="5548257"/>
                </a:cubicBezTo>
                <a:cubicBezTo>
                  <a:pt x="2132082" y="5546972"/>
                  <a:pt x="2129659" y="5554867"/>
                  <a:pt x="2115204" y="5553206"/>
                </a:cubicBezTo>
                <a:lnTo>
                  <a:pt x="1246460" y="5785910"/>
                </a:lnTo>
                <a:cubicBezTo>
                  <a:pt x="37772" y="4518970"/>
                  <a:pt x="415487" y="4027706"/>
                  <a:pt x="0" y="3148605"/>
                </a:cubicBezTo>
                <a:cubicBezTo>
                  <a:pt x="396729" y="3102488"/>
                  <a:pt x="860213" y="3040376"/>
                  <a:pt x="1262428" y="2938106"/>
                </a:cubicBezTo>
                <a:lnTo>
                  <a:pt x="1354605" y="2912708"/>
                </a:lnTo>
                <a:close/>
                <a:moveTo>
                  <a:pt x="3380735" y="118"/>
                </a:moveTo>
                <a:cubicBezTo>
                  <a:pt x="3615010" y="9662"/>
                  <a:pt x="3910837" y="593941"/>
                  <a:pt x="3863622" y="912639"/>
                </a:cubicBezTo>
                <a:cubicBezTo>
                  <a:pt x="3800670" y="1290355"/>
                  <a:pt x="3548860" y="1856928"/>
                  <a:pt x="3674765" y="2045786"/>
                </a:cubicBezTo>
                <a:cubicBezTo>
                  <a:pt x="3797827" y="2230377"/>
                  <a:pt x="4501324" y="2071126"/>
                  <a:pt x="4585837" y="2046833"/>
                </a:cubicBezTo>
                <a:cubicBezTo>
                  <a:pt x="4670350" y="2022540"/>
                  <a:pt x="4615047" y="2013011"/>
                  <a:pt x="4775401" y="2003486"/>
                </a:cubicBezTo>
                <a:cubicBezTo>
                  <a:pt x="4935754" y="1993961"/>
                  <a:pt x="5203724" y="2172925"/>
                  <a:pt x="5203724" y="2381935"/>
                </a:cubicBezTo>
                <a:cubicBezTo>
                  <a:pt x="5203724" y="2524417"/>
                  <a:pt x="5114611" y="2648510"/>
                  <a:pt x="4980124" y="2705696"/>
                </a:cubicBezTo>
                <a:cubicBezTo>
                  <a:pt x="5186442" y="2738785"/>
                  <a:pt x="5342334" y="2974614"/>
                  <a:pt x="5342334" y="3258997"/>
                </a:cubicBezTo>
                <a:cubicBezTo>
                  <a:pt x="5342334" y="3478715"/>
                  <a:pt x="5249280" y="3669449"/>
                  <a:pt x="5107100" y="3754493"/>
                </a:cubicBezTo>
                <a:cubicBezTo>
                  <a:pt x="5250279" y="3829786"/>
                  <a:pt x="5342334" y="3975115"/>
                  <a:pt x="5342334" y="4140580"/>
                </a:cubicBezTo>
                <a:cubicBezTo>
                  <a:pt x="5342334" y="4397998"/>
                  <a:pt x="5119540" y="4606676"/>
                  <a:pt x="4844706" y="4606676"/>
                </a:cubicBezTo>
                <a:lnTo>
                  <a:pt x="4790537" y="4596433"/>
                </a:lnTo>
                <a:lnTo>
                  <a:pt x="4802287" y="4606672"/>
                </a:lnTo>
                <a:cubicBezTo>
                  <a:pt x="5095775" y="4623426"/>
                  <a:pt x="5180585" y="4859077"/>
                  <a:pt x="5191248" y="4997228"/>
                </a:cubicBezTo>
                <a:cubicBezTo>
                  <a:pt x="5201911" y="5135379"/>
                  <a:pt x="5088613" y="5385095"/>
                  <a:pt x="4866278" y="5435572"/>
                </a:cubicBezTo>
                <a:lnTo>
                  <a:pt x="4581456" y="5443059"/>
                </a:lnTo>
                <a:lnTo>
                  <a:pt x="4593578" y="5444848"/>
                </a:lnTo>
                <a:lnTo>
                  <a:pt x="4581281" y="5445228"/>
                </a:lnTo>
                <a:cubicBezTo>
                  <a:pt x="3769354" y="5470211"/>
                  <a:pt x="4031718" y="5729575"/>
                  <a:pt x="2276075" y="5536459"/>
                </a:cubicBezTo>
                <a:cubicBezTo>
                  <a:pt x="1740041" y="5125519"/>
                  <a:pt x="1434982" y="3948583"/>
                  <a:pt x="1567871" y="2924388"/>
                </a:cubicBezTo>
                <a:cubicBezTo>
                  <a:pt x="1736241" y="2898340"/>
                  <a:pt x="1793870" y="2941357"/>
                  <a:pt x="1975047" y="2725675"/>
                </a:cubicBezTo>
                <a:cubicBezTo>
                  <a:pt x="2156224" y="2509993"/>
                  <a:pt x="2466077" y="1970243"/>
                  <a:pt x="2654934" y="1630299"/>
                </a:cubicBezTo>
                <a:cubicBezTo>
                  <a:pt x="2843792" y="1290355"/>
                  <a:pt x="2994878" y="956704"/>
                  <a:pt x="3108192" y="686009"/>
                </a:cubicBezTo>
                <a:cubicBezTo>
                  <a:pt x="3221507" y="415315"/>
                  <a:pt x="3095602" y="81664"/>
                  <a:pt x="3334821" y="6121"/>
                </a:cubicBezTo>
                <a:cubicBezTo>
                  <a:pt x="3349773" y="1399"/>
                  <a:pt x="3365117" y="-519"/>
                  <a:pt x="3380735" y="118"/>
                </a:cubicBezTo>
                <a:close/>
              </a:path>
            </a:pathLst>
          </a:custGeom>
          <a:solidFill>
            <a:srgbClr val="FEAF05">
              <a:lumMod val="75000"/>
            </a:srgbClr>
          </a:solidFill>
          <a:ln w="285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580" b="0" i="0" u="none" strike="noStrike" kern="0" cap="none" spc="0" normalizeH="0" baseline="0" noProof="0" dirty="0">
              <a:ln>
                <a:noFill/>
              </a:ln>
              <a:solidFill>
                <a:prstClr val="white"/>
              </a:solidFill>
              <a:effectLst/>
              <a:uLnTx/>
              <a:uFillTx/>
              <a:latin typeface="Calibri Light"/>
              <a:ea typeface="微软雅黑"/>
              <a:cs typeface="+mn-cs"/>
            </a:endParaRPr>
          </a:p>
        </p:txBody>
      </p:sp>
    </p:spTree>
    <p:extLst>
      <p:ext uri="{BB962C8B-B14F-4D97-AF65-F5344CB8AC3E}">
        <p14:creationId xmlns:p14="http://schemas.microsoft.com/office/powerpoint/2010/main" val="95879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B78DD73-F844-4E1A-BE34-528D07D871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 y="-24363"/>
            <a:ext cx="8229600" cy="3219822"/>
          </a:xfrm>
          <a:prstGeom prst="rect">
            <a:avLst/>
          </a:prstGeom>
        </p:spPr>
      </p:pic>
      <p:sp>
        <p:nvSpPr>
          <p:cNvPr id="6" name="矩形 5">
            <a:extLst>
              <a:ext uri="{FF2B5EF4-FFF2-40B4-BE49-F238E27FC236}">
                <a16:creationId xmlns:a16="http://schemas.microsoft.com/office/drawing/2014/main" id="{9C5F48E6-F95D-496B-91A1-F7214840284F}"/>
              </a:ext>
            </a:extLst>
          </p:cNvPr>
          <p:cNvSpPr/>
          <p:nvPr/>
        </p:nvSpPr>
        <p:spPr>
          <a:xfrm>
            <a:off x="0" y="-16667"/>
            <a:ext cx="9144000" cy="3219822"/>
          </a:xfrm>
          <a:prstGeom prst="rect">
            <a:avLst/>
          </a:prstGeom>
          <a:solidFill>
            <a:srgbClr val="0075C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162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7" name="图片 6">
            <a:extLst>
              <a:ext uri="{FF2B5EF4-FFF2-40B4-BE49-F238E27FC236}">
                <a16:creationId xmlns:a16="http://schemas.microsoft.com/office/drawing/2014/main" id="{4B31D1C9-42AA-412A-93AE-CA903D2E2D9C}"/>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649795" y="2162847"/>
            <a:ext cx="2685452" cy="2685452"/>
          </a:xfrm>
          <a:prstGeom prst="ellipse">
            <a:avLst/>
          </a:prstGeom>
          <a:noFill/>
          <a:ln>
            <a:noFill/>
          </a:ln>
        </p:spPr>
      </p:pic>
      <p:sp>
        <p:nvSpPr>
          <p:cNvPr id="17" name="文本框 16">
            <a:extLst>
              <a:ext uri="{FF2B5EF4-FFF2-40B4-BE49-F238E27FC236}">
                <a16:creationId xmlns:a16="http://schemas.microsoft.com/office/drawing/2014/main" id="{B7C1CA55-16BC-4703-81B0-F3CE1B7BC2C9}"/>
              </a:ext>
            </a:extLst>
          </p:cNvPr>
          <p:cNvSpPr txBox="1">
            <a:spLocks noChangeAspect="1"/>
          </p:cNvSpPr>
          <p:nvPr/>
        </p:nvSpPr>
        <p:spPr>
          <a:xfrm>
            <a:off x="3444250" y="2682318"/>
            <a:ext cx="4906813" cy="566319"/>
          </a:xfrm>
          <a:custGeom>
            <a:avLst/>
            <a:gdLst/>
            <a:ahLst/>
            <a:cxnLst/>
            <a:rect l="l" t="t" r="r" b="b"/>
            <a:pathLst>
              <a:path w="4012464" h="463098">
                <a:moveTo>
                  <a:pt x="1169365" y="139217"/>
                </a:moveTo>
                <a:lnTo>
                  <a:pt x="1122731" y="257175"/>
                </a:lnTo>
                <a:lnTo>
                  <a:pt x="1216686" y="257175"/>
                </a:lnTo>
                <a:close/>
                <a:moveTo>
                  <a:pt x="3327502" y="82982"/>
                </a:moveTo>
                <a:cubicBezTo>
                  <a:pt x="3286354" y="82982"/>
                  <a:pt x="3253321" y="96012"/>
                  <a:pt x="3228404" y="122072"/>
                </a:cubicBezTo>
                <a:cubicBezTo>
                  <a:pt x="3203486" y="148133"/>
                  <a:pt x="3191028" y="184480"/>
                  <a:pt x="3191028" y="231115"/>
                </a:cubicBezTo>
                <a:cubicBezTo>
                  <a:pt x="3191028" y="276835"/>
                  <a:pt x="3202000" y="312153"/>
                  <a:pt x="3223946" y="337071"/>
                </a:cubicBezTo>
                <a:cubicBezTo>
                  <a:pt x="3245892" y="361988"/>
                  <a:pt x="3280410" y="374447"/>
                  <a:pt x="3327502" y="374447"/>
                </a:cubicBezTo>
                <a:cubicBezTo>
                  <a:pt x="3368193" y="374447"/>
                  <a:pt x="3400425" y="361417"/>
                  <a:pt x="3424200" y="335356"/>
                </a:cubicBezTo>
                <a:cubicBezTo>
                  <a:pt x="3447974" y="309296"/>
                  <a:pt x="3459861" y="272949"/>
                  <a:pt x="3459861" y="226314"/>
                </a:cubicBezTo>
                <a:cubicBezTo>
                  <a:pt x="3459861" y="197968"/>
                  <a:pt x="3454032" y="172936"/>
                  <a:pt x="3442374" y="151219"/>
                </a:cubicBezTo>
                <a:cubicBezTo>
                  <a:pt x="3430715" y="129502"/>
                  <a:pt x="3414713" y="112700"/>
                  <a:pt x="3394367" y="100813"/>
                </a:cubicBezTo>
                <a:cubicBezTo>
                  <a:pt x="3374022" y="88925"/>
                  <a:pt x="3351733" y="82982"/>
                  <a:pt x="3327502" y="82982"/>
                </a:cubicBezTo>
                <a:close/>
                <a:moveTo>
                  <a:pt x="3322701" y="18517"/>
                </a:moveTo>
                <a:cubicBezTo>
                  <a:pt x="3375737" y="18059"/>
                  <a:pt x="3420428" y="27661"/>
                  <a:pt x="3456775" y="47320"/>
                </a:cubicBezTo>
                <a:cubicBezTo>
                  <a:pt x="3493122" y="66980"/>
                  <a:pt x="3520212" y="92926"/>
                  <a:pt x="3538043" y="125159"/>
                </a:cubicBezTo>
                <a:cubicBezTo>
                  <a:pt x="3555874" y="157391"/>
                  <a:pt x="3564789" y="191795"/>
                  <a:pt x="3564789" y="228371"/>
                </a:cubicBezTo>
                <a:cubicBezTo>
                  <a:pt x="3564789" y="264947"/>
                  <a:pt x="3555874" y="300038"/>
                  <a:pt x="3538043" y="333642"/>
                </a:cubicBezTo>
                <a:cubicBezTo>
                  <a:pt x="3520212" y="367246"/>
                  <a:pt x="3493122" y="394449"/>
                  <a:pt x="3456775" y="415252"/>
                </a:cubicBezTo>
                <a:cubicBezTo>
                  <a:pt x="3420428" y="436055"/>
                  <a:pt x="3375737" y="445999"/>
                  <a:pt x="3322701" y="445084"/>
                </a:cubicBezTo>
                <a:cubicBezTo>
                  <a:pt x="3269666" y="445999"/>
                  <a:pt x="3225432" y="436055"/>
                  <a:pt x="3189999" y="415252"/>
                </a:cubicBezTo>
                <a:cubicBezTo>
                  <a:pt x="3154566" y="394449"/>
                  <a:pt x="3128391" y="367360"/>
                  <a:pt x="3111475" y="333985"/>
                </a:cubicBezTo>
                <a:cubicBezTo>
                  <a:pt x="3094559" y="300609"/>
                  <a:pt x="3086100" y="265405"/>
                  <a:pt x="3086100" y="228371"/>
                </a:cubicBezTo>
                <a:cubicBezTo>
                  <a:pt x="3086100" y="191338"/>
                  <a:pt x="3094444" y="156820"/>
                  <a:pt x="3111132" y="124816"/>
                </a:cubicBezTo>
                <a:cubicBezTo>
                  <a:pt x="3127820" y="92812"/>
                  <a:pt x="3153995" y="66980"/>
                  <a:pt x="3189656" y="47320"/>
                </a:cubicBezTo>
                <a:cubicBezTo>
                  <a:pt x="3225318" y="27661"/>
                  <a:pt x="3269666" y="18059"/>
                  <a:pt x="3322701" y="18517"/>
                </a:cubicBezTo>
                <a:close/>
                <a:moveTo>
                  <a:pt x="3619500" y="10973"/>
                </a:moveTo>
                <a:lnTo>
                  <a:pt x="3725114" y="10973"/>
                </a:lnTo>
                <a:lnTo>
                  <a:pt x="3725114" y="277063"/>
                </a:lnTo>
                <a:lnTo>
                  <a:pt x="3722370" y="277063"/>
                </a:lnTo>
                <a:lnTo>
                  <a:pt x="3725114" y="277749"/>
                </a:lnTo>
                <a:cubicBezTo>
                  <a:pt x="3725114" y="299695"/>
                  <a:pt x="3733229" y="319011"/>
                  <a:pt x="3749459" y="335699"/>
                </a:cubicBezTo>
                <a:cubicBezTo>
                  <a:pt x="3765690" y="352387"/>
                  <a:pt x="3787978" y="361417"/>
                  <a:pt x="3816325" y="362788"/>
                </a:cubicBezTo>
                <a:cubicBezTo>
                  <a:pt x="3844672" y="361417"/>
                  <a:pt x="3866845" y="352387"/>
                  <a:pt x="3882848" y="335699"/>
                </a:cubicBezTo>
                <a:cubicBezTo>
                  <a:pt x="3898849" y="319011"/>
                  <a:pt x="3906851" y="299695"/>
                  <a:pt x="3906851" y="277749"/>
                </a:cubicBezTo>
                <a:lnTo>
                  <a:pt x="3906851" y="12344"/>
                </a:lnTo>
                <a:lnTo>
                  <a:pt x="4012464" y="10973"/>
                </a:lnTo>
                <a:lnTo>
                  <a:pt x="4012464" y="276378"/>
                </a:lnTo>
                <a:lnTo>
                  <a:pt x="4011778" y="276378"/>
                </a:lnTo>
                <a:cubicBezTo>
                  <a:pt x="4011778" y="306095"/>
                  <a:pt x="4005148" y="334442"/>
                  <a:pt x="3991890" y="361417"/>
                </a:cubicBezTo>
                <a:cubicBezTo>
                  <a:pt x="3978631" y="388392"/>
                  <a:pt x="3958628" y="410566"/>
                  <a:pt x="3931882" y="427939"/>
                </a:cubicBezTo>
                <a:cubicBezTo>
                  <a:pt x="3905136" y="445313"/>
                  <a:pt x="3872561" y="454228"/>
                  <a:pt x="3834156" y="454686"/>
                </a:cubicBezTo>
                <a:cubicBezTo>
                  <a:pt x="3825926" y="454686"/>
                  <a:pt x="3819754" y="454457"/>
                  <a:pt x="3815639" y="454000"/>
                </a:cubicBezTo>
                <a:cubicBezTo>
                  <a:pt x="3811981" y="454457"/>
                  <a:pt x="3806038" y="454686"/>
                  <a:pt x="3797808" y="454686"/>
                </a:cubicBezTo>
                <a:cubicBezTo>
                  <a:pt x="3759403" y="454228"/>
                  <a:pt x="3726714" y="445313"/>
                  <a:pt x="3699739" y="427939"/>
                </a:cubicBezTo>
                <a:cubicBezTo>
                  <a:pt x="3672764" y="410566"/>
                  <a:pt x="3652648" y="388392"/>
                  <a:pt x="3639389" y="361417"/>
                </a:cubicBezTo>
                <a:cubicBezTo>
                  <a:pt x="3626130" y="334442"/>
                  <a:pt x="3619500" y="306095"/>
                  <a:pt x="3619500" y="276378"/>
                </a:cubicBezTo>
                <a:close/>
                <a:moveTo>
                  <a:pt x="2638425" y="10287"/>
                </a:moveTo>
                <a:lnTo>
                  <a:pt x="2746096" y="10287"/>
                </a:lnTo>
                <a:lnTo>
                  <a:pt x="2837307" y="177622"/>
                </a:lnTo>
                <a:lnTo>
                  <a:pt x="2926461" y="10287"/>
                </a:lnTo>
                <a:lnTo>
                  <a:pt x="3034132" y="10287"/>
                </a:lnTo>
                <a:lnTo>
                  <a:pt x="2888742" y="264033"/>
                </a:lnTo>
                <a:lnTo>
                  <a:pt x="2888742" y="318897"/>
                </a:lnTo>
                <a:cubicBezTo>
                  <a:pt x="2888742" y="365989"/>
                  <a:pt x="2890343" y="403708"/>
                  <a:pt x="2893543" y="432054"/>
                </a:cubicBezTo>
                <a:cubicBezTo>
                  <a:pt x="2881198" y="440284"/>
                  <a:pt x="2864854" y="446570"/>
                  <a:pt x="2844508" y="450914"/>
                </a:cubicBezTo>
                <a:cubicBezTo>
                  <a:pt x="2824163" y="455257"/>
                  <a:pt x="2804160" y="457429"/>
                  <a:pt x="2784501" y="457429"/>
                </a:cubicBezTo>
                <a:cubicBezTo>
                  <a:pt x="2777643" y="457429"/>
                  <a:pt x="2772613" y="457200"/>
                  <a:pt x="2769413" y="456743"/>
                </a:cubicBezTo>
                <a:cubicBezTo>
                  <a:pt x="2774899" y="439369"/>
                  <a:pt x="2778900" y="420053"/>
                  <a:pt x="2781414" y="398793"/>
                </a:cubicBezTo>
                <a:cubicBezTo>
                  <a:pt x="2783929" y="377533"/>
                  <a:pt x="2785187" y="357530"/>
                  <a:pt x="2785187" y="338785"/>
                </a:cubicBezTo>
                <a:lnTo>
                  <a:pt x="2785187" y="266090"/>
                </a:lnTo>
                <a:close/>
                <a:moveTo>
                  <a:pt x="1117930" y="10287"/>
                </a:moveTo>
                <a:lnTo>
                  <a:pt x="1220800" y="10287"/>
                </a:lnTo>
                <a:lnTo>
                  <a:pt x="1405966" y="449885"/>
                </a:lnTo>
                <a:lnTo>
                  <a:pt x="1293495" y="449885"/>
                </a:lnTo>
                <a:lnTo>
                  <a:pt x="1247547" y="333985"/>
                </a:lnTo>
                <a:lnTo>
                  <a:pt x="1091870" y="333985"/>
                </a:lnTo>
                <a:lnTo>
                  <a:pt x="1045921" y="449885"/>
                </a:lnTo>
                <a:lnTo>
                  <a:pt x="933450" y="449885"/>
                </a:lnTo>
                <a:close/>
                <a:moveTo>
                  <a:pt x="196139" y="6172"/>
                </a:moveTo>
                <a:cubicBezTo>
                  <a:pt x="273406" y="6172"/>
                  <a:pt x="340157" y="7544"/>
                  <a:pt x="396393" y="10287"/>
                </a:cubicBezTo>
                <a:cubicBezTo>
                  <a:pt x="395021" y="24460"/>
                  <a:pt x="392506" y="39548"/>
                  <a:pt x="388849" y="55550"/>
                </a:cubicBezTo>
                <a:cubicBezTo>
                  <a:pt x="385191" y="71552"/>
                  <a:pt x="380848" y="85496"/>
                  <a:pt x="375819" y="97384"/>
                </a:cubicBezTo>
                <a:cubicBezTo>
                  <a:pt x="333756" y="95098"/>
                  <a:pt x="292608" y="93955"/>
                  <a:pt x="252375" y="93955"/>
                </a:cubicBezTo>
                <a:lnTo>
                  <a:pt x="252375" y="318897"/>
                </a:lnTo>
                <a:cubicBezTo>
                  <a:pt x="252375" y="367360"/>
                  <a:pt x="254203" y="405079"/>
                  <a:pt x="257861" y="432054"/>
                </a:cubicBezTo>
                <a:cubicBezTo>
                  <a:pt x="243231" y="441198"/>
                  <a:pt x="224028" y="447942"/>
                  <a:pt x="200254" y="452285"/>
                </a:cubicBezTo>
                <a:cubicBezTo>
                  <a:pt x="176479" y="456629"/>
                  <a:pt x="154534" y="458343"/>
                  <a:pt x="134417" y="457429"/>
                </a:cubicBezTo>
                <a:cubicBezTo>
                  <a:pt x="139903" y="439598"/>
                  <a:pt x="143904" y="419824"/>
                  <a:pt x="146419" y="398107"/>
                </a:cubicBezTo>
                <a:cubicBezTo>
                  <a:pt x="148933" y="376390"/>
                  <a:pt x="150190" y="356616"/>
                  <a:pt x="150190" y="338785"/>
                </a:cubicBezTo>
                <a:lnTo>
                  <a:pt x="150190" y="93269"/>
                </a:lnTo>
                <a:cubicBezTo>
                  <a:pt x="102184" y="94183"/>
                  <a:pt x="59208" y="95555"/>
                  <a:pt x="21260" y="97384"/>
                </a:cubicBezTo>
                <a:cubicBezTo>
                  <a:pt x="16231" y="85954"/>
                  <a:pt x="11773" y="72123"/>
                  <a:pt x="7887" y="55893"/>
                </a:cubicBezTo>
                <a:cubicBezTo>
                  <a:pt x="4001" y="39662"/>
                  <a:pt x="1372" y="24460"/>
                  <a:pt x="0" y="10287"/>
                </a:cubicBezTo>
                <a:cubicBezTo>
                  <a:pt x="53950" y="7544"/>
                  <a:pt x="119329" y="6172"/>
                  <a:pt x="196139" y="6172"/>
                </a:cubicBezTo>
                <a:close/>
                <a:moveTo>
                  <a:pt x="1962150" y="0"/>
                </a:moveTo>
                <a:cubicBezTo>
                  <a:pt x="1983181" y="0"/>
                  <a:pt x="2006042" y="1486"/>
                  <a:pt x="2030730" y="4458"/>
                </a:cubicBezTo>
                <a:cubicBezTo>
                  <a:pt x="2055419" y="7430"/>
                  <a:pt x="2073479" y="12344"/>
                  <a:pt x="2084909" y="19202"/>
                </a:cubicBezTo>
                <a:lnTo>
                  <a:pt x="2075307" y="138532"/>
                </a:lnTo>
                <a:lnTo>
                  <a:pt x="2075307" y="156363"/>
                </a:lnTo>
                <a:lnTo>
                  <a:pt x="2235099" y="10287"/>
                </a:lnTo>
                <a:lnTo>
                  <a:pt x="2363343" y="10287"/>
                </a:lnTo>
                <a:lnTo>
                  <a:pt x="2145945" y="204368"/>
                </a:lnTo>
                <a:lnTo>
                  <a:pt x="2368144" y="455371"/>
                </a:lnTo>
                <a:lnTo>
                  <a:pt x="2235099" y="455371"/>
                </a:lnTo>
                <a:lnTo>
                  <a:pt x="2075307" y="258547"/>
                </a:lnTo>
                <a:lnTo>
                  <a:pt x="2075307" y="318211"/>
                </a:lnTo>
                <a:cubicBezTo>
                  <a:pt x="2075307" y="365303"/>
                  <a:pt x="2076908" y="403022"/>
                  <a:pt x="2080108" y="431368"/>
                </a:cubicBezTo>
                <a:cubicBezTo>
                  <a:pt x="2064563" y="441427"/>
                  <a:pt x="2045703" y="449428"/>
                  <a:pt x="2023530" y="455371"/>
                </a:cubicBezTo>
                <a:cubicBezTo>
                  <a:pt x="2001355" y="461315"/>
                  <a:pt x="1980896" y="463601"/>
                  <a:pt x="1962150" y="462229"/>
                </a:cubicBezTo>
                <a:cubicBezTo>
                  <a:pt x="1972209" y="431140"/>
                  <a:pt x="1977238" y="391820"/>
                  <a:pt x="1977238" y="344272"/>
                </a:cubicBezTo>
                <a:lnTo>
                  <a:pt x="1977238" y="144018"/>
                </a:lnTo>
                <a:close/>
                <a:moveTo>
                  <a:pt x="1910639" y="0"/>
                </a:moveTo>
                <a:lnTo>
                  <a:pt x="1894866" y="144018"/>
                </a:lnTo>
                <a:lnTo>
                  <a:pt x="1894866" y="344272"/>
                </a:lnTo>
                <a:lnTo>
                  <a:pt x="1909953" y="455371"/>
                </a:lnTo>
                <a:lnTo>
                  <a:pt x="1796796" y="455371"/>
                </a:lnTo>
                <a:lnTo>
                  <a:pt x="1570482" y="125501"/>
                </a:lnTo>
                <a:lnTo>
                  <a:pt x="1570482" y="318211"/>
                </a:lnTo>
                <a:cubicBezTo>
                  <a:pt x="1570482" y="365303"/>
                  <a:pt x="1572082" y="403022"/>
                  <a:pt x="1575283" y="431368"/>
                </a:cubicBezTo>
                <a:cubicBezTo>
                  <a:pt x="1559738" y="441427"/>
                  <a:pt x="1540878" y="449428"/>
                  <a:pt x="1518704" y="455371"/>
                </a:cubicBezTo>
                <a:cubicBezTo>
                  <a:pt x="1496530" y="461315"/>
                  <a:pt x="1476070" y="463830"/>
                  <a:pt x="1457325" y="462915"/>
                </a:cubicBezTo>
                <a:cubicBezTo>
                  <a:pt x="1467384" y="430911"/>
                  <a:pt x="1472413" y="391363"/>
                  <a:pt x="1472413" y="344272"/>
                </a:cubicBezTo>
                <a:lnTo>
                  <a:pt x="1472413" y="148819"/>
                </a:lnTo>
                <a:lnTo>
                  <a:pt x="1457325" y="4801"/>
                </a:lnTo>
                <a:lnTo>
                  <a:pt x="1570482" y="4801"/>
                </a:lnTo>
                <a:lnTo>
                  <a:pt x="1797482" y="319583"/>
                </a:lnTo>
                <a:lnTo>
                  <a:pt x="1797482" y="138532"/>
                </a:lnTo>
                <a:lnTo>
                  <a:pt x="1786509" y="19202"/>
                </a:lnTo>
                <a:cubicBezTo>
                  <a:pt x="1798396" y="12344"/>
                  <a:pt x="1816799" y="7430"/>
                  <a:pt x="1841716" y="4458"/>
                </a:cubicBezTo>
                <a:cubicBezTo>
                  <a:pt x="1866634" y="1486"/>
                  <a:pt x="1889608" y="0"/>
                  <a:pt x="1910639" y="0"/>
                </a:cubicBezTo>
                <a:close/>
                <a:moveTo>
                  <a:pt x="447675" y="0"/>
                </a:moveTo>
                <a:cubicBezTo>
                  <a:pt x="468706" y="0"/>
                  <a:pt x="491681" y="1486"/>
                  <a:pt x="516598" y="4458"/>
                </a:cubicBezTo>
                <a:cubicBezTo>
                  <a:pt x="541516" y="7430"/>
                  <a:pt x="559918" y="12344"/>
                  <a:pt x="571805" y="19202"/>
                </a:cubicBezTo>
                <a:lnTo>
                  <a:pt x="560832" y="138532"/>
                </a:lnTo>
                <a:lnTo>
                  <a:pt x="560832" y="185166"/>
                </a:lnTo>
                <a:lnTo>
                  <a:pt x="771373" y="185166"/>
                </a:lnTo>
                <a:lnTo>
                  <a:pt x="771373" y="144018"/>
                </a:lnTo>
                <a:lnTo>
                  <a:pt x="756285" y="0"/>
                </a:lnTo>
                <a:cubicBezTo>
                  <a:pt x="777316" y="0"/>
                  <a:pt x="800291" y="1486"/>
                  <a:pt x="825208" y="4458"/>
                </a:cubicBezTo>
                <a:cubicBezTo>
                  <a:pt x="850125" y="7430"/>
                  <a:pt x="868299" y="12344"/>
                  <a:pt x="879729" y="19202"/>
                </a:cubicBezTo>
                <a:lnTo>
                  <a:pt x="869442" y="138532"/>
                </a:lnTo>
                <a:lnTo>
                  <a:pt x="869442" y="318211"/>
                </a:lnTo>
                <a:cubicBezTo>
                  <a:pt x="869442" y="366674"/>
                  <a:pt x="871271" y="404394"/>
                  <a:pt x="874929" y="431368"/>
                </a:cubicBezTo>
                <a:cubicBezTo>
                  <a:pt x="859384" y="441427"/>
                  <a:pt x="840410" y="449428"/>
                  <a:pt x="818007" y="455371"/>
                </a:cubicBezTo>
                <a:cubicBezTo>
                  <a:pt x="795604" y="461315"/>
                  <a:pt x="775030" y="463601"/>
                  <a:pt x="756285" y="462229"/>
                </a:cubicBezTo>
                <a:cubicBezTo>
                  <a:pt x="766344" y="431140"/>
                  <a:pt x="771373" y="391820"/>
                  <a:pt x="771373" y="344272"/>
                </a:cubicBezTo>
                <a:lnTo>
                  <a:pt x="771373" y="261976"/>
                </a:lnTo>
                <a:lnTo>
                  <a:pt x="560832" y="261976"/>
                </a:lnTo>
                <a:lnTo>
                  <a:pt x="560832" y="318211"/>
                </a:lnTo>
                <a:cubicBezTo>
                  <a:pt x="560832" y="365303"/>
                  <a:pt x="562432" y="403022"/>
                  <a:pt x="565633" y="431368"/>
                </a:cubicBezTo>
                <a:cubicBezTo>
                  <a:pt x="550088" y="441427"/>
                  <a:pt x="531228" y="449428"/>
                  <a:pt x="509054" y="455371"/>
                </a:cubicBezTo>
                <a:cubicBezTo>
                  <a:pt x="486880" y="461315"/>
                  <a:pt x="466420" y="463601"/>
                  <a:pt x="447675" y="462229"/>
                </a:cubicBezTo>
                <a:cubicBezTo>
                  <a:pt x="453162" y="444856"/>
                  <a:pt x="457162" y="425539"/>
                  <a:pt x="459677" y="404279"/>
                </a:cubicBezTo>
                <a:cubicBezTo>
                  <a:pt x="462191" y="383019"/>
                  <a:pt x="463449" y="363017"/>
                  <a:pt x="463449" y="344272"/>
                </a:cubicBezTo>
                <a:lnTo>
                  <a:pt x="463449" y="144018"/>
                </a:lnTo>
                <a:close/>
              </a:path>
            </a:pathLst>
          </a:custGeom>
          <a:solidFill>
            <a:schemeClr val="bg1"/>
          </a:solidFill>
          <a:ln>
            <a:noFill/>
          </a:ln>
          <a:effectLst/>
        </p:spPr>
        <p:txBody>
          <a:bodyPr rot="0" spcFirstLastPara="0" vertOverflow="overflow" horzOverflow="overflow" vert="horz" wrap="square" lIns="82296" tIns="41148" rIns="82296" bIns="41148" numCol="1" spcCol="0" rtlCol="0" fromWordArt="0" anchor="t" anchorCtr="0" forceAA="0" compatLnSpc="1">
            <a:prstTxWarp prst="textNoShape">
              <a:avLst/>
            </a:prstTxWarp>
            <a:noAutofit/>
          </a:bodyPr>
          <a:lstStyle/>
          <a:p>
            <a:pPr defTabSz="822960">
              <a:defRPr/>
            </a:pPr>
            <a:endParaRPr lang="en-US" altLang="zh-CN" sz="4860"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4" name="组合 3">
            <a:extLst>
              <a:ext uri="{FF2B5EF4-FFF2-40B4-BE49-F238E27FC236}">
                <a16:creationId xmlns:a16="http://schemas.microsoft.com/office/drawing/2014/main" id="{9917B05B-D3A2-4155-A707-A4EAF40B0BBA}"/>
              </a:ext>
            </a:extLst>
          </p:cNvPr>
          <p:cNvGrpSpPr/>
          <p:nvPr/>
        </p:nvGrpSpPr>
        <p:grpSpPr>
          <a:xfrm>
            <a:off x="4276358" y="3966637"/>
            <a:ext cx="4114800" cy="1213451"/>
            <a:chOff x="4486126" y="4272417"/>
            <a:chExt cx="4572000" cy="1348278"/>
          </a:xfrm>
        </p:grpSpPr>
        <p:sp>
          <p:nvSpPr>
            <p:cNvPr id="30" name="Rectangle 38">
              <a:extLst>
                <a:ext uri="{FF2B5EF4-FFF2-40B4-BE49-F238E27FC236}">
                  <a16:creationId xmlns:a16="http://schemas.microsoft.com/office/drawing/2014/main" id="{0C8A75D8-2C87-410C-B03C-A69D33B8F46C}"/>
                </a:ext>
              </a:extLst>
            </p:cNvPr>
            <p:cNvSpPr/>
            <p:nvPr/>
          </p:nvSpPr>
          <p:spPr>
            <a:xfrm>
              <a:off x="5004048" y="5372622"/>
              <a:ext cx="4054078" cy="248073"/>
            </a:xfrm>
            <a:prstGeom prst="rect">
              <a:avLst/>
            </a:prstGeom>
            <a:noFill/>
          </p:spPr>
          <p:txBody>
            <a:bodyPr wrap="square" anchor="ctr">
              <a:spAutoFit/>
            </a:bodyPr>
            <a:lstStyle/>
            <a:p>
              <a:pPr algn="r" defTabSz="822960">
                <a:defRPr/>
              </a:pPr>
              <a:r>
                <a:rPr lang="ms-MY" sz="851" dirty="0">
                  <a:solidFill>
                    <a:prstClr val="black">
                      <a:lumMod val="75000"/>
                      <a:lumOff val="2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98, Technology Six Road, High-Tech Zone, 519085, Zhuhai, China</a:t>
              </a:r>
            </a:p>
          </p:txBody>
        </p:sp>
        <p:grpSp>
          <p:nvGrpSpPr>
            <p:cNvPr id="52" name="组合 51">
              <a:extLst>
                <a:ext uri="{FF2B5EF4-FFF2-40B4-BE49-F238E27FC236}">
                  <a16:creationId xmlns:a16="http://schemas.microsoft.com/office/drawing/2014/main" id="{59F4E67B-8FF9-42A2-AF43-4C5D70BC9EC4}"/>
                </a:ext>
              </a:extLst>
            </p:cNvPr>
            <p:cNvGrpSpPr/>
            <p:nvPr/>
          </p:nvGrpSpPr>
          <p:grpSpPr>
            <a:xfrm flipH="1">
              <a:off x="7416622" y="4578253"/>
              <a:ext cx="1531788" cy="241090"/>
              <a:chOff x="3805518" y="4722632"/>
              <a:chExt cx="1531788" cy="241090"/>
            </a:xfrm>
          </p:grpSpPr>
          <p:sp>
            <p:nvSpPr>
              <p:cNvPr id="35" name="Rectangle 25">
                <a:extLst>
                  <a:ext uri="{FF2B5EF4-FFF2-40B4-BE49-F238E27FC236}">
                    <a16:creationId xmlns:a16="http://schemas.microsoft.com/office/drawing/2014/main" id="{3C0F307F-2CA2-4BD7-8921-9F18FE7A23F4}"/>
                  </a:ext>
                </a:extLst>
              </p:cNvPr>
              <p:cNvSpPr/>
              <p:nvPr/>
            </p:nvSpPr>
            <p:spPr>
              <a:xfrm>
                <a:off x="3994840" y="4722632"/>
                <a:ext cx="1342466" cy="241090"/>
              </a:xfrm>
              <a:prstGeom prst="rect">
                <a:avLst/>
              </a:prstGeom>
              <a:noFill/>
            </p:spPr>
            <p:txBody>
              <a:bodyPr wrap="square" anchor="ctr">
                <a:spAutoFit/>
              </a:bodyPr>
              <a:lstStyle/>
              <a:p>
                <a:pPr algn="r" defTabSz="822960">
                  <a:defRPr/>
                </a:pPr>
                <a:r>
                  <a:rPr lang="en-US" altLang="zh-CN" sz="810" dirty="0">
                    <a:solidFill>
                      <a:prstClr val="black">
                        <a:lumMod val="75000"/>
                        <a:lumOff val="2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+86 (756)</a:t>
                </a:r>
                <a:r>
                  <a:rPr lang="zh-CN" altLang="en-US" sz="810" dirty="0">
                    <a:solidFill>
                      <a:prstClr val="black">
                        <a:lumMod val="75000"/>
                        <a:lumOff val="2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 </a:t>
                </a:r>
                <a:r>
                  <a:rPr lang="en-US" altLang="zh-CN" sz="810" dirty="0">
                    <a:solidFill>
                      <a:prstClr val="black">
                        <a:lumMod val="75000"/>
                        <a:lumOff val="2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3689 708</a:t>
                </a:r>
                <a:endParaRPr lang="ms-MY" sz="810" dirty="0">
                  <a:solidFill>
                    <a:prstClr val="black">
                      <a:lumMod val="75000"/>
                      <a:lumOff val="2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nvGrpSpPr>
              <p:cNvPr id="36" name="Group 9">
                <a:extLst>
                  <a:ext uri="{FF2B5EF4-FFF2-40B4-BE49-F238E27FC236}">
                    <a16:creationId xmlns:a16="http://schemas.microsoft.com/office/drawing/2014/main" id="{C3A70F64-AE71-4FDC-8BCD-BBBBA1F970C4}"/>
                  </a:ext>
                </a:extLst>
              </p:cNvPr>
              <p:cNvGrpSpPr/>
              <p:nvPr/>
            </p:nvGrpSpPr>
            <p:grpSpPr>
              <a:xfrm>
                <a:off x="3805518" y="4752070"/>
                <a:ext cx="112502" cy="182216"/>
                <a:chOff x="4230190" y="3652404"/>
                <a:chExt cx="251543" cy="366676"/>
              </a:xfrm>
              <a:gradFill>
                <a:gsLst>
                  <a:gs pos="0">
                    <a:srgbClr val="0075C1"/>
                  </a:gs>
                  <a:gs pos="100000">
                    <a:srgbClr val="01B3BB"/>
                  </a:gs>
                </a:gsLst>
                <a:lin ang="2700000" scaled="0"/>
              </a:gradFill>
            </p:grpSpPr>
            <p:sp>
              <p:nvSpPr>
                <p:cNvPr id="37" name="AutoShape 97">
                  <a:extLst>
                    <a:ext uri="{FF2B5EF4-FFF2-40B4-BE49-F238E27FC236}">
                      <a16:creationId xmlns:a16="http://schemas.microsoft.com/office/drawing/2014/main" id="{78716738-9802-4209-9187-624C9B45B415}"/>
                    </a:ext>
                  </a:extLst>
                </p:cNvPr>
                <p:cNvSpPr>
                  <a:spLocks/>
                </p:cNvSpPr>
                <p:nvPr/>
              </p:nvSpPr>
              <p:spPr bwMode="auto">
                <a:xfrm>
                  <a:off x="4230190" y="3652404"/>
                  <a:ext cx="25154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solidFill>
                  <a:srgbClr val="0075C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0861" tIns="30861" rIns="30861" bIns="30861" anchor="ctr"/>
                <a:lstStyle/>
                <a:p>
                  <a:pPr algn="r" defTabSz="370311">
                    <a:defRPr/>
                  </a:pPr>
                  <a:endParaRPr lang="en-US" sz="2430">
                    <a:solidFill>
                      <a:prstClr val="black">
                        <a:lumMod val="75000"/>
                        <a:lumOff val="25000"/>
                      </a:prstClr>
                    </a:solidFill>
                    <a:effectLst>
                      <a:outerShdw blurRad="38100" dist="38100" dir="2700000" algn="tl">
                        <a:srgbClr val="000000"/>
                      </a:outerShdw>
                    </a:effectLst>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8" name="AutoShape 98">
                  <a:extLst>
                    <a:ext uri="{FF2B5EF4-FFF2-40B4-BE49-F238E27FC236}">
                      <a16:creationId xmlns:a16="http://schemas.microsoft.com/office/drawing/2014/main" id="{1D81C6A6-0C7F-4185-A27B-2431A78835A3}"/>
                    </a:ext>
                  </a:extLst>
                </p:cNvPr>
                <p:cNvSpPr>
                  <a:spLocks/>
                </p:cNvSpPr>
                <p:nvPr/>
              </p:nvSpPr>
              <p:spPr bwMode="auto">
                <a:xfrm>
                  <a:off x="4332809" y="3686819"/>
                  <a:ext cx="4630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0861" tIns="30861" rIns="30861" bIns="30861" anchor="ctr"/>
                <a:lstStyle/>
                <a:p>
                  <a:pPr algn="r" defTabSz="370311">
                    <a:defRPr/>
                  </a:pPr>
                  <a:endParaRPr lang="en-US" sz="2430">
                    <a:solidFill>
                      <a:prstClr val="black">
                        <a:lumMod val="75000"/>
                        <a:lumOff val="25000"/>
                      </a:prstClr>
                    </a:solidFill>
                    <a:effectLst>
                      <a:outerShdw blurRad="38100" dist="38100" dir="2700000" algn="tl">
                        <a:srgbClr val="000000"/>
                      </a:outerShdw>
                    </a:effectLst>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9" name="AutoShape 99">
                  <a:extLst>
                    <a:ext uri="{FF2B5EF4-FFF2-40B4-BE49-F238E27FC236}">
                      <a16:creationId xmlns:a16="http://schemas.microsoft.com/office/drawing/2014/main" id="{F848AF0A-1316-4A3F-A03D-308D7F87DCFB}"/>
                    </a:ext>
                  </a:extLst>
                </p:cNvPr>
                <p:cNvSpPr>
                  <a:spLocks/>
                </p:cNvSpPr>
                <p:nvPr/>
              </p:nvSpPr>
              <p:spPr bwMode="auto">
                <a:xfrm>
                  <a:off x="4344698" y="3973402"/>
                  <a:ext cx="22526"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0861" tIns="30861" rIns="30861" bIns="30861" anchor="ctr"/>
                <a:lstStyle/>
                <a:p>
                  <a:pPr algn="r" defTabSz="370311">
                    <a:defRPr/>
                  </a:pPr>
                  <a:endParaRPr lang="en-US" sz="2430">
                    <a:solidFill>
                      <a:prstClr val="black">
                        <a:lumMod val="75000"/>
                        <a:lumOff val="25000"/>
                      </a:prstClr>
                    </a:solidFill>
                    <a:effectLst>
                      <a:outerShdw blurRad="38100" dist="38100" dir="2700000" algn="tl">
                        <a:srgbClr val="000000"/>
                      </a:outerShdw>
                    </a:effectLst>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grpSp>
        <p:grpSp>
          <p:nvGrpSpPr>
            <p:cNvPr id="51" name="组合 50">
              <a:extLst>
                <a:ext uri="{FF2B5EF4-FFF2-40B4-BE49-F238E27FC236}">
                  <a16:creationId xmlns:a16="http://schemas.microsoft.com/office/drawing/2014/main" id="{33EDB521-8F4B-4F35-84AB-5C254765D213}"/>
                </a:ext>
              </a:extLst>
            </p:cNvPr>
            <p:cNvGrpSpPr/>
            <p:nvPr/>
          </p:nvGrpSpPr>
          <p:grpSpPr>
            <a:xfrm flipH="1">
              <a:off x="7416622" y="4843051"/>
              <a:ext cx="1552076" cy="241091"/>
              <a:chOff x="3782571" y="4962310"/>
              <a:chExt cx="1552076" cy="241091"/>
            </a:xfrm>
          </p:grpSpPr>
          <p:sp>
            <p:nvSpPr>
              <p:cNvPr id="33" name="Rectangle 26">
                <a:extLst>
                  <a:ext uri="{FF2B5EF4-FFF2-40B4-BE49-F238E27FC236}">
                    <a16:creationId xmlns:a16="http://schemas.microsoft.com/office/drawing/2014/main" id="{A8D20379-FB6B-47B1-8359-4925BFF84081}"/>
                  </a:ext>
                </a:extLst>
              </p:cNvPr>
              <p:cNvSpPr/>
              <p:nvPr/>
            </p:nvSpPr>
            <p:spPr>
              <a:xfrm>
                <a:off x="3992181" y="4962310"/>
                <a:ext cx="1342466" cy="241091"/>
              </a:xfrm>
              <a:prstGeom prst="rect">
                <a:avLst/>
              </a:prstGeom>
              <a:noFill/>
            </p:spPr>
            <p:txBody>
              <a:bodyPr wrap="square" anchor="ctr">
                <a:spAutoFit/>
              </a:bodyPr>
              <a:lstStyle/>
              <a:p>
                <a:pPr algn="r" defTabSz="822960">
                  <a:defRPr/>
                </a:pPr>
                <a:r>
                  <a:rPr lang="en-US" sz="810" dirty="0" err="1">
                    <a:solidFill>
                      <a:prstClr val="black">
                        <a:lumMod val="75000"/>
                        <a:lumOff val="2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en</a:t>
                </a:r>
                <a:r>
                  <a:rPr lang="en-US" sz="810" dirty="0">
                    <a:solidFill>
                      <a:prstClr val="black">
                        <a:lumMod val="75000"/>
                        <a:lumOff val="2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ms-MY" sz="810" dirty="0">
                    <a:solidFill>
                      <a:prstClr val="black">
                        <a:lumMod val="75000"/>
                        <a:lumOff val="2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jafron.com</a:t>
                </a:r>
              </a:p>
            </p:txBody>
          </p:sp>
          <p:sp>
            <p:nvSpPr>
              <p:cNvPr id="34" name="AutoShape 4">
                <a:extLst>
                  <a:ext uri="{FF2B5EF4-FFF2-40B4-BE49-F238E27FC236}">
                    <a16:creationId xmlns:a16="http://schemas.microsoft.com/office/drawing/2014/main" id="{4D487DB7-3898-46CA-BA18-DDD3A45BB5A7}"/>
                  </a:ext>
                </a:extLst>
              </p:cNvPr>
              <p:cNvSpPr>
                <a:spLocks/>
              </p:cNvSpPr>
              <p:nvPr/>
            </p:nvSpPr>
            <p:spPr bwMode="auto">
              <a:xfrm>
                <a:off x="3782571" y="4994547"/>
                <a:ext cx="158397" cy="1766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0075C1"/>
              </a:solidFill>
              <a:ln>
                <a:noFill/>
              </a:ln>
              <a:effectLst/>
            </p:spPr>
            <p:txBody>
              <a:bodyPr lIns="30861" tIns="30861" rIns="30861" bIns="30861" anchor="ctr"/>
              <a:lstStyle/>
              <a:p>
                <a:pPr algn="r" defTabSz="370311">
                  <a:defRPr/>
                </a:pPr>
                <a:endParaRPr lang="en-US" sz="2430">
                  <a:solidFill>
                    <a:prstClr val="black">
                      <a:lumMod val="75000"/>
                      <a:lumOff val="25000"/>
                    </a:prstClr>
                  </a:solidFill>
                  <a:effectLst>
                    <a:outerShdw blurRad="38100" dist="38100" dir="2700000" algn="tl">
                      <a:srgbClr val="000000"/>
                    </a:outerShdw>
                  </a:effectLst>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grpSp>
          <p:nvGrpSpPr>
            <p:cNvPr id="50" name="组合 49">
              <a:extLst>
                <a:ext uri="{FF2B5EF4-FFF2-40B4-BE49-F238E27FC236}">
                  <a16:creationId xmlns:a16="http://schemas.microsoft.com/office/drawing/2014/main" id="{C5C15EEB-0FED-44BD-9285-752DE45AB971}"/>
                </a:ext>
              </a:extLst>
            </p:cNvPr>
            <p:cNvGrpSpPr/>
            <p:nvPr/>
          </p:nvGrpSpPr>
          <p:grpSpPr>
            <a:xfrm flipH="1">
              <a:off x="7416622" y="5107850"/>
              <a:ext cx="1557395" cy="241091"/>
              <a:chOff x="3779912" y="5201989"/>
              <a:chExt cx="1557395" cy="241091"/>
            </a:xfrm>
          </p:grpSpPr>
          <p:sp>
            <p:nvSpPr>
              <p:cNvPr id="31" name="AutoShape 83">
                <a:extLst>
                  <a:ext uri="{FF2B5EF4-FFF2-40B4-BE49-F238E27FC236}">
                    <a16:creationId xmlns:a16="http://schemas.microsoft.com/office/drawing/2014/main" id="{921570FA-68C9-4F93-B795-409A17A72AF8}"/>
                  </a:ext>
                </a:extLst>
              </p:cNvPr>
              <p:cNvSpPr>
                <a:spLocks/>
              </p:cNvSpPr>
              <p:nvPr/>
            </p:nvSpPr>
            <p:spPr bwMode="auto">
              <a:xfrm>
                <a:off x="3779912" y="5262834"/>
                <a:ext cx="163715" cy="1194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rgbClr val="0075C1"/>
              </a:solidFill>
              <a:ln>
                <a:noFill/>
              </a:ln>
              <a:effectLst/>
            </p:spPr>
            <p:txBody>
              <a:bodyPr lIns="30861" tIns="30861" rIns="30861" bIns="30861" anchor="ctr"/>
              <a:lstStyle/>
              <a:p>
                <a:pPr algn="r" defTabSz="370311">
                  <a:defRPr/>
                </a:pPr>
                <a:endParaRPr lang="en-US" sz="2430">
                  <a:solidFill>
                    <a:prstClr val="black">
                      <a:lumMod val="75000"/>
                      <a:lumOff val="25000"/>
                    </a:prstClr>
                  </a:solidFill>
                  <a:effectLst>
                    <a:outerShdw blurRad="38100" dist="38100" dir="2700000" algn="tl">
                      <a:srgbClr val="000000"/>
                    </a:outerShdw>
                  </a:effectLst>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2" name="Rectangle 36">
                <a:extLst>
                  <a:ext uri="{FF2B5EF4-FFF2-40B4-BE49-F238E27FC236}">
                    <a16:creationId xmlns:a16="http://schemas.microsoft.com/office/drawing/2014/main" id="{460104D4-21E7-4D52-B8BC-F8F895CDB68A}"/>
                  </a:ext>
                </a:extLst>
              </p:cNvPr>
              <p:cNvSpPr/>
              <p:nvPr/>
            </p:nvSpPr>
            <p:spPr>
              <a:xfrm>
                <a:off x="3994841" y="5201989"/>
                <a:ext cx="1342466" cy="241091"/>
              </a:xfrm>
              <a:prstGeom prst="rect">
                <a:avLst/>
              </a:prstGeom>
              <a:noFill/>
            </p:spPr>
            <p:txBody>
              <a:bodyPr wrap="square" anchor="ctr">
                <a:spAutoFit/>
              </a:bodyPr>
              <a:lstStyle/>
              <a:p>
                <a:pPr algn="r" defTabSz="822960">
                  <a:defRPr/>
                </a:pPr>
                <a:r>
                  <a:rPr lang="ms-MY" sz="810" dirty="0">
                    <a:solidFill>
                      <a:prstClr val="black">
                        <a:lumMod val="75000"/>
                        <a:lumOff val="2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support@jafron.com</a:t>
                </a:r>
              </a:p>
            </p:txBody>
          </p:sp>
        </p:grpSp>
        <p:sp>
          <p:nvSpPr>
            <p:cNvPr id="47" name="文本框 46">
              <a:extLst>
                <a:ext uri="{FF2B5EF4-FFF2-40B4-BE49-F238E27FC236}">
                  <a16:creationId xmlns:a16="http://schemas.microsoft.com/office/drawing/2014/main" id="{6440E9C0-93DE-4BD0-8253-EE22769A524F}"/>
                </a:ext>
              </a:extLst>
            </p:cNvPr>
            <p:cNvSpPr txBox="1"/>
            <p:nvPr/>
          </p:nvSpPr>
          <p:spPr>
            <a:xfrm>
              <a:off x="4486126" y="4272417"/>
              <a:ext cx="4572000" cy="287258"/>
            </a:xfrm>
            <a:prstGeom prst="rect">
              <a:avLst/>
            </a:prstGeom>
            <a:noFill/>
          </p:spPr>
          <p:txBody>
            <a:bodyPr wrap="square">
              <a:spAutoFit/>
            </a:bodyPr>
            <a:lstStyle/>
            <a:p>
              <a:pPr algn="r" defTabSz="822960">
                <a:defRPr/>
              </a:pPr>
              <a:r>
                <a:rPr lang="en-US" altLang="zh-CN" sz="1080" b="1" dirty="0">
                  <a:solidFill>
                    <a:srgbClr val="0075C1"/>
                  </a:solidFill>
                  <a:latin typeface="思源黑体 CN Bold"/>
                  <a:ea typeface="思源黑体 CN Bold"/>
                  <a:sym typeface="思源黑体 CN Normal" panose="020B0400000000000000" pitchFamily="34" charset="-122"/>
                </a:rPr>
                <a:t>Contact Us:</a:t>
              </a:r>
            </a:p>
          </p:txBody>
        </p:sp>
      </p:grpSp>
      <p:sp>
        <p:nvSpPr>
          <p:cNvPr id="27" name="文本框 26">
            <a:extLst>
              <a:ext uri="{FF2B5EF4-FFF2-40B4-BE49-F238E27FC236}">
                <a16:creationId xmlns:a16="http://schemas.microsoft.com/office/drawing/2014/main" id="{CA4870E4-8C1B-4355-9881-92D28F48443E}"/>
              </a:ext>
            </a:extLst>
          </p:cNvPr>
          <p:cNvSpPr txBox="1"/>
          <p:nvPr/>
        </p:nvSpPr>
        <p:spPr>
          <a:xfrm>
            <a:off x="540792" y="2335990"/>
            <a:ext cx="2903458" cy="2685452"/>
          </a:xfrm>
          <a:prstGeom prst="rect">
            <a:avLst/>
          </a:prstGeom>
          <a:noFill/>
        </p:spPr>
        <p:txBody>
          <a:bodyPr wrap="square">
            <a:prstTxWarp prst="textArchDown">
              <a:avLst>
                <a:gd name="adj" fmla="val 20107093"/>
              </a:avLst>
            </a:prstTxWarp>
            <a:spAutoFit/>
          </a:bodyPr>
          <a:lstStyle/>
          <a:p>
            <a:pPr algn="ctr" defTabSz="822960">
              <a:defRPr/>
            </a:pPr>
            <a:r>
              <a:rPr lang="en-US" altLang="zh-CN" sz="1260" b="1" dirty="0" err="1">
                <a:solidFill>
                  <a:srgbClr val="0075C1"/>
                </a:solidFill>
                <a:latin typeface="思源黑体 CN Bold"/>
                <a:ea typeface="思源黑体 CN Bold"/>
                <a:sym typeface="思源黑体 CN Normal" panose="020B0400000000000000" pitchFamily="34" charset="-122"/>
              </a:rPr>
              <a:t>Jafron</a:t>
            </a:r>
            <a:r>
              <a:rPr lang="en-US" altLang="zh-CN" sz="1260" b="1" dirty="0">
                <a:solidFill>
                  <a:srgbClr val="0075C1"/>
                </a:solidFill>
                <a:latin typeface="思源黑体 CN Bold"/>
                <a:ea typeface="思源黑体 CN Bold"/>
                <a:sym typeface="思源黑体 CN Normal" panose="020B0400000000000000" pitchFamily="34" charset="-122"/>
              </a:rPr>
              <a:t>: make every resin with best quality</a:t>
            </a:r>
            <a:endParaRPr lang="zh-CN" altLang="en-US" sz="1260" b="1" dirty="0">
              <a:solidFill>
                <a:srgbClr val="0075C1"/>
              </a:solidFill>
              <a:latin typeface="思源黑体 CN Bold"/>
              <a:ea typeface="思源黑体 CN Bold"/>
              <a:sym typeface="思源黑体 CN Normal" panose="020B0400000000000000" pitchFamily="34" charset="-122"/>
            </a:endParaRPr>
          </a:p>
        </p:txBody>
      </p:sp>
      <p:pic>
        <p:nvPicPr>
          <p:cNvPr id="3" name="图片 2">
            <a:extLst>
              <a:ext uri="{FF2B5EF4-FFF2-40B4-BE49-F238E27FC236}">
                <a16:creationId xmlns:a16="http://schemas.microsoft.com/office/drawing/2014/main" id="{3B85E5DE-BC49-4D42-95EE-176AAEABA0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9300" y="539240"/>
            <a:ext cx="1573113" cy="466560"/>
          </a:xfrm>
          <a:prstGeom prst="rect">
            <a:avLst/>
          </a:prstGeom>
        </p:spPr>
      </p:pic>
    </p:spTree>
    <p:extLst>
      <p:ext uri="{BB962C8B-B14F-4D97-AF65-F5344CB8AC3E}">
        <p14:creationId xmlns:p14="http://schemas.microsoft.com/office/powerpoint/2010/main" val="3072284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a:extLst>
              <a:ext uri="{FF2B5EF4-FFF2-40B4-BE49-F238E27FC236}">
                <a16:creationId xmlns:a16="http://schemas.microsoft.com/office/drawing/2014/main" id="{70943999-6ED7-49C8-BE43-F9578C1DF4A0}"/>
              </a:ext>
            </a:extLst>
          </p:cNvPr>
          <p:cNvSpPr/>
          <p:nvPr/>
        </p:nvSpPr>
        <p:spPr>
          <a:xfrm>
            <a:off x="3939360" y="864409"/>
            <a:ext cx="2553224" cy="1532334"/>
          </a:xfrm>
          <a:prstGeom prst="roundRect">
            <a:avLst/>
          </a:prstGeom>
          <a:solidFill>
            <a:srgbClr val="C9FFC9"/>
          </a:solidFill>
          <a:ln w="19050">
            <a:solidFill>
              <a:srgbClr val="00B050"/>
            </a:solidFill>
          </a:ln>
        </p:spPr>
        <p:txBody>
          <a:bodyPr wrap="square">
            <a:spAutoFit/>
          </a:bodyPr>
          <a:lstStyle/>
          <a:p>
            <a:r>
              <a:rPr lang="en-US" altLang="zh-CN" sz="1200" b="1" i="1" dirty="0">
                <a:latin typeface="Times New Roman" pitchFamily="18" charset="0"/>
                <a:cs typeface="Times New Roman" pitchFamily="18" charset="0"/>
              </a:rPr>
              <a:t>Aromatic amino acid (AAA); </a:t>
            </a:r>
          </a:p>
          <a:p>
            <a:r>
              <a:rPr lang="en-US" altLang="zh-CN" sz="1200" b="1" i="1" dirty="0" err="1">
                <a:latin typeface="Times New Roman" pitchFamily="18" charset="0"/>
                <a:cs typeface="Times New Roman" pitchFamily="18" charset="0"/>
              </a:rPr>
              <a:t>Indoles</a:t>
            </a:r>
            <a:r>
              <a:rPr lang="en-US" altLang="zh-CN" sz="1200" b="1" i="1" dirty="0">
                <a:latin typeface="Times New Roman" pitchFamily="18" charset="0"/>
                <a:cs typeface="Times New Roman" pitchFamily="18" charset="0"/>
              </a:rPr>
              <a:t>;</a:t>
            </a:r>
          </a:p>
          <a:p>
            <a:r>
              <a:rPr lang="en-US" altLang="zh-CN" sz="1200" b="1" i="1" dirty="0" err="1">
                <a:latin typeface="Times New Roman" pitchFamily="18" charset="0"/>
                <a:cs typeface="Times New Roman" pitchFamily="18" charset="0"/>
              </a:rPr>
              <a:t>Mercaptans</a:t>
            </a:r>
            <a:r>
              <a:rPr lang="en-US" altLang="zh-CN" sz="1200" b="1" i="1" dirty="0">
                <a:latin typeface="Times New Roman" pitchFamily="18" charset="0"/>
                <a:cs typeface="Times New Roman" pitchFamily="18" charset="0"/>
              </a:rPr>
              <a:t>; </a:t>
            </a:r>
          </a:p>
          <a:p>
            <a:r>
              <a:rPr lang="en-US" altLang="zh-CN" sz="1200" b="1" i="1" dirty="0">
                <a:latin typeface="Times New Roman" pitchFamily="18" charset="0"/>
                <a:cs typeface="Times New Roman" pitchFamily="18" charset="0"/>
              </a:rPr>
              <a:t>Endogenous benzodiazepines; Ammonia;</a:t>
            </a:r>
          </a:p>
          <a:p>
            <a:r>
              <a:rPr lang="en-US" altLang="zh-CN" sz="1200" b="1" i="1" dirty="0" err="1">
                <a:latin typeface="Times New Roman" pitchFamily="18" charset="0"/>
                <a:cs typeface="Times New Roman" pitchFamily="18" charset="0"/>
              </a:rPr>
              <a:t>Prostanoids</a:t>
            </a:r>
            <a:r>
              <a:rPr lang="en-US" altLang="zh-CN" sz="1200" b="1" i="1" dirty="0">
                <a:latin typeface="Times New Roman" pitchFamily="18" charset="0"/>
                <a:cs typeface="Times New Roman" pitchFamily="18" charset="0"/>
              </a:rPr>
              <a:t>;</a:t>
            </a:r>
          </a:p>
          <a:p>
            <a:r>
              <a:rPr lang="en-US" altLang="zh-CN" sz="1200" b="1" i="1" dirty="0">
                <a:latin typeface="Times New Roman" pitchFamily="18" charset="0"/>
                <a:cs typeface="Times New Roman" pitchFamily="18" charset="0"/>
              </a:rPr>
              <a:t>Nitric oxide…</a:t>
            </a:r>
          </a:p>
        </p:txBody>
      </p:sp>
      <p:pic>
        <p:nvPicPr>
          <p:cNvPr id="6" name="Picture 5" descr="C:\Users\chentao\Desktop\捕获.PNG">
            <a:extLst>
              <a:ext uri="{FF2B5EF4-FFF2-40B4-BE49-F238E27FC236}">
                <a16:creationId xmlns:a16="http://schemas.microsoft.com/office/drawing/2014/main" id="{C9670F32-EB06-4AA5-A38C-CD293464B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3505571"/>
            <a:ext cx="1687796" cy="1042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10E87CAC-D7CD-4D29-94EC-770F1762A1F5}"/>
              </a:ext>
            </a:extLst>
          </p:cNvPr>
          <p:cNvSpPr/>
          <p:nvPr/>
        </p:nvSpPr>
        <p:spPr>
          <a:xfrm>
            <a:off x="3635896" y="4657939"/>
            <a:ext cx="1944216" cy="523220"/>
          </a:xfrm>
          <a:prstGeom prst="rect">
            <a:avLst/>
          </a:prstGeom>
        </p:spPr>
        <p:txBody>
          <a:bodyPr wrap="square">
            <a:spAutoFit/>
          </a:bodyPr>
          <a:lstStyle/>
          <a:p>
            <a:pPr algn="ctr"/>
            <a:r>
              <a:rPr lang="en-US" altLang="zh-CN" sz="1400" b="1" dirty="0">
                <a:solidFill>
                  <a:srgbClr val="0070C0"/>
                </a:solidFill>
                <a:latin typeface="Times New Roman" pitchFamily="18" charset="0"/>
                <a:cs typeface="Times New Roman" pitchFamily="18" charset="0"/>
              </a:rPr>
              <a:t>Hepatic encephalopathy</a:t>
            </a:r>
          </a:p>
        </p:txBody>
      </p:sp>
      <p:sp>
        <p:nvSpPr>
          <p:cNvPr id="9" name="矩形 8">
            <a:extLst>
              <a:ext uri="{FF2B5EF4-FFF2-40B4-BE49-F238E27FC236}">
                <a16:creationId xmlns:a16="http://schemas.microsoft.com/office/drawing/2014/main" id="{9235A64F-7282-4C2F-A808-733C580CDD88}"/>
              </a:ext>
            </a:extLst>
          </p:cNvPr>
          <p:cNvSpPr/>
          <p:nvPr/>
        </p:nvSpPr>
        <p:spPr>
          <a:xfrm>
            <a:off x="339360" y="4657939"/>
            <a:ext cx="1520480" cy="523220"/>
          </a:xfrm>
          <a:prstGeom prst="rect">
            <a:avLst/>
          </a:prstGeom>
        </p:spPr>
        <p:txBody>
          <a:bodyPr wrap="square">
            <a:spAutoFit/>
          </a:bodyPr>
          <a:lstStyle/>
          <a:p>
            <a:pPr algn="ctr"/>
            <a:r>
              <a:rPr lang="en-US" altLang="zh-CN" sz="1400" b="1" dirty="0">
                <a:solidFill>
                  <a:srgbClr val="0070C0"/>
                </a:solidFill>
                <a:latin typeface="Times New Roman" pitchFamily="18" charset="0"/>
                <a:cs typeface="Times New Roman" pitchFamily="18" charset="0"/>
              </a:rPr>
              <a:t>Spontaneous peritonitis</a:t>
            </a:r>
            <a:endParaRPr lang="zh-CN" altLang="en-US" sz="1400" b="1" dirty="0">
              <a:solidFill>
                <a:srgbClr val="0070C0"/>
              </a:solidFill>
              <a:latin typeface="Times New Roman" pitchFamily="18" charset="0"/>
              <a:cs typeface="Times New Roman" pitchFamily="18" charset="0"/>
            </a:endParaRPr>
          </a:p>
        </p:txBody>
      </p:sp>
      <p:sp>
        <p:nvSpPr>
          <p:cNvPr id="24" name="圆角矩形 23">
            <a:extLst>
              <a:ext uri="{FF2B5EF4-FFF2-40B4-BE49-F238E27FC236}">
                <a16:creationId xmlns:a16="http://schemas.microsoft.com/office/drawing/2014/main" id="{8BBF43A0-362A-46BA-A573-72A231C45A3D}"/>
              </a:ext>
            </a:extLst>
          </p:cNvPr>
          <p:cNvSpPr/>
          <p:nvPr/>
        </p:nvSpPr>
        <p:spPr>
          <a:xfrm>
            <a:off x="971601" y="1695406"/>
            <a:ext cx="1824344" cy="715089"/>
          </a:xfrm>
          <a:prstGeom prst="roundRect">
            <a:avLst/>
          </a:prstGeom>
          <a:solidFill>
            <a:srgbClr val="C1E0FF"/>
          </a:solidFill>
          <a:ln w="19050">
            <a:solidFill>
              <a:srgbClr val="0070C0"/>
            </a:solidFill>
          </a:ln>
        </p:spPr>
        <p:txBody>
          <a:bodyPr wrap="square">
            <a:spAutoFit/>
          </a:bodyPr>
          <a:lstStyle/>
          <a:p>
            <a:r>
              <a:rPr lang="en-US" altLang="zh-CN" sz="1200" b="1" i="1" dirty="0">
                <a:latin typeface="Times New Roman" pitchFamily="18" charset="0"/>
                <a:cs typeface="Times New Roman" pitchFamily="18" charset="0"/>
              </a:rPr>
              <a:t>Endotoxin;</a:t>
            </a:r>
          </a:p>
          <a:p>
            <a:r>
              <a:rPr lang="en-US" altLang="zh-CN" sz="1200" b="1" i="1" dirty="0">
                <a:latin typeface="Times New Roman" pitchFamily="18" charset="0"/>
                <a:cs typeface="Times New Roman" pitchFamily="18" charset="0"/>
              </a:rPr>
              <a:t>Cytokines;</a:t>
            </a:r>
          </a:p>
          <a:p>
            <a:r>
              <a:rPr lang="en-US" altLang="zh-CN" sz="1200" b="1" i="1" dirty="0">
                <a:latin typeface="Times New Roman" pitchFamily="18" charset="0"/>
                <a:cs typeface="Times New Roman" pitchFamily="18" charset="0"/>
              </a:rPr>
              <a:t>Free radicals…</a:t>
            </a:r>
          </a:p>
        </p:txBody>
      </p:sp>
      <p:sp>
        <p:nvSpPr>
          <p:cNvPr id="26" name="圆角矩形 25">
            <a:extLst>
              <a:ext uri="{FF2B5EF4-FFF2-40B4-BE49-F238E27FC236}">
                <a16:creationId xmlns:a16="http://schemas.microsoft.com/office/drawing/2014/main" id="{5F4428F4-4EBC-45A5-9905-9537ACD937D0}"/>
              </a:ext>
            </a:extLst>
          </p:cNvPr>
          <p:cNvSpPr/>
          <p:nvPr/>
        </p:nvSpPr>
        <p:spPr>
          <a:xfrm>
            <a:off x="7566782" y="1880072"/>
            <a:ext cx="1087358" cy="408623"/>
          </a:xfrm>
          <a:prstGeom prst="roundRect">
            <a:avLst/>
          </a:prstGeom>
          <a:solidFill>
            <a:srgbClr val="F8FBC3"/>
          </a:solidFill>
          <a:ln w="28575">
            <a:solidFill>
              <a:srgbClr val="FFC000"/>
            </a:solidFill>
          </a:ln>
        </p:spPr>
        <p:txBody>
          <a:bodyPr wrap="none">
            <a:spAutoFit/>
          </a:bodyPr>
          <a:lstStyle/>
          <a:p>
            <a:r>
              <a:rPr lang="en-US" altLang="zh-CN" b="1" i="1" dirty="0">
                <a:latin typeface="Times New Roman" pitchFamily="18" charset="0"/>
                <a:cs typeface="Times New Roman" pitchFamily="18" charset="0"/>
              </a:rPr>
              <a:t>Bilirubin</a:t>
            </a:r>
            <a:endParaRPr lang="zh-CN" altLang="en-US" b="1" i="1" dirty="0">
              <a:latin typeface="Times New Roman" pitchFamily="18" charset="0"/>
              <a:cs typeface="Times New Roman" pitchFamily="18" charset="0"/>
            </a:endParaRPr>
          </a:p>
        </p:txBody>
      </p:sp>
      <p:pic>
        <p:nvPicPr>
          <p:cNvPr id="28" name="图片 27">
            <a:extLst>
              <a:ext uri="{FF2B5EF4-FFF2-40B4-BE49-F238E27FC236}">
                <a16:creationId xmlns:a16="http://schemas.microsoft.com/office/drawing/2014/main" id="{A728557A-8B76-4022-A581-30718E7769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360" y="3505571"/>
            <a:ext cx="1421829" cy="1042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矩形 28">
            <a:extLst>
              <a:ext uri="{FF2B5EF4-FFF2-40B4-BE49-F238E27FC236}">
                <a16:creationId xmlns:a16="http://schemas.microsoft.com/office/drawing/2014/main" id="{12F42194-0503-440D-B74B-108DD79FC8B1}"/>
              </a:ext>
            </a:extLst>
          </p:cNvPr>
          <p:cNvSpPr/>
          <p:nvPr/>
        </p:nvSpPr>
        <p:spPr>
          <a:xfrm>
            <a:off x="1126075" y="4476470"/>
            <a:ext cx="648072"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a:extLst>
              <a:ext uri="{FF2B5EF4-FFF2-40B4-BE49-F238E27FC236}">
                <a16:creationId xmlns:a16="http://schemas.microsoft.com/office/drawing/2014/main" id="{64492FFE-20BE-49C2-9029-9C0BD40AE1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1419" y="3517357"/>
            <a:ext cx="1321143" cy="1061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矩形 32">
            <a:extLst>
              <a:ext uri="{FF2B5EF4-FFF2-40B4-BE49-F238E27FC236}">
                <a16:creationId xmlns:a16="http://schemas.microsoft.com/office/drawing/2014/main" id="{726CC4FE-AE61-4305-869F-D707CC7D3EDF}"/>
              </a:ext>
            </a:extLst>
          </p:cNvPr>
          <p:cNvSpPr/>
          <p:nvPr/>
        </p:nvSpPr>
        <p:spPr>
          <a:xfrm>
            <a:off x="1835696" y="4669725"/>
            <a:ext cx="1885539" cy="523220"/>
          </a:xfrm>
          <a:prstGeom prst="rect">
            <a:avLst/>
          </a:prstGeom>
        </p:spPr>
        <p:txBody>
          <a:bodyPr wrap="square">
            <a:spAutoFit/>
          </a:bodyPr>
          <a:lstStyle/>
          <a:p>
            <a:pPr algn="ctr"/>
            <a:r>
              <a:rPr lang="en-US" altLang="zh-CN" sz="1400" b="1" dirty="0">
                <a:solidFill>
                  <a:srgbClr val="0070C0"/>
                </a:solidFill>
                <a:latin typeface="Times New Roman" pitchFamily="18" charset="0"/>
                <a:cs typeface="Times New Roman" pitchFamily="18" charset="0"/>
              </a:rPr>
              <a:t>Hepatorenal syndrome</a:t>
            </a:r>
            <a:endParaRPr lang="zh-CN" altLang="en-US" sz="1400" b="1" dirty="0">
              <a:solidFill>
                <a:srgbClr val="0070C0"/>
              </a:solidFill>
              <a:latin typeface="Times New Roman" pitchFamily="18" charset="0"/>
              <a:cs typeface="Times New Roman" pitchFamily="18" charset="0"/>
            </a:endParaRPr>
          </a:p>
        </p:txBody>
      </p:sp>
      <p:pic>
        <p:nvPicPr>
          <p:cNvPr id="35" name="图片 34">
            <a:extLst>
              <a:ext uri="{FF2B5EF4-FFF2-40B4-BE49-F238E27FC236}">
                <a16:creationId xmlns:a16="http://schemas.microsoft.com/office/drawing/2014/main" id="{964260A2-221B-4C0A-A99F-B9FAF92D2C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8028" y="3505571"/>
            <a:ext cx="1408369" cy="1042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6" name="矩形 35">
            <a:extLst>
              <a:ext uri="{FF2B5EF4-FFF2-40B4-BE49-F238E27FC236}">
                <a16:creationId xmlns:a16="http://schemas.microsoft.com/office/drawing/2014/main" id="{7E75F62E-C0A2-4ED1-BF94-873FA4C4E516}"/>
              </a:ext>
            </a:extLst>
          </p:cNvPr>
          <p:cNvSpPr/>
          <p:nvPr/>
        </p:nvSpPr>
        <p:spPr>
          <a:xfrm>
            <a:off x="5580112" y="4580995"/>
            <a:ext cx="1784200" cy="738664"/>
          </a:xfrm>
          <a:prstGeom prst="rect">
            <a:avLst/>
          </a:prstGeom>
        </p:spPr>
        <p:txBody>
          <a:bodyPr wrap="square">
            <a:spAutoFit/>
          </a:bodyPr>
          <a:lstStyle/>
          <a:p>
            <a:pPr algn="ctr"/>
            <a:r>
              <a:rPr lang="en-US" altLang="zh-CN" sz="1400" b="1" dirty="0">
                <a:solidFill>
                  <a:srgbClr val="0070C0"/>
                </a:solidFill>
                <a:latin typeface="Times New Roman" pitchFamily="18" charset="0"/>
                <a:cs typeface="Times New Roman" pitchFamily="18" charset="0"/>
              </a:rPr>
              <a:t>Upper gastrointestinal bleeding</a:t>
            </a:r>
          </a:p>
        </p:txBody>
      </p:sp>
      <p:pic>
        <p:nvPicPr>
          <p:cNvPr id="23" name="Picture 18" descr="Image result for jaundice"/>
          <p:cNvPicPr>
            <a:picLocks noChangeAspect="1" noChangeArrowheads="1"/>
          </p:cNvPicPr>
          <p:nvPr/>
        </p:nvPicPr>
        <p:blipFill rotWithShape="1">
          <a:blip r:embed="rId7">
            <a:extLst>
              <a:ext uri="{28A0092B-C50C-407E-A947-70E740481C1C}">
                <a14:useLocalDpi xmlns:a14="http://schemas.microsoft.com/office/drawing/2010/main" val="0"/>
              </a:ext>
            </a:extLst>
          </a:blip>
          <a:srcRect l="8755" r="12344" b="776"/>
          <a:stretch/>
        </p:blipFill>
        <p:spPr bwMode="auto">
          <a:xfrm>
            <a:off x="7395672" y="3517357"/>
            <a:ext cx="1475864" cy="10311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矩形 24"/>
          <p:cNvSpPr/>
          <p:nvPr/>
        </p:nvSpPr>
        <p:spPr>
          <a:xfrm>
            <a:off x="7710452" y="4637955"/>
            <a:ext cx="893996" cy="307777"/>
          </a:xfrm>
          <a:prstGeom prst="rect">
            <a:avLst/>
          </a:prstGeom>
        </p:spPr>
        <p:txBody>
          <a:bodyPr wrap="square">
            <a:spAutoFit/>
          </a:bodyPr>
          <a:lstStyle/>
          <a:p>
            <a:pPr algn="ctr"/>
            <a:r>
              <a:rPr lang="en-US" altLang="zh-CN" sz="1400" b="1" dirty="0">
                <a:solidFill>
                  <a:srgbClr val="0070C0"/>
                </a:solidFill>
                <a:latin typeface="Times New Roman" pitchFamily="18" charset="0"/>
                <a:cs typeface="Times New Roman" pitchFamily="18" charset="0"/>
              </a:rPr>
              <a:t>Jaundice</a:t>
            </a:r>
            <a:endParaRPr lang="zh-CN" altLang="en-US" sz="1400" b="1" dirty="0">
              <a:solidFill>
                <a:srgbClr val="0070C0"/>
              </a:solidFill>
              <a:latin typeface="Times New Roman" pitchFamily="18" charset="0"/>
              <a:cs typeface="Times New Roman" pitchFamily="18" charset="0"/>
            </a:endParaRPr>
          </a:p>
        </p:txBody>
      </p:sp>
      <p:cxnSp>
        <p:nvCxnSpPr>
          <p:cNvPr id="7" name="直接连接符 6"/>
          <p:cNvCxnSpPr/>
          <p:nvPr/>
        </p:nvCxnSpPr>
        <p:spPr>
          <a:xfrm>
            <a:off x="5215972" y="2396743"/>
            <a:ext cx="0" cy="18020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623810" y="2569468"/>
            <a:ext cx="1848402" cy="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endCxn id="6" idx="0"/>
          </p:cNvCxnSpPr>
          <p:nvPr/>
        </p:nvCxnSpPr>
        <p:spPr>
          <a:xfrm>
            <a:off x="4623810" y="2576945"/>
            <a:ext cx="0" cy="92862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endCxn id="35" idx="0"/>
          </p:cNvCxnSpPr>
          <p:nvPr/>
        </p:nvCxnSpPr>
        <p:spPr>
          <a:xfrm>
            <a:off x="6472212" y="2569468"/>
            <a:ext cx="1" cy="93610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1877325" y="2410495"/>
            <a:ext cx="6448" cy="51901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755576" y="2929508"/>
            <a:ext cx="54006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755576" y="2929508"/>
            <a:ext cx="0" cy="57606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a:endCxn id="31" idx="0"/>
          </p:cNvCxnSpPr>
          <p:nvPr/>
        </p:nvCxnSpPr>
        <p:spPr>
          <a:xfrm flipH="1">
            <a:off x="2791991" y="2929508"/>
            <a:ext cx="3953" cy="58784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4860032" y="2929508"/>
            <a:ext cx="0" cy="57606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6156176" y="2929508"/>
            <a:ext cx="0" cy="57606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a:endCxn id="23" idx="0"/>
          </p:cNvCxnSpPr>
          <p:nvPr/>
        </p:nvCxnSpPr>
        <p:spPr>
          <a:xfrm>
            <a:off x="8110461" y="2288695"/>
            <a:ext cx="23143" cy="122866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A54A0E38-3EFE-4C39-A5A7-427A12BCECBC}"/>
              </a:ext>
            </a:extLst>
          </p:cNvPr>
          <p:cNvSpPr txBox="1"/>
          <p:nvPr/>
        </p:nvSpPr>
        <p:spPr>
          <a:xfrm>
            <a:off x="1259633" y="340382"/>
            <a:ext cx="4208075"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Toxins and Complications</a:t>
            </a:r>
          </a:p>
        </p:txBody>
      </p:sp>
      <p:cxnSp>
        <p:nvCxnSpPr>
          <p:cNvPr id="34" name="直接连接符 33">
            <a:extLst>
              <a:ext uri="{FF2B5EF4-FFF2-40B4-BE49-F238E27FC236}">
                <a16:creationId xmlns:a16="http://schemas.microsoft.com/office/drawing/2014/main" id="{DC058F13-F6AA-4E9C-9464-727F78E9E570}"/>
              </a:ext>
            </a:extLst>
          </p:cNvPr>
          <p:cNvCxnSpPr>
            <a:cxnSpLocks/>
            <a:stCxn id="30" idx="3"/>
          </p:cNvCxnSpPr>
          <p:nvPr/>
        </p:nvCxnSpPr>
        <p:spPr>
          <a:xfrm>
            <a:off x="5467708" y="571215"/>
            <a:ext cx="2272644"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37" name="组合 36">
            <a:extLst>
              <a:ext uri="{FF2B5EF4-FFF2-40B4-BE49-F238E27FC236}">
                <a16:creationId xmlns:a16="http://schemas.microsoft.com/office/drawing/2014/main" id="{4CF245E0-ACD9-4C31-B08B-FDBCC56FE141}"/>
              </a:ext>
            </a:extLst>
          </p:cNvPr>
          <p:cNvGrpSpPr/>
          <p:nvPr/>
        </p:nvGrpSpPr>
        <p:grpSpPr>
          <a:xfrm>
            <a:off x="393539" y="409228"/>
            <a:ext cx="866093" cy="323972"/>
            <a:chOff x="974126" y="450579"/>
            <a:chExt cx="1214610" cy="595696"/>
          </a:xfrm>
        </p:grpSpPr>
        <p:sp>
          <p:nvSpPr>
            <p:cNvPr id="38" name="平行四边形 37">
              <a:extLst>
                <a:ext uri="{FF2B5EF4-FFF2-40B4-BE49-F238E27FC236}">
                  <a16:creationId xmlns:a16="http://schemas.microsoft.com/office/drawing/2014/main" id="{779F6AD9-F86A-4546-B4F8-B725D2202027}"/>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0" name="平行四边形 39">
              <a:extLst>
                <a:ext uri="{FF2B5EF4-FFF2-40B4-BE49-F238E27FC236}">
                  <a16:creationId xmlns:a16="http://schemas.microsoft.com/office/drawing/2014/main" id="{891A4431-1C78-4CB2-AC2B-A92866A1A155}"/>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41" name="图片 40">
            <a:extLst>
              <a:ext uri="{FF2B5EF4-FFF2-40B4-BE49-F238E27FC236}">
                <a16:creationId xmlns:a16="http://schemas.microsoft.com/office/drawing/2014/main" id="{2177CEDF-4057-4CEF-8D3C-BA6D87585D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1346691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15213"/>
            <a:ext cx="3131471" cy="3037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7982"/>
          <a:stretch/>
        </p:blipFill>
        <p:spPr bwMode="auto">
          <a:xfrm>
            <a:off x="3321102" y="2857500"/>
            <a:ext cx="2919012" cy="191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79512" y="5317296"/>
            <a:ext cx="5490357" cy="369332"/>
          </a:xfrm>
          <a:prstGeom prst="rect">
            <a:avLst/>
          </a:prstGeom>
        </p:spPr>
        <p:txBody>
          <a:bodyPr wrap="square">
            <a:spAutoFit/>
          </a:bodyPr>
          <a:lstStyle/>
          <a:p>
            <a:r>
              <a:rPr lang="en-US" altLang="zh-CN" sz="900" dirty="0" err="1"/>
              <a:t>Weiler</a:t>
            </a:r>
            <a:r>
              <a:rPr lang="en-US" altLang="zh-CN" sz="900" dirty="0"/>
              <a:t>, N., </a:t>
            </a:r>
            <a:r>
              <a:rPr lang="en-US" altLang="zh-CN" sz="900" dirty="0" err="1"/>
              <a:t>Schlotmann</a:t>
            </a:r>
            <a:r>
              <a:rPr lang="en-US" altLang="zh-CN" sz="900" dirty="0"/>
              <a:t>, A., </a:t>
            </a:r>
            <a:r>
              <a:rPr lang="en-US" altLang="zh-CN" sz="900" dirty="0" err="1"/>
              <a:t>Schnitzbauer</a:t>
            </a:r>
            <a:r>
              <a:rPr lang="en-US" altLang="zh-CN" sz="900" dirty="0"/>
              <a:t>, A. A., </a:t>
            </a:r>
            <a:r>
              <a:rPr lang="en-US" altLang="zh-CN" sz="900" dirty="0" err="1"/>
              <a:t>Zeuzem</a:t>
            </a:r>
            <a:r>
              <a:rPr lang="en-US" altLang="zh-CN" sz="900" dirty="0"/>
              <a:t>, S. &amp; Welker, M.-W. The epidemiology of acute liver failure. </a:t>
            </a:r>
            <a:r>
              <a:rPr lang="en-US" altLang="zh-CN" sz="900" i="1" dirty="0" err="1"/>
              <a:t>Dtsch</a:t>
            </a:r>
            <a:r>
              <a:rPr lang="en-US" altLang="zh-CN" sz="900" i="1" dirty="0"/>
              <a:t>. </a:t>
            </a:r>
            <a:r>
              <a:rPr lang="en-US" altLang="zh-CN" sz="900" i="1" dirty="0" err="1"/>
              <a:t>Aerzteblatt</a:t>
            </a:r>
            <a:r>
              <a:rPr lang="en-US" altLang="zh-CN" sz="900" i="1" dirty="0"/>
              <a:t> Online</a:t>
            </a:r>
            <a:r>
              <a:rPr lang="en-US" altLang="zh-CN" sz="900" dirty="0"/>
              <a:t> </a:t>
            </a:r>
            <a:r>
              <a:rPr lang="en-US" altLang="zh-CN" sz="900" b="1" dirty="0"/>
              <a:t>117</a:t>
            </a:r>
            <a:r>
              <a:rPr lang="en-US" altLang="zh-CN" sz="900" dirty="0"/>
              <a:t>, 43–50 (2020).</a:t>
            </a:r>
            <a:endParaRPr lang="zh-CN" altLang="en-US" sz="900" dirty="0"/>
          </a:p>
        </p:txBody>
      </p:sp>
      <p:pic>
        <p:nvPicPr>
          <p:cNvPr id="9" name="图片 8">
            <a:extLst>
              <a:ext uri="{FF2B5EF4-FFF2-40B4-BE49-F238E27FC236}">
                <a16:creationId xmlns:a16="http://schemas.microsoft.com/office/drawing/2014/main" id="{51712D93-9092-45A9-A171-728F3E847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2156" y="0"/>
            <a:ext cx="5968338" cy="1915213"/>
          </a:xfrm>
          <a:prstGeom prst="rect">
            <a:avLst/>
          </a:prstGeom>
        </p:spPr>
      </p:pic>
      <p:cxnSp>
        <p:nvCxnSpPr>
          <p:cNvPr id="12" name="直接连接符 11">
            <a:extLst>
              <a:ext uri="{FF2B5EF4-FFF2-40B4-BE49-F238E27FC236}">
                <a16:creationId xmlns:a16="http://schemas.microsoft.com/office/drawing/2014/main" id="{EB74D079-919D-4D8D-AF06-9636B5A4A884}"/>
              </a:ext>
            </a:extLst>
          </p:cNvPr>
          <p:cNvCxnSpPr>
            <a:cxnSpLocks/>
          </p:cNvCxnSpPr>
          <p:nvPr/>
        </p:nvCxnSpPr>
        <p:spPr>
          <a:xfrm>
            <a:off x="3397927" y="4204387"/>
            <a:ext cx="273276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0D2EFB3D-2469-44B8-B49B-14D3E4C422E9}"/>
              </a:ext>
            </a:extLst>
          </p:cNvPr>
          <p:cNvCxnSpPr>
            <a:cxnSpLocks/>
          </p:cNvCxnSpPr>
          <p:nvPr/>
        </p:nvCxnSpPr>
        <p:spPr>
          <a:xfrm>
            <a:off x="3397927" y="4346155"/>
            <a:ext cx="42850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21A70F45-B8F9-48D3-8E1B-6A3093B7D556}"/>
              </a:ext>
            </a:extLst>
          </p:cNvPr>
          <p:cNvCxnSpPr>
            <a:cxnSpLocks/>
          </p:cNvCxnSpPr>
          <p:nvPr/>
        </p:nvCxnSpPr>
        <p:spPr>
          <a:xfrm flipV="1">
            <a:off x="6195402" y="3815106"/>
            <a:ext cx="337991" cy="36472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圆角 25">
            <a:extLst>
              <a:ext uri="{FF2B5EF4-FFF2-40B4-BE49-F238E27FC236}">
                <a16:creationId xmlns:a16="http://schemas.microsoft.com/office/drawing/2014/main" id="{B03C3D71-CDC7-4729-8D44-7E137AE02DDC}"/>
              </a:ext>
            </a:extLst>
          </p:cNvPr>
          <p:cNvSpPr/>
          <p:nvPr/>
        </p:nvSpPr>
        <p:spPr>
          <a:xfrm>
            <a:off x="179511" y="3594022"/>
            <a:ext cx="3042153" cy="829122"/>
          </a:xfrm>
          <a:prstGeom prst="roundRect">
            <a:avLst/>
          </a:prstGeom>
          <a:solidFill>
            <a:srgbClr val="FFFF00">
              <a:alpha val="15000"/>
            </a:srgbClr>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just">
              <a:lnSpc>
                <a:spcPct val="150000"/>
              </a:lnSpc>
            </a:pPr>
            <a:endParaRPr lang="zh-CN" altLang="en-US" sz="1400" b="1" dirty="0">
              <a:solidFill>
                <a:srgbClr val="0070C0"/>
              </a:solidFill>
            </a:endParaRPr>
          </a:p>
        </p:txBody>
      </p:sp>
      <p:cxnSp>
        <p:nvCxnSpPr>
          <p:cNvPr id="27" name="直接箭头连接符 26">
            <a:extLst>
              <a:ext uri="{FF2B5EF4-FFF2-40B4-BE49-F238E27FC236}">
                <a16:creationId xmlns:a16="http://schemas.microsoft.com/office/drawing/2014/main" id="{FFEDF4CB-5FAD-4EBD-9BB8-1B39426FCFBB}"/>
              </a:ext>
            </a:extLst>
          </p:cNvPr>
          <p:cNvCxnSpPr>
            <a:cxnSpLocks/>
          </p:cNvCxnSpPr>
          <p:nvPr/>
        </p:nvCxnSpPr>
        <p:spPr>
          <a:xfrm flipV="1">
            <a:off x="3288500" y="2796619"/>
            <a:ext cx="3200181" cy="103380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矩形: 圆角 6">
            <a:extLst>
              <a:ext uri="{FF2B5EF4-FFF2-40B4-BE49-F238E27FC236}">
                <a16:creationId xmlns:a16="http://schemas.microsoft.com/office/drawing/2014/main" id="{D30A4311-20CE-4DB5-A85B-7430463E502A}"/>
              </a:ext>
            </a:extLst>
          </p:cNvPr>
          <p:cNvSpPr/>
          <p:nvPr/>
        </p:nvSpPr>
        <p:spPr>
          <a:xfrm>
            <a:off x="6598343" y="2353444"/>
            <a:ext cx="2545657" cy="1841710"/>
          </a:xfrm>
          <a:prstGeom prst="roundRect">
            <a:avLst/>
          </a:prstGeom>
          <a:solidFill>
            <a:srgbClr val="FFFF00">
              <a:alpha val="15000"/>
            </a:srgbClr>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nSpc>
                <a:spcPct val="150000"/>
              </a:lnSpc>
            </a:pPr>
            <a:r>
              <a:rPr lang="en-US" altLang="zh-CN" sz="1400" b="1" dirty="0">
                <a:solidFill>
                  <a:srgbClr val="0070C0"/>
                </a:solidFill>
              </a:rPr>
              <a:t>Despite the high mortality of 47%, liver transplantation was performed in only 3.8% of cases.</a:t>
            </a:r>
            <a:endParaRPr lang="zh-CN" altLang="en-US" sz="1400" b="1" dirty="0">
              <a:solidFill>
                <a:srgbClr val="0070C0"/>
              </a:solidFill>
            </a:endParaRPr>
          </a:p>
        </p:txBody>
      </p:sp>
    </p:spTree>
    <p:extLst>
      <p:ext uri="{BB962C8B-B14F-4D97-AF65-F5344CB8AC3E}">
        <p14:creationId xmlns:p14="http://schemas.microsoft.com/office/powerpoint/2010/main" val="1769517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43517" y="162404"/>
            <a:ext cx="5976664" cy="504056"/>
          </a:xfrm>
        </p:spPr>
        <p:txBody>
          <a:bodyPr/>
          <a:lstStyle/>
          <a:p>
            <a:r>
              <a:rPr lang="en-US" altLang="zh-CN" sz="1400" dirty="0"/>
              <a:t>Acute on chronic liver failure - epidemiology</a:t>
            </a:r>
            <a:endParaRPr lang="zh-CN" altLang="en-US" sz="1400" dirty="0"/>
          </a:p>
        </p:txBody>
      </p:sp>
      <p:sp>
        <p:nvSpPr>
          <p:cNvPr id="3" name="文本占位符 2"/>
          <p:cNvSpPr>
            <a:spLocks noGrp="1"/>
          </p:cNvSpPr>
          <p:nvPr>
            <p:ph type="body" sz="half" idx="2"/>
          </p:nvPr>
        </p:nvSpPr>
        <p:spPr>
          <a:xfrm>
            <a:off x="379165" y="1945255"/>
            <a:ext cx="3760787" cy="3600400"/>
          </a:xfrm>
        </p:spPr>
        <p:txBody>
          <a:bodyPr/>
          <a:lstStyle/>
          <a:p>
            <a:pPr marL="285750" indent="-285750">
              <a:buFont typeface="Wingdings" panose="05000000000000000000" pitchFamily="2" charset="2"/>
              <a:buChar char="l"/>
            </a:pPr>
            <a:r>
              <a:rPr lang="en-US" altLang="zh-CN" sz="1000" dirty="0"/>
              <a:t>Recent studies have suggested that there are approximately 700,000 hospitalizations a year in the United States for cirrhosis, 32,335 of which have ACLF (5% of all hospitalizations for cirrhosis).</a:t>
            </a:r>
            <a:endParaRPr lang="en-US" altLang="zh-CN" sz="1000" b="1" u="sng" dirty="0"/>
          </a:p>
          <a:p>
            <a:pPr marL="285750" indent="-285750">
              <a:buFont typeface="Wingdings" panose="05000000000000000000" pitchFamily="2" charset="2"/>
              <a:buChar char="l"/>
            </a:pPr>
            <a:r>
              <a:rPr lang="en-US" altLang="zh-CN" sz="1000" dirty="0"/>
              <a:t>Mortality rates from ACLF have been decreasing from 2001 to 2011 from approximately 65% to currently 50% per hospitalization. </a:t>
            </a:r>
          </a:p>
          <a:p>
            <a:pPr marL="285750" indent="-285750">
              <a:buFont typeface="Wingdings" panose="05000000000000000000" pitchFamily="2" charset="2"/>
              <a:buChar char="l"/>
            </a:pPr>
            <a:r>
              <a:rPr lang="en-US" altLang="zh-CN" sz="1000" dirty="0"/>
              <a:t>The mean hospitalization cost of US $14,894 for patients with cirrhosis and US $51,841 for patients with ACLF. In contrast, the per‐hospitalization cost for patients with congestive heart failure is US $10,775, for pneumonia US $7,206, and for sepsis US $19,330. The mean length of stay for patients with ACLF is 16 days, compared with 5.2 days for pneumonia, 5 days for congestive heart failure, and 8.8 days for sepsis. Thus, the costs of treating ACLF and the mortality rates are far greater than those associated with more common causes for hospitalization.</a:t>
            </a:r>
            <a:endParaRPr lang="zh-CN" altLang="en-US" sz="1000" dirty="0"/>
          </a:p>
        </p:txBody>
      </p:sp>
      <p:sp>
        <p:nvSpPr>
          <p:cNvPr id="4" name="矩形 3"/>
          <p:cNvSpPr/>
          <p:nvPr/>
        </p:nvSpPr>
        <p:spPr>
          <a:xfrm>
            <a:off x="395536" y="5207169"/>
            <a:ext cx="4860497" cy="553998"/>
          </a:xfrm>
          <a:prstGeom prst="rect">
            <a:avLst/>
          </a:prstGeom>
        </p:spPr>
        <p:txBody>
          <a:bodyPr wrap="square">
            <a:spAutoFit/>
          </a:bodyPr>
          <a:lstStyle/>
          <a:p>
            <a:r>
              <a:rPr lang="en-US" altLang="zh-CN" sz="1000" dirty="0" err="1"/>
              <a:t>Sarin</a:t>
            </a:r>
            <a:r>
              <a:rPr lang="en-US" altLang="zh-CN" sz="1000" dirty="0"/>
              <a:t>, S. K. </a:t>
            </a:r>
            <a:r>
              <a:rPr lang="en-US" altLang="zh-CN" sz="1000" i="1" dirty="0"/>
              <a:t>et al.</a:t>
            </a:r>
            <a:r>
              <a:rPr lang="en-US" altLang="zh-CN" sz="1000" dirty="0"/>
              <a:t> </a:t>
            </a:r>
            <a:r>
              <a:rPr lang="en-US" altLang="zh-CN" sz="1000" i="1" dirty="0"/>
              <a:t>Acute-on-chronic liver failure: consensus recommendations of the Asian Pacific association for the study of the liver (APASL): an update</a:t>
            </a:r>
            <a:r>
              <a:rPr lang="en-US" altLang="zh-CN" sz="1000" dirty="0"/>
              <a:t>. </a:t>
            </a:r>
            <a:r>
              <a:rPr lang="en-US" altLang="zh-CN" sz="1000" i="1" dirty="0" err="1"/>
              <a:t>Hepatology</a:t>
            </a:r>
            <a:r>
              <a:rPr lang="en-US" altLang="zh-CN" sz="1000" i="1" dirty="0"/>
              <a:t> International</a:t>
            </a:r>
            <a:r>
              <a:rPr lang="en-US" altLang="zh-CN" sz="1000" dirty="0"/>
              <a:t> </a:t>
            </a:r>
            <a:r>
              <a:rPr lang="en-US" altLang="zh-CN" sz="1000" b="1" dirty="0"/>
              <a:t>13</a:t>
            </a:r>
            <a:r>
              <a:rPr lang="en-US" altLang="zh-CN" sz="1000" dirty="0"/>
              <a:t>, (2019).</a:t>
            </a:r>
            <a:endParaRPr lang="zh-CN" altLang="en-US" sz="1000" dirty="0"/>
          </a:p>
        </p:txBody>
      </p:sp>
      <p:pic>
        <p:nvPicPr>
          <p:cNvPr id="6" name="图片 5">
            <a:extLst>
              <a:ext uri="{FF2B5EF4-FFF2-40B4-BE49-F238E27FC236}">
                <a16:creationId xmlns:a16="http://schemas.microsoft.com/office/drawing/2014/main" id="{A832F801-DC07-49C1-8496-40D4F7E7C40D}"/>
              </a:ext>
            </a:extLst>
          </p:cNvPr>
          <p:cNvPicPr>
            <a:picLocks noChangeAspect="1"/>
          </p:cNvPicPr>
          <p:nvPr/>
        </p:nvPicPr>
        <p:blipFill rotWithShape="1">
          <a:blip r:embed="rId3"/>
          <a:srcRect r="16526" b="59289"/>
          <a:stretch/>
        </p:blipFill>
        <p:spPr>
          <a:xfrm>
            <a:off x="23819" y="0"/>
            <a:ext cx="7632848" cy="967452"/>
          </a:xfrm>
          <a:prstGeom prst="rect">
            <a:avLst/>
          </a:prstGeom>
        </p:spPr>
      </p:pic>
      <p:pic>
        <p:nvPicPr>
          <p:cNvPr id="7" name="图片 6">
            <a:extLst>
              <a:ext uri="{FF2B5EF4-FFF2-40B4-BE49-F238E27FC236}">
                <a16:creationId xmlns:a16="http://schemas.microsoft.com/office/drawing/2014/main" id="{BDF9050D-CAE3-412A-B67F-AA97C768FA3F}"/>
              </a:ext>
            </a:extLst>
          </p:cNvPr>
          <p:cNvPicPr>
            <a:picLocks noChangeAspect="1"/>
          </p:cNvPicPr>
          <p:nvPr/>
        </p:nvPicPr>
        <p:blipFill rotWithShape="1">
          <a:blip r:embed="rId3"/>
          <a:srcRect t="59289"/>
          <a:stretch/>
        </p:blipFill>
        <p:spPr>
          <a:xfrm>
            <a:off x="23819" y="942808"/>
            <a:ext cx="7609029" cy="805048"/>
          </a:xfrm>
          <a:prstGeom prst="rect">
            <a:avLst/>
          </a:prstGeom>
        </p:spPr>
      </p:pic>
      <p:pic>
        <p:nvPicPr>
          <p:cNvPr id="8" name="图片 7">
            <a:extLst>
              <a:ext uri="{FF2B5EF4-FFF2-40B4-BE49-F238E27FC236}">
                <a16:creationId xmlns:a16="http://schemas.microsoft.com/office/drawing/2014/main" id="{CD084BBB-2931-418E-8557-F62AFB1508E4}"/>
              </a:ext>
            </a:extLst>
          </p:cNvPr>
          <p:cNvPicPr>
            <a:picLocks noChangeAspect="1"/>
          </p:cNvPicPr>
          <p:nvPr/>
        </p:nvPicPr>
        <p:blipFill rotWithShape="1">
          <a:blip r:embed="rId3"/>
          <a:srcRect l="85049" t="16868" b="-1"/>
          <a:stretch/>
        </p:blipFill>
        <p:spPr>
          <a:xfrm>
            <a:off x="7609029" y="401968"/>
            <a:ext cx="1367136" cy="1975563"/>
          </a:xfrm>
          <a:prstGeom prst="rect">
            <a:avLst/>
          </a:prstGeom>
        </p:spPr>
      </p:pic>
      <p:sp>
        <p:nvSpPr>
          <p:cNvPr id="9" name="矩形: 圆角 8">
            <a:extLst>
              <a:ext uri="{FF2B5EF4-FFF2-40B4-BE49-F238E27FC236}">
                <a16:creationId xmlns:a16="http://schemas.microsoft.com/office/drawing/2014/main" id="{ADC83336-6E7F-41BC-B3E7-6CC33028BCF0}"/>
              </a:ext>
            </a:extLst>
          </p:cNvPr>
          <p:cNvSpPr/>
          <p:nvPr/>
        </p:nvSpPr>
        <p:spPr>
          <a:xfrm>
            <a:off x="5436096" y="1723870"/>
            <a:ext cx="3445611" cy="3316085"/>
          </a:xfrm>
          <a:prstGeom prst="roundRect">
            <a:avLst/>
          </a:prstGeom>
          <a:solidFill>
            <a:srgbClr val="FFFF00">
              <a:alpha val="15000"/>
            </a:srgbClr>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nSpc>
                <a:spcPct val="150000"/>
              </a:lnSpc>
            </a:pPr>
            <a:r>
              <a:rPr lang="en-US" altLang="zh-CN" sz="1600" b="1" dirty="0">
                <a:solidFill>
                  <a:srgbClr val="0070C0"/>
                </a:solidFill>
              </a:rPr>
              <a:t>High prevalence with 50% mortality rate;</a:t>
            </a:r>
          </a:p>
          <a:p>
            <a:pPr>
              <a:lnSpc>
                <a:spcPct val="150000"/>
              </a:lnSpc>
            </a:pPr>
            <a:r>
              <a:rPr lang="en-US" altLang="zh-CN" sz="1600" b="1" dirty="0">
                <a:solidFill>
                  <a:srgbClr val="0070C0"/>
                </a:solidFill>
              </a:rPr>
              <a:t>The costs of treating ACLF and the mortality rates are far greater than those associated with more common causes for hospitalization.</a:t>
            </a:r>
            <a:endParaRPr lang="zh-CN" altLang="en-US" sz="1600" b="1" dirty="0">
              <a:solidFill>
                <a:srgbClr val="0070C0"/>
              </a:solidFill>
            </a:endParaRPr>
          </a:p>
        </p:txBody>
      </p:sp>
      <p:cxnSp>
        <p:nvCxnSpPr>
          <p:cNvPr id="15" name="直接箭头连接符 14">
            <a:extLst>
              <a:ext uri="{FF2B5EF4-FFF2-40B4-BE49-F238E27FC236}">
                <a16:creationId xmlns:a16="http://schemas.microsoft.com/office/drawing/2014/main" id="{6D803BEB-66E3-42B7-8A55-100A5C8DC5CD}"/>
              </a:ext>
            </a:extLst>
          </p:cNvPr>
          <p:cNvCxnSpPr>
            <a:cxnSpLocks/>
          </p:cNvCxnSpPr>
          <p:nvPr/>
        </p:nvCxnSpPr>
        <p:spPr>
          <a:xfrm flipV="1">
            <a:off x="3982364" y="3000148"/>
            <a:ext cx="1359274" cy="104177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D2B413D4-A4BC-4839-A85E-DCC22D0CC0A3}"/>
              </a:ext>
            </a:extLst>
          </p:cNvPr>
          <p:cNvCxnSpPr>
            <a:cxnSpLocks/>
          </p:cNvCxnSpPr>
          <p:nvPr/>
        </p:nvCxnSpPr>
        <p:spPr>
          <a:xfrm>
            <a:off x="755576" y="3073524"/>
            <a:ext cx="230425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95C36438-47A2-4D76-BEE3-BE287F204622}"/>
              </a:ext>
            </a:extLst>
          </p:cNvPr>
          <p:cNvCxnSpPr>
            <a:cxnSpLocks/>
          </p:cNvCxnSpPr>
          <p:nvPr/>
        </p:nvCxnSpPr>
        <p:spPr>
          <a:xfrm>
            <a:off x="755576" y="4657700"/>
            <a:ext cx="316835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065EFD37-77B1-4781-85C1-BA874E5D0379}"/>
              </a:ext>
            </a:extLst>
          </p:cNvPr>
          <p:cNvCxnSpPr>
            <a:cxnSpLocks/>
          </p:cNvCxnSpPr>
          <p:nvPr/>
        </p:nvCxnSpPr>
        <p:spPr>
          <a:xfrm>
            <a:off x="755576" y="4801716"/>
            <a:ext cx="316835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CD9EBFB2-256D-47FC-A399-CCA8C72B466A}"/>
              </a:ext>
            </a:extLst>
          </p:cNvPr>
          <p:cNvCxnSpPr>
            <a:cxnSpLocks/>
          </p:cNvCxnSpPr>
          <p:nvPr/>
        </p:nvCxnSpPr>
        <p:spPr>
          <a:xfrm>
            <a:off x="755576" y="4945732"/>
            <a:ext cx="100811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826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46148" y="3092250"/>
            <a:ext cx="2779509" cy="1907895"/>
          </a:xfrm>
          <a:prstGeom prst="rect">
            <a:avLst/>
          </a:prstGeom>
        </p:spPr>
        <p:txBody>
          <a:bodyPr wrap="square">
            <a:spAutoFit/>
          </a:bodyPr>
          <a:lstStyle/>
          <a:p>
            <a:pPr>
              <a:lnSpc>
                <a:spcPct val="150000"/>
              </a:lnSpc>
            </a:pPr>
            <a:r>
              <a:rPr lang="en-US" altLang="zh-CN" sz="1000" dirty="0"/>
              <a:t>1. Slow effect  and limited function;</a:t>
            </a:r>
          </a:p>
          <a:p>
            <a:pPr>
              <a:lnSpc>
                <a:spcPct val="150000"/>
              </a:lnSpc>
            </a:pPr>
            <a:r>
              <a:rPr lang="en-US" altLang="zh-CN" sz="1000" dirty="0"/>
              <a:t>2. No water, electrolyte and acid-base balance adjustment;</a:t>
            </a:r>
          </a:p>
          <a:p>
            <a:pPr>
              <a:lnSpc>
                <a:spcPct val="150000"/>
              </a:lnSpc>
            </a:pPr>
            <a:r>
              <a:rPr lang="en-US" altLang="zh-CN" sz="1000" dirty="0"/>
              <a:t>3. Liver dysfunction can’t be repaired in a short time;</a:t>
            </a:r>
          </a:p>
          <a:p>
            <a:pPr>
              <a:lnSpc>
                <a:spcPct val="150000"/>
              </a:lnSpc>
            </a:pPr>
            <a:r>
              <a:rPr lang="en-US" altLang="zh-CN" sz="1000" dirty="0"/>
              <a:t>4. With single medical treatment, the </a:t>
            </a:r>
            <a:r>
              <a:rPr lang="en-US" altLang="zh-CN" sz="1000" b="1" dirty="0"/>
              <a:t>mortality rate of liver failure is 60-80%.</a:t>
            </a:r>
          </a:p>
        </p:txBody>
      </p:sp>
      <p:sp>
        <p:nvSpPr>
          <p:cNvPr id="7" name="矩形 6"/>
          <p:cNvSpPr/>
          <p:nvPr/>
        </p:nvSpPr>
        <p:spPr>
          <a:xfrm>
            <a:off x="3540631" y="3086940"/>
            <a:ext cx="2327514" cy="1477328"/>
          </a:xfrm>
          <a:prstGeom prst="rect">
            <a:avLst/>
          </a:prstGeom>
        </p:spPr>
        <p:txBody>
          <a:bodyPr wrap="square">
            <a:spAutoFit/>
          </a:bodyPr>
          <a:lstStyle/>
          <a:p>
            <a:pPr>
              <a:lnSpc>
                <a:spcPct val="150000"/>
              </a:lnSpc>
            </a:pPr>
            <a:r>
              <a:rPr lang="en-US" altLang="zh-CN" sz="1000" dirty="0"/>
              <a:t>Add stem cells, induce them to differentiate into liver cells, fill hepatocyte necrosis area.</a:t>
            </a:r>
          </a:p>
          <a:p>
            <a:pPr>
              <a:lnSpc>
                <a:spcPct val="150000"/>
              </a:lnSpc>
            </a:pPr>
            <a:r>
              <a:rPr lang="en-US" altLang="zh-CN" sz="1000" dirty="0"/>
              <a:t>   </a:t>
            </a:r>
          </a:p>
          <a:p>
            <a:pPr>
              <a:lnSpc>
                <a:spcPct val="150000"/>
              </a:lnSpc>
            </a:pPr>
            <a:r>
              <a:rPr lang="en-US" altLang="zh-CN" sz="1000" dirty="0"/>
              <a:t>It is a welcome research, but </a:t>
            </a:r>
            <a:r>
              <a:rPr lang="en-US" altLang="zh-CN" sz="1000" b="1" dirty="0"/>
              <a:t>immature right now</a:t>
            </a:r>
            <a:r>
              <a:rPr lang="en-US" altLang="zh-CN" sz="1000" dirty="0"/>
              <a:t>. </a:t>
            </a:r>
            <a:endParaRPr lang="zh-CN" altLang="en-US" sz="1000" dirty="0"/>
          </a:p>
        </p:txBody>
      </p:sp>
      <p:sp>
        <p:nvSpPr>
          <p:cNvPr id="9" name="矩形 8"/>
          <p:cNvSpPr/>
          <p:nvPr/>
        </p:nvSpPr>
        <p:spPr>
          <a:xfrm>
            <a:off x="6410415" y="3202356"/>
            <a:ext cx="2299980" cy="1246495"/>
          </a:xfrm>
          <a:prstGeom prst="rect">
            <a:avLst/>
          </a:prstGeom>
        </p:spPr>
        <p:txBody>
          <a:bodyPr wrap="square">
            <a:spAutoFit/>
          </a:bodyPr>
          <a:lstStyle/>
          <a:p>
            <a:pPr>
              <a:lnSpc>
                <a:spcPct val="150000"/>
              </a:lnSpc>
              <a:buClr>
                <a:schemeClr val="tx2"/>
              </a:buClr>
            </a:pPr>
            <a:r>
              <a:rPr lang="en-US" altLang="zh-CN" sz="1000" dirty="0"/>
              <a:t>Liver transplantation is the last method for liver failure patients.</a:t>
            </a:r>
          </a:p>
          <a:p>
            <a:pPr>
              <a:lnSpc>
                <a:spcPct val="150000"/>
              </a:lnSpc>
              <a:buClr>
                <a:schemeClr val="tx2"/>
              </a:buClr>
            </a:pPr>
            <a:endParaRPr lang="en-US" altLang="zh-CN" sz="1000" dirty="0"/>
          </a:p>
          <a:p>
            <a:pPr>
              <a:lnSpc>
                <a:spcPct val="150000"/>
              </a:lnSpc>
              <a:buClr>
                <a:schemeClr val="tx2"/>
              </a:buClr>
            </a:pPr>
            <a:r>
              <a:rPr lang="en-US" altLang="zh-CN" sz="1000" b="1" dirty="0"/>
              <a:t>It faces donor shortage and high cost.</a:t>
            </a:r>
            <a:endParaRPr lang="zh-CN" altLang="en-US" sz="1000" b="1" dirty="0"/>
          </a:p>
        </p:txBody>
      </p:sp>
      <p:sp>
        <p:nvSpPr>
          <p:cNvPr id="10" name="TextBox 9"/>
          <p:cNvSpPr txBox="1"/>
          <p:nvPr/>
        </p:nvSpPr>
        <p:spPr>
          <a:xfrm>
            <a:off x="1115616" y="962441"/>
            <a:ext cx="1072730" cy="307777"/>
          </a:xfrm>
          <a:prstGeom prst="rect">
            <a:avLst/>
          </a:prstGeom>
          <a:noFill/>
        </p:spPr>
        <p:txBody>
          <a:bodyPr wrap="none" rtlCol="0">
            <a:spAutoFit/>
          </a:bodyPr>
          <a:lstStyle/>
          <a:p>
            <a:r>
              <a:rPr lang="en-US" altLang="zh-CN" sz="1400" b="1" dirty="0">
                <a:solidFill>
                  <a:srgbClr val="0070C0"/>
                </a:solidFill>
                <a:latin typeface="Verdana" panose="020B0604030504040204" pitchFamily="34" charset="0"/>
                <a:ea typeface="微软雅黑" panose="020B0503020204020204" pitchFamily="34" charset="-122"/>
              </a:rPr>
              <a:t>Medicine</a:t>
            </a:r>
            <a:endParaRPr lang="zh-CN" altLang="en-US" sz="1400" b="1" dirty="0">
              <a:solidFill>
                <a:srgbClr val="0070C0"/>
              </a:solidFill>
              <a:latin typeface="Verdana" panose="020B0604030504040204" pitchFamily="34" charset="0"/>
              <a:ea typeface="微软雅黑" panose="020B0503020204020204" pitchFamily="34" charset="-122"/>
            </a:endParaRPr>
          </a:p>
        </p:txBody>
      </p:sp>
      <p:sp>
        <p:nvSpPr>
          <p:cNvPr id="11" name="TextBox 10"/>
          <p:cNvSpPr txBox="1"/>
          <p:nvPr/>
        </p:nvSpPr>
        <p:spPr>
          <a:xfrm>
            <a:off x="4004003" y="957131"/>
            <a:ext cx="1111202" cy="307777"/>
          </a:xfrm>
          <a:prstGeom prst="rect">
            <a:avLst/>
          </a:prstGeom>
          <a:noFill/>
        </p:spPr>
        <p:txBody>
          <a:bodyPr wrap="none" rtlCol="0">
            <a:spAutoFit/>
          </a:bodyPr>
          <a:lstStyle/>
          <a:p>
            <a:r>
              <a:rPr lang="en-US" altLang="zh-CN" sz="1400" b="1" dirty="0">
                <a:solidFill>
                  <a:srgbClr val="0070C0"/>
                </a:solidFill>
                <a:latin typeface="Verdana" panose="020B0604030504040204" pitchFamily="34" charset="0"/>
                <a:ea typeface="微软雅黑" panose="020B0503020204020204" pitchFamily="34" charset="-122"/>
              </a:rPr>
              <a:t>Stem cell</a:t>
            </a:r>
            <a:endParaRPr lang="zh-CN" altLang="en-US" sz="1400" b="1" dirty="0">
              <a:solidFill>
                <a:srgbClr val="0070C0"/>
              </a:solidFill>
              <a:latin typeface="Verdana" panose="020B0604030504040204" pitchFamily="34" charset="0"/>
              <a:ea typeface="微软雅黑" panose="020B0503020204020204" pitchFamily="34" charset="-122"/>
            </a:endParaRPr>
          </a:p>
        </p:txBody>
      </p:sp>
      <p:sp>
        <p:nvSpPr>
          <p:cNvPr id="12" name="TextBox 11"/>
          <p:cNvSpPr txBox="1"/>
          <p:nvPr/>
        </p:nvSpPr>
        <p:spPr>
          <a:xfrm>
            <a:off x="6747191" y="956560"/>
            <a:ext cx="1781257" cy="307777"/>
          </a:xfrm>
          <a:prstGeom prst="rect">
            <a:avLst/>
          </a:prstGeom>
          <a:noFill/>
        </p:spPr>
        <p:txBody>
          <a:bodyPr wrap="none" rtlCol="0">
            <a:spAutoFit/>
          </a:bodyPr>
          <a:lstStyle/>
          <a:p>
            <a:r>
              <a:rPr lang="en-US" altLang="zh-CN" sz="1400" b="1" dirty="0">
                <a:solidFill>
                  <a:srgbClr val="0070C0"/>
                </a:solidFill>
                <a:latin typeface="Verdana" panose="020B0604030504040204" pitchFamily="34" charset="0"/>
                <a:ea typeface="微软雅黑" panose="020B0503020204020204" pitchFamily="34" charset="-122"/>
              </a:rPr>
              <a:t>Transplantation</a:t>
            </a:r>
            <a:endParaRPr lang="zh-CN" altLang="en-US" sz="1400" b="1" dirty="0">
              <a:solidFill>
                <a:srgbClr val="0070C0"/>
              </a:solidFill>
              <a:latin typeface="Verdana" panose="020B0604030504040204" pitchFamily="34" charset="0"/>
              <a:ea typeface="微软雅黑" panose="020B0503020204020204" pitchFamily="34" charset="-122"/>
            </a:endParaRPr>
          </a:p>
        </p:txBody>
      </p:sp>
      <p:cxnSp>
        <p:nvCxnSpPr>
          <p:cNvPr id="14" name="直接连接符 13"/>
          <p:cNvCxnSpPr/>
          <p:nvPr/>
        </p:nvCxnSpPr>
        <p:spPr>
          <a:xfrm>
            <a:off x="3275856" y="1004428"/>
            <a:ext cx="0" cy="40600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084168" y="991012"/>
            <a:ext cx="0" cy="4060097"/>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图片 17">
            <a:extLst>
              <a:ext uri="{FF2B5EF4-FFF2-40B4-BE49-F238E27FC236}">
                <a16:creationId xmlns:a16="http://schemas.microsoft.com/office/drawing/2014/main" id="{FE3CD580-3A02-40AD-A364-ADA7A4A240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066" y="1464235"/>
            <a:ext cx="2456244" cy="1491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图片 21">
            <a:extLst>
              <a:ext uri="{FF2B5EF4-FFF2-40B4-BE49-F238E27FC236}">
                <a16:creationId xmlns:a16="http://schemas.microsoft.com/office/drawing/2014/main" id="{51999269-CB28-4896-B3D1-7AD744AAD4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415" y="1464235"/>
            <a:ext cx="2299980" cy="1496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图片 23">
            <a:extLst>
              <a:ext uri="{FF2B5EF4-FFF2-40B4-BE49-F238E27FC236}">
                <a16:creationId xmlns:a16="http://schemas.microsoft.com/office/drawing/2014/main" id="{C95D628C-E8A7-413E-B194-577615E857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5403" y="1473268"/>
            <a:ext cx="2252470" cy="1493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文本框 15">
            <a:extLst>
              <a:ext uri="{FF2B5EF4-FFF2-40B4-BE49-F238E27FC236}">
                <a16:creationId xmlns:a16="http://schemas.microsoft.com/office/drawing/2014/main" id="{F82623C0-3906-45D7-B047-B8ECB51ABE0C}"/>
              </a:ext>
            </a:extLst>
          </p:cNvPr>
          <p:cNvSpPr txBox="1"/>
          <p:nvPr/>
        </p:nvSpPr>
        <p:spPr>
          <a:xfrm>
            <a:off x="1259633" y="340382"/>
            <a:ext cx="3312367"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Treatment Methods</a:t>
            </a:r>
          </a:p>
        </p:txBody>
      </p:sp>
      <p:cxnSp>
        <p:nvCxnSpPr>
          <p:cNvPr id="19" name="直接连接符 18">
            <a:extLst>
              <a:ext uri="{FF2B5EF4-FFF2-40B4-BE49-F238E27FC236}">
                <a16:creationId xmlns:a16="http://schemas.microsoft.com/office/drawing/2014/main" id="{F3046386-9137-4AFC-BD87-53B16E966972}"/>
              </a:ext>
            </a:extLst>
          </p:cNvPr>
          <p:cNvCxnSpPr>
            <a:cxnSpLocks/>
            <a:stCxn id="16" idx="3"/>
          </p:cNvCxnSpPr>
          <p:nvPr/>
        </p:nvCxnSpPr>
        <p:spPr>
          <a:xfrm>
            <a:off x="4572000" y="571215"/>
            <a:ext cx="3168352"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20" name="组合 19">
            <a:extLst>
              <a:ext uri="{FF2B5EF4-FFF2-40B4-BE49-F238E27FC236}">
                <a16:creationId xmlns:a16="http://schemas.microsoft.com/office/drawing/2014/main" id="{A716EBDF-7B3F-42B2-BE66-E9060A1107EF}"/>
              </a:ext>
            </a:extLst>
          </p:cNvPr>
          <p:cNvGrpSpPr/>
          <p:nvPr/>
        </p:nvGrpSpPr>
        <p:grpSpPr>
          <a:xfrm>
            <a:off x="393539" y="409228"/>
            <a:ext cx="866093" cy="323972"/>
            <a:chOff x="974126" y="450579"/>
            <a:chExt cx="1214610" cy="595696"/>
          </a:xfrm>
        </p:grpSpPr>
        <p:sp>
          <p:nvSpPr>
            <p:cNvPr id="21" name="平行四边形 20">
              <a:extLst>
                <a:ext uri="{FF2B5EF4-FFF2-40B4-BE49-F238E27FC236}">
                  <a16:creationId xmlns:a16="http://schemas.microsoft.com/office/drawing/2014/main" id="{28A834EE-CB48-42CF-AE47-632747D8D974}"/>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3" name="平行四边形 22">
              <a:extLst>
                <a:ext uri="{FF2B5EF4-FFF2-40B4-BE49-F238E27FC236}">
                  <a16:creationId xmlns:a16="http://schemas.microsoft.com/office/drawing/2014/main" id="{5660FD0A-EF6C-48AA-89CD-54F7752A93F1}"/>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25" name="图片 24">
            <a:extLst>
              <a:ext uri="{FF2B5EF4-FFF2-40B4-BE49-F238E27FC236}">
                <a16:creationId xmlns:a16="http://schemas.microsoft.com/office/drawing/2014/main" id="{3CD28453-41CC-4919-BBA3-2B460EE709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310559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A37BF992-423D-47B5-800D-1419A1CAF5C4}"/>
              </a:ext>
            </a:extLst>
          </p:cNvPr>
          <p:cNvSpPr/>
          <p:nvPr/>
        </p:nvSpPr>
        <p:spPr>
          <a:xfrm>
            <a:off x="449171" y="995503"/>
            <a:ext cx="4643672" cy="338554"/>
          </a:xfrm>
          <a:prstGeom prst="rect">
            <a:avLst/>
          </a:prstGeom>
          <a:solidFill>
            <a:srgbClr val="EEB500"/>
          </a:solidFill>
        </p:spPr>
        <p:txBody>
          <a:bodyPr wrap="square">
            <a:spAutoFit/>
          </a:bodyPr>
          <a:lstStyle/>
          <a:p>
            <a:pPr algn="ctr"/>
            <a:r>
              <a:rPr lang="en-US" altLang="zh-CN" sz="1600" b="1" dirty="0">
                <a:solidFill>
                  <a:schemeClr val="bg1"/>
                </a:solidFill>
                <a:latin typeface="Verdana" panose="020B0604030504040204" pitchFamily="34" charset="0"/>
              </a:rPr>
              <a:t>Artificial Liver Support System (ALSS)                           </a:t>
            </a:r>
            <a:endParaRPr lang="zh-CN" altLang="en-US" sz="1600" dirty="0">
              <a:solidFill>
                <a:schemeClr val="bg1"/>
              </a:solidFill>
            </a:endParaRPr>
          </a:p>
        </p:txBody>
      </p:sp>
      <p:sp>
        <p:nvSpPr>
          <p:cNvPr id="3" name="矩形 2">
            <a:extLst>
              <a:ext uri="{FF2B5EF4-FFF2-40B4-BE49-F238E27FC236}">
                <a16:creationId xmlns:a16="http://schemas.microsoft.com/office/drawing/2014/main" id="{2463ECBF-FD00-4566-8B1C-6B8C9CCDF4C1}"/>
              </a:ext>
            </a:extLst>
          </p:cNvPr>
          <p:cNvSpPr/>
          <p:nvPr/>
        </p:nvSpPr>
        <p:spPr>
          <a:xfrm>
            <a:off x="489547" y="1384407"/>
            <a:ext cx="7678556" cy="415498"/>
          </a:xfrm>
          <a:prstGeom prst="rect">
            <a:avLst/>
          </a:prstGeom>
        </p:spPr>
        <p:txBody>
          <a:bodyPr wrap="square">
            <a:spAutoFit/>
          </a:bodyPr>
          <a:lstStyle/>
          <a:p>
            <a:pPr>
              <a:lnSpc>
                <a:spcPct val="150000"/>
              </a:lnSpc>
            </a:pPr>
            <a:r>
              <a:rPr lang="en-US" altLang="zh-CN" sz="1400" dirty="0"/>
              <a:t>An extracorporeal support system which temporarily replace partial liver function.</a:t>
            </a:r>
            <a:endParaRPr lang="zh-CN" altLang="en-US" sz="1400" dirty="0"/>
          </a:p>
        </p:txBody>
      </p:sp>
      <p:sp>
        <p:nvSpPr>
          <p:cNvPr id="4" name="矩形 3">
            <a:extLst>
              <a:ext uri="{FF2B5EF4-FFF2-40B4-BE49-F238E27FC236}">
                <a16:creationId xmlns:a16="http://schemas.microsoft.com/office/drawing/2014/main" id="{4A34F5CC-12D0-4657-8E23-E67AA4544C22}"/>
              </a:ext>
            </a:extLst>
          </p:cNvPr>
          <p:cNvSpPr/>
          <p:nvPr/>
        </p:nvSpPr>
        <p:spPr>
          <a:xfrm>
            <a:off x="449170" y="1960872"/>
            <a:ext cx="2273379" cy="307777"/>
          </a:xfrm>
          <a:prstGeom prst="rect">
            <a:avLst/>
          </a:prstGeom>
          <a:solidFill>
            <a:srgbClr val="EEB500"/>
          </a:solidFill>
        </p:spPr>
        <p:txBody>
          <a:bodyPr wrap="none">
            <a:spAutoFit/>
          </a:bodyPr>
          <a:lstStyle/>
          <a:p>
            <a:r>
              <a:rPr lang="en-US" altLang="zh-CN" sz="1400" b="1" dirty="0">
                <a:solidFill>
                  <a:schemeClr val="bg1"/>
                </a:solidFill>
                <a:latin typeface="Verdana" panose="020B0604030504040204" pitchFamily="34" charset="0"/>
                <a:ea typeface="微软雅黑" panose="020B0503020204020204" pitchFamily="34" charset="-122"/>
              </a:rPr>
              <a:t>Non-biological ALSS </a:t>
            </a:r>
            <a:endParaRPr lang="zh-CN" altLang="en-US" sz="1400" b="1" dirty="0">
              <a:solidFill>
                <a:schemeClr val="bg1"/>
              </a:solidFill>
              <a:latin typeface="Verdana" panose="020B0604030504040204" pitchFamily="34" charset="0"/>
              <a:ea typeface="微软雅黑" panose="020B0503020204020204" pitchFamily="34" charset="-122"/>
            </a:endParaRPr>
          </a:p>
        </p:txBody>
      </p:sp>
      <p:sp>
        <p:nvSpPr>
          <p:cNvPr id="26" name="矩形 25">
            <a:extLst>
              <a:ext uri="{FF2B5EF4-FFF2-40B4-BE49-F238E27FC236}">
                <a16:creationId xmlns:a16="http://schemas.microsoft.com/office/drawing/2014/main" id="{6E27BAFD-19C9-4A0D-AF6F-2E4522351489}"/>
              </a:ext>
            </a:extLst>
          </p:cNvPr>
          <p:cNvSpPr/>
          <p:nvPr/>
        </p:nvSpPr>
        <p:spPr>
          <a:xfrm>
            <a:off x="2597108" y="4779480"/>
            <a:ext cx="1758868" cy="246221"/>
          </a:xfrm>
          <a:prstGeom prst="rect">
            <a:avLst/>
          </a:prstGeom>
        </p:spPr>
        <p:txBody>
          <a:bodyPr wrap="square">
            <a:spAutoFit/>
          </a:bodyPr>
          <a:lstStyle/>
          <a:p>
            <a:r>
              <a:rPr lang="en-US" altLang="zh-CN" sz="1000" b="1" dirty="0">
                <a:solidFill>
                  <a:srgbClr val="0070C0"/>
                </a:solidFill>
                <a:latin typeface="Arial" pitchFamily="34" charset="0"/>
                <a:cs typeface="Arial" pitchFamily="34" charset="0"/>
              </a:rPr>
              <a:t>Plasma exchange (PE)</a:t>
            </a:r>
            <a:endParaRPr lang="zh-CN" altLang="en-US" sz="1000" b="1" dirty="0">
              <a:solidFill>
                <a:srgbClr val="0070C0"/>
              </a:solidFill>
              <a:latin typeface="Arial" pitchFamily="34" charset="0"/>
              <a:cs typeface="Arial" pitchFamily="34" charset="0"/>
            </a:endParaRPr>
          </a:p>
        </p:txBody>
      </p:sp>
      <p:pic>
        <p:nvPicPr>
          <p:cNvPr id="27" name="图片 26">
            <a:extLst>
              <a:ext uri="{FF2B5EF4-FFF2-40B4-BE49-F238E27FC236}">
                <a16:creationId xmlns:a16="http://schemas.microsoft.com/office/drawing/2014/main" id="{E7E16034-9CD2-4B1C-BF39-903DC61EA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858" y="2334826"/>
            <a:ext cx="1677102" cy="2410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矩形 27">
            <a:extLst>
              <a:ext uri="{FF2B5EF4-FFF2-40B4-BE49-F238E27FC236}">
                <a16:creationId xmlns:a16="http://schemas.microsoft.com/office/drawing/2014/main" id="{825CB2E6-BBEB-4C86-ABF4-F6CF9A718737}"/>
              </a:ext>
            </a:extLst>
          </p:cNvPr>
          <p:cNvSpPr/>
          <p:nvPr/>
        </p:nvSpPr>
        <p:spPr>
          <a:xfrm>
            <a:off x="6768395" y="3773503"/>
            <a:ext cx="1702356" cy="400110"/>
          </a:xfrm>
          <a:prstGeom prst="rect">
            <a:avLst/>
          </a:prstGeom>
        </p:spPr>
        <p:txBody>
          <a:bodyPr wrap="square">
            <a:spAutoFit/>
          </a:bodyPr>
          <a:lstStyle/>
          <a:p>
            <a:r>
              <a:rPr lang="en-US" altLang="zh-CN" sz="1000" b="1" dirty="0">
                <a:solidFill>
                  <a:srgbClr val="0070C0"/>
                </a:solidFill>
                <a:latin typeface="Arial" pitchFamily="34" charset="0"/>
                <a:cs typeface="Arial" pitchFamily="34" charset="0"/>
              </a:rPr>
              <a:t>Molecular absorbent </a:t>
            </a:r>
          </a:p>
          <a:p>
            <a:r>
              <a:rPr lang="en-US" altLang="zh-CN" sz="1000" b="1" dirty="0">
                <a:solidFill>
                  <a:srgbClr val="0070C0"/>
                </a:solidFill>
                <a:latin typeface="Arial" pitchFamily="34" charset="0"/>
                <a:cs typeface="Arial" pitchFamily="34" charset="0"/>
              </a:rPr>
              <a:t>recycling system (MARS)</a:t>
            </a:r>
            <a:endParaRPr lang="zh-CN" altLang="en-US" sz="1000" dirty="0">
              <a:solidFill>
                <a:srgbClr val="0070C0"/>
              </a:solidFill>
            </a:endParaRPr>
          </a:p>
        </p:txBody>
      </p:sp>
      <p:pic>
        <p:nvPicPr>
          <p:cNvPr id="29" name="图片 28">
            <a:extLst>
              <a:ext uri="{FF2B5EF4-FFF2-40B4-BE49-F238E27FC236}">
                <a16:creationId xmlns:a16="http://schemas.microsoft.com/office/drawing/2014/main" id="{63349ED1-B07D-4EF6-9925-AFB25C940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547" y="2334826"/>
            <a:ext cx="1450604" cy="24402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 name="矩形 29">
            <a:extLst>
              <a:ext uri="{FF2B5EF4-FFF2-40B4-BE49-F238E27FC236}">
                <a16:creationId xmlns:a16="http://schemas.microsoft.com/office/drawing/2014/main" id="{C2F1E630-EE6F-40FA-B686-50D891B56603}"/>
              </a:ext>
            </a:extLst>
          </p:cNvPr>
          <p:cNvSpPr/>
          <p:nvPr/>
        </p:nvSpPr>
        <p:spPr>
          <a:xfrm>
            <a:off x="755576" y="4810638"/>
            <a:ext cx="966355" cy="246221"/>
          </a:xfrm>
          <a:prstGeom prst="rect">
            <a:avLst/>
          </a:prstGeom>
        </p:spPr>
        <p:txBody>
          <a:bodyPr wrap="square">
            <a:spAutoFit/>
          </a:bodyPr>
          <a:lstStyle/>
          <a:p>
            <a:r>
              <a:rPr lang="en-US" altLang="zh-CN" sz="1000" b="1" dirty="0">
                <a:solidFill>
                  <a:srgbClr val="0070C0"/>
                </a:solidFill>
                <a:latin typeface="Arial" pitchFamily="34" charset="0"/>
                <a:cs typeface="Arial" pitchFamily="34" charset="0"/>
              </a:rPr>
              <a:t>HD/HF/HDF</a:t>
            </a:r>
            <a:endParaRPr lang="zh-CN" altLang="en-US" sz="1000" b="1" dirty="0">
              <a:solidFill>
                <a:srgbClr val="0070C0"/>
              </a:solidFill>
            </a:endParaRPr>
          </a:p>
        </p:txBody>
      </p:sp>
      <p:pic>
        <p:nvPicPr>
          <p:cNvPr id="31" name="图片 30">
            <a:extLst>
              <a:ext uri="{FF2B5EF4-FFF2-40B4-BE49-F238E27FC236}">
                <a16:creationId xmlns:a16="http://schemas.microsoft.com/office/drawing/2014/main" id="{72660E02-9665-4AF1-AE9A-7F37DD014F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7771" y="2334826"/>
            <a:ext cx="1713273" cy="13381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 name="图片 31">
            <a:extLst>
              <a:ext uri="{FF2B5EF4-FFF2-40B4-BE49-F238E27FC236}">
                <a16:creationId xmlns:a16="http://schemas.microsoft.com/office/drawing/2014/main" id="{70FA4413-967B-469F-BF65-5FBD6D1A33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6016" y="2334826"/>
            <a:ext cx="1656183" cy="24064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矩形 32">
            <a:extLst>
              <a:ext uri="{FF2B5EF4-FFF2-40B4-BE49-F238E27FC236}">
                <a16:creationId xmlns:a16="http://schemas.microsoft.com/office/drawing/2014/main" id="{9464AF57-AAB6-478C-9C82-4B969B6D5D2B}"/>
              </a:ext>
            </a:extLst>
          </p:cNvPr>
          <p:cNvSpPr/>
          <p:nvPr/>
        </p:nvSpPr>
        <p:spPr>
          <a:xfrm>
            <a:off x="4685340" y="4789763"/>
            <a:ext cx="1758868" cy="246221"/>
          </a:xfrm>
          <a:prstGeom prst="rect">
            <a:avLst/>
          </a:prstGeom>
        </p:spPr>
        <p:txBody>
          <a:bodyPr wrap="square">
            <a:spAutoFit/>
          </a:bodyPr>
          <a:lstStyle/>
          <a:p>
            <a:r>
              <a:rPr lang="en-US" altLang="zh-CN" sz="1000" b="1" dirty="0">
                <a:solidFill>
                  <a:srgbClr val="0070C0"/>
                </a:solidFill>
                <a:latin typeface="Arial" pitchFamily="34" charset="0"/>
                <a:cs typeface="Arial" pitchFamily="34" charset="0"/>
              </a:rPr>
              <a:t>Plasma/blood adsorption</a:t>
            </a:r>
            <a:endParaRPr lang="zh-CN" altLang="en-US" sz="1000" b="1" dirty="0">
              <a:solidFill>
                <a:srgbClr val="0070C0"/>
              </a:solidFill>
              <a:latin typeface="Arial" pitchFamily="34" charset="0"/>
              <a:cs typeface="Arial" pitchFamily="34" charset="0"/>
            </a:endParaRPr>
          </a:p>
        </p:txBody>
      </p:sp>
      <p:sp>
        <p:nvSpPr>
          <p:cNvPr id="34" name="矩形 33">
            <a:extLst>
              <a:ext uri="{FF2B5EF4-FFF2-40B4-BE49-F238E27FC236}">
                <a16:creationId xmlns:a16="http://schemas.microsoft.com/office/drawing/2014/main" id="{0A607BBB-15E3-4480-99A2-8B0AFAC4E52B}"/>
              </a:ext>
            </a:extLst>
          </p:cNvPr>
          <p:cNvSpPr/>
          <p:nvPr/>
        </p:nvSpPr>
        <p:spPr>
          <a:xfrm>
            <a:off x="7304006" y="4274108"/>
            <a:ext cx="1290822" cy="400110"/>
          </a:xfrm>
          <a:prstGeom prst="rect">
            <a:avLst/>
          </a:prstGeom>
        </p:spPr>
        <p:txBody>
          <a:bodyPr wrap="square">
            <a:spAutoFit/>
          </a:bodyPr>
          <a:lstStyle/>
          <a:p>
            <a:r>
              <a:rPr lang="en-US" altLang="zh-CN" sz="2000" b="1" dirty="0">
                <a:solidFill>
                  <a:srgbClr val="0070C0"/>
                </a:solidFill>
                <a:latin typeface="Arial" pitchFamily="34" charset="0"/>
                <a:cs typeface="Arial" pitchFamily="34" charset="0"/>
              </a:rPr>
              <a:t>……</a:t>
            </a:r>
            <a:endParaRPr lang="zh-CN" altLang="en-US" sz="2000" b="1" dirty="0">
              <a:solidFill>
                <a:srgbClr val="0070C0"/>
              </a:solidFill>
              <a:latin typeface="Arial" pitchFamily="34" charset="0"/>
              <a:cs typeface="Arial" pitchFamily="34" charset="0"/>
            </a:endParaRPr>
          </a:p>
        </p:txBody>
      </p:sp>
      <p:sp>
        <p:nvSpPr>
          <p:cNvPr id="2" name="椭圆 1">
            <a:extLst>
              <a:ext uri="{FF2B5EF4-FFF2-40B4-BE49-F238E27FC236}">
                <a16:creationId xmlns:a16="http://schemas.microsoft.com/office/drawing/2014/main" id="{404B3924-FB82-45AC-B5F5-527FAB18093E}"/>
              </a:ext>
            </a:extLst>
          </p:cNvPr>
          <p:cNvSpPr/>
          <p:nvPr/>
        </p:nvSpPr>
        <p:spPr>
          <a:xfrm>
            <a:off x="4490234" y="1960872"/>
            <a:ext cx="2053080" cy="3163188"/>
          </a:xfrm>
          <a:prstGeom prst="ellipse">
            <a:avLst/>
          </a:prstGeom>
          <a:noFill/>
          <a:ln>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771FD00A-DCFA-4E36-A531-844010263CDC}"/>
              </a:ext>
            </a:extLst>
          </p:cNvPr>
          <p:cNvSpPr txBox="1"/>
          <p:nvPr/>
        </p:nvSpPr>
        <p:spPr>
          <a:xfrm>
            <a:off x="1259633" y="340382"/>
            <a:ext cx="3312367"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Treatment Methods</a:t>
            </a:r>
          </a:p>
        </p:txBody>
      </p:sp>
      <p:cxnSp>
        <p:nvCxnSpPr>
          <p:cNvPr id="18" name="直接连接符 17">
            <a:extLst>
              <a:ext uri="{FF2B5EF4-FFF2-40B4-BE49-F238E27FC236}">
                <a16:creationId xmlns:a16="http://schemas.microsoft.com/office/drawing/2014/main" id="{FBAC1932-E6DF-4AEC-AACE-CAC5C0AA6647}"/>
              </a:ext>
            </a:extLst>
          </p:cNvPr>
          <p:cNvCxnSpPr>
            <a:cxnSpLocks/>
            <a:stCxn id="16" idx="3"/>
          </p:cNvCxnSpPr>
          <p:nvPr/>
        </p:nvCxnSpPr>
        <p:spPr>
          <a:xfrm>
            <a:off x="4572000" y="571215"/>
            <a:ext cx="3168352"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E6A26B2B-4D4F-40EE-91ED-9A918F06674E}"/>
              </a:ext>
            </a:extLst>
          </p:cNvPr>
          <p:cNvGrpSpPr/>
          <p:nvPr/>
        </p:nvGrpSpPr>
        <p:grpSpPr>
          <a:xfrm>
            <a:off x="393539" y="409228"/>
            <a:ext cx="866093" cy="323972"/>
            <a:chOff x="974126" y="450579"/>
            <a:chExt cx="1214610" cy="595696"/>
          </a:xfrm>
        </p:grpSpPr>
        <p:sp>
          <p:nvSpPr>
            <p:cNvPr id="20" name="平行四边形 19">
              <a:extLst>
                <a:ext uri="{FF2B5EF4-FFF2-40B4-BE49-F238E27FC236}">
                  <a16:creationId xmlns:a16="http://schemas.microsoft.com/office/drawing/2014/main" id="{36CA1B5B-5001-49CF-91BF-33CBBCDF7CE9}"/>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1" name="平行四边形 20">
              <a:extLst>
                <a:ext uri="{FF2B5EF4-FFF2-40B4-BE49-F238E27FC236}">
                  <a16:creationId xmlns:a16="http://schemas.microsoft.com/office/drawing/2014/main" id="{1B71774A-C847-415E-B184-9A8126D1F317}"/>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22" name="图片 21">
            <a:extLst>
              <a:ext uri="{FF2B5EF4-FFF2-40B4-BE49-F238E27FC236}">
                <a16:creationId xmlns:a16="http://schemas.microsoft.com/office/drawing/2014/main" id="{596D8EAC-CF2B-4AC8-BA6A-6B75C20185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3923754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7441ACE-C1AF-4E46-AB3E-4C7ACF0566FB}"/>
              </a:ext>
            </a:extLst>
          </p:cNvPr>
          <p:cNvSpPr/>
          <p:nvPr/>
        </p:nvSpPr>
        <p:spPr>
          <a:xfrm>
            <a:off x="1763688" y="4814072"/>
            <a:ext cx="7057162" cy="3965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i="1" dirty="0">
                <a:solidFill>
                  <a:srgbClr val="000000"/>
                </a:solidFill>
                <a:latin typeface="Arial" panose="020B0604020202020204" pitchFamily="34" charset="0"/>
              </a:rPr>
              <a:t>Epidemiology branch of Chinese medical association, liver failure and artificial liver group. Guidelines for the treatment of liver failure by non-biological artificial liver (2016) [J]. Chinese journal of clinical infectious diseases, 2016,9(2):97-103.</a:t>
            </a:r>
            <a:endParaRPr lang="zh-CN" altLang="en-US" sz="1000" i="1" dirty="0">
              <a:solidFill>
                <a:srgbClr val="000000"/>
              </a:solidFill>
              <a:latin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03" y="1129308"/>
            <a:ext cx="6457156" cy="30656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1026" y="2137420"/>
            <a:ext cx="4339825"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本框 5">
            <a:extLst>
              <a:ext uri="{FF2B5EF4-FFF2-40B4-BE49-F238E27FC236}">
                <a16:creationId xmlns:a16="http://schemas.microsoft.com/office/drawing/2014/main" id="{553DC697-F7E9-436F-9B16-0E029C9D13C9}"/>
              </a:ext>
            </a:extLst>
          </p:cNvPr>
          <p:cNvSpPr txBox="1"/>
          <p:nvPr/>
        </p:nvSpPr>
        <p:spPr>
          <a:xfrm>
            <a:off x="1259633" y="340382"/>
            <a:ext cx="3672407" cy="461665"/>
          </a:xfrm>
          <a:prstGeom prst="rect">
            <a:avLst/>
          </a:prstGeom>
          <a:noFill/>
        </p:spPr>
        <p:txBody>
          <a:bodyPr wrap="square">
            <a:spAutoFit/>
          </a:bodyPr>
          <a:lstStyle/>
          <a:p>
            <a:r>
              <a:rPr lang="en-US" altLang="zh-CN" sz="2400" dirty="0">
                <a:solidFill>
                  <a:srgbClr val="00528A"/>
                </a:solidFill>
                <a:latin typeface="+mj-ea"/>
                <a:ea typeface="+mj-ea"/>
                <a:sym typeface="思源黑体 CN Normal" panose="020B0400000000000000" pitchFamily="34" charset="-122"/>
              </a:rPr>
              <a:t>Background of DPMAS</a:t>
            </a:r>
          </a:p>
        </p:txBody>
      </p:sp>
      <p:cxnSp>
        <p:nvCxnSpPr>
          <p:cNvPr id="8" name="直接连接符 7">
            <a:extLst>
              <a:ext uri="{FF2B5EF4-FFF2-40B4-BE49-F238E27FC236}">
                <a16:creationId xmlns:a16="http://schemas.microsoft.com/office/drawing/2014/main" id="{3496C30B-C733-4692-89CD-29958946CA02}"/>
              </a:ext>
            </a:extLst>
          </p:cNvPr>
          <p:cNvCxnSpPr>
            <a:cxnSpLocks/>
            <a:stCxn id="6" idx="3"/>
          </p:cNvCxnSpPr>
          <p:nvPr/>
        </p:nvCxnSpPr>
        <p:spPr>
          <a:xfrm>
            <a:off x="4932040" y="571215"/>
            <a:ext cx="2808312" cy="0"/>
          </a:xfrm>
          <a:prstGeom prst="line">
            <a:avLst/>
          </a:prstGeom>
          <a:ln w="19050">
            <a:gradFill>
              <a:gsLst>
                <a:gs pos="0">
                  <a:srgbClr val="0075C1"/>
                </a:gs>
                <a:gs pos="100000">
                  <a:srgbClr val="0075C1">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65464584-834A-4B65-9818-52A29A7552B6}"/>
              </a:ext>
            </a:extLst>
          </p:cNvPr>
          <p:cNvGrpSpPr/>
          <p:nvPr/>
        </p:nvGrpSpPr>
        <p:grpSpPr>
          <a:xfrm>
            <a:off x="393539" y="409228"/>
            <a:ext cx="866093" cy="323972"/>
            <a:chOff x="974126" y="450579"/>
            <a:chExt cx="1214610" cy="595696"/>
          </a:xfrm>
        </p:grpSpPr>
        <p:sp>
          <p:nvSpPr>
            <p:cNvPr id="11" name="平行四边形 10">
              <a:extLst>
                <a:ext uri="{FF2B5EF4-FFF2-40B4-BE49-F238E27FC236}">
                  <a16:creationId xmlns:a16="http://schemas.microsoft.com/office/drawing/2014/main" id="{7B5B4802-2B78-46E9-AE87-7F9268615F4E}"/>
                </a:ext>
              </a:extLst>
            </p:cNvPr>
            <p:cNvSpPr/>
            <p:nvPr/>
          </p:nvSpPr>
          <p:spPr>
            <a:xfrm>
              <a:off x="974126" y="450579"/>
              <a:ext cx="929104" cy="500856"/>
            </a:xfrm>
            <a:prstGeom prst="parallelogram">
              <a:avLst/>
            </a:prstGeom>
            <a:gradFill>
              <a:gsLst>
                <a:gs pos="0">
                  <a:srgbClr val="0075C1"/>
                </a:gs>
                <a:gs pos="100000">
                  <a:srgbClr val="0075C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2" name="平行四边形 11">
              <a:extLst>
                <a:ext uri="{FF2B5EF4-FFF2-40B4-BE49-F238E27FC236}">
                  <a16:creationId xmlns:a16="http://schemas.microsoft.com/office/drawing/2014/main" id="{EEA43C61-5EF4-4D6B-BCDD-6695390EE2FB}"/>
                </a:ext>
              </a:extLst>
            </p:cNvPr>
            <p:cNvSpPr/>
            <p:nvPr/>
          </p:nvSpPr>
          <p:spPr>
            <a:xfrm rot="10800000">
              <a:off x="1259632" y="545419"/>
              <a:ext cx="929104" cy="500856"/>
            </a:xfrm>
            <a:prstGeom prst="parallelogram">
              <a:avLst/>
            </a:prstGeom>
            <a:gradFill>
              <a:gsLst>
                <a:gs pos="0">
                  <a:srgbClr val="ACCE22"/>
                </a:gs>
                <a:gs pos="100000">
                  <a:srgbClr val="ACCE2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13" name="图片 12">
            <a:extLst>
              <a:ext uri="{FF2B5EF4-FFF2-40B4-BE49-F238E27FC236}">
                <a16:creationId xmlns:a16="http://schemas.microsoft.com/office/drawing/2014/main" id="{34FC4984-7A93-49D5-BA42-46ED5D33CE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769" y="409228"/>
            <a:ext cx="908695" cy="270000"/>
          </a:xfrm>
          <a:prstGeom prst="rect">
            <a:avLst/>
          </a:prstGeom>
        </p:spPr>
      </p:pic>
    </p:spTree>
    <p:extLst>
      <p:ext uri="{BB962C8B-B14F-4D97-AF65-F5344CB8AC3E}">
        <p14:creationId xmlns:p14="http://schemas.microsoft.com/office/powerpoint/2010/main" val="810781883"/>
      </p:ext>
    </p:extLst>
  </p:cSld>
  <p:clrMapOvr>
    <a:masterClrMapping/>
  </p:clrMapOvr>
</p:sld>
</file>

<file path=ppt/theme/theme1.xml><?xml version="1.0" encoding="utf-8"?>
<a:theme xmlns:a="http://schemas.openxmlformats.org/drawingml/2006/main" name="1_Office 主题​​">
  <a:themeElements>
    <a:clrScheme name="灰度">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灰度">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汇报">
      <a:majorFont>
        <a:latin typeface="Arial"/>
        <a:ea typeface="思源黑体 CN Bold"/>
        <a:cs typeface=""/>
      </a:majorFont>
      <a:minorFont>
        <a:latin typeface="Arial"/>
        <a:ea typeface="思源黑体 CN Norm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olidFill>
            <a:srgbClr val="0075C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7522</TotalTime>
  <Words>3169</Words>
  <Application>Microsoft Office PowerPoint</Application>
  <PresentationFormat>全屏显示(16:10)</PresentationFormat>
  <Paragraphs>345</Paragraphs>
  <Slides>34</Slides>
  <Notes>25</Notes>
  <HiddenSlides>0</HiddenSlides>
  <MMClips>1</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34</vt:i4>
      </vt:variant>
    </vt:vector>
  </HeadingPairs>
  <TitlesOfParts>
    <vt:vector size="49" baseType="lpstr">
      <vt:lpstr>Lato Black</vt:lpstr>
      <vt:lpstr>隶书</vt:lpstr>
      <vt:lpstr>思源黑体 CN Bold</vt:lpstr>
      <vt:lpstr>思源黑体 CN Normal</vt:lpstr>
      <vt:lpstr>微软雅黑</vt:lpstr>
      <vt:lpstr>Arial</vt:lpstr>
      <vt:lpstr>Calibri</vt:lpstr>
      <vt:lpstr>Calibri Light</vt:lpstr>
      <vt:lpstr>Segoe UI</vt:lpstr>
      <vt:lpstr>Times New Roman</vt:lpstr>
      <vt:lpstr>Verdana</vt:lpstr>
      <vt:lpstr>Wingdings</vt:lpstr>
      <vt:lpstr>1_Office 主题​​</vt:lpstr>
      <vt:lpstr>2_Office 主题​​</vt:lpstr>
      <vt:lpstr>Office 主题​​</vt:lpstr>
      <vt:lpstr>PowerPoint 演示文稿</vt:lpstr>
      <vt:lpstr>PowerPoint 演示文稿</vt:lpstr>
      <vt:lpstr>PowerPoint 演示文稿</vt:lpstr>
      <vt:lpstr>PowerPoint 演示文稿</vt:lpstr>
      <vt:lpstr>PowerPoint 演示文稿</vt:lpstr>
      <vt:lpstr>Acute on chronic liver failure - epidemiology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laoql</dc:creator>
  <cp:lastModifiedBy>叶少欣</cp:lastModifiedBy>
  <cp:revision>341</cp:revision>
  <dcterms:created xsi:type="dcterms:W3CDTF">2016-09-26T06:23:00Z</dcterms:created>
  <dcterms:modified xsi:type="dcterms:W3CDTF">2021-06-03T01:31:16Z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2052-10.1.0.7346</vt:lpwstr>
  </property>
</Properties>
</file>