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</p:sldMasterIdLst>
  <p:notesMasterIdLst>
    <p:notesMasterId r:id="rId36"/>
  </p:notesMasterIdLst>
  <p:sldIdLst>
    <p:sldId id="261" r:id="rId3"/>
    <p:sldId id="693" r:id="rId4"/>
    <p:sldId id="694" r:id="rId5"/>
    <p:sldId id="628" r:id="rId6"/>
    <p:sldId id="630" r:id="rId7"/>
    <p:sldId id="631" r:id="rId8"/>
    <p:sldId id="633" r:id="rId9"/>
    <p:sldId id="695" r:id="rId10"/>
    <p:sldId id="636" r:id="rId11"/>
    <p:sldId id="697" r:id="rId12"/>
    <p:sldId id="668" r:id="rId13"/>
    <p:sldId id="701" r:id="rId14"/>
    <p:sldId id="692" r:id="rId15"/>
    <p:sldId id="702" r:id="rId16"/>
    <p:sldId id="667" r:id="rId17"/>
    <p:sldId id="700" r:id="rId18"/>
    <p:sldId id="696" r:id="rId19"/>
    <p:sldId id="690" r:id="rId20"/>
    <p:sldId id="642" r:id="rId21"/>
    <p:sldId id="645" r:id="rId22"/>
    <p:sldId id="646" r:id="rId23"/>
    <p:sldId id="643" r:id="rId24"/>
    <p:sldId id="644" r:id="rId25"/>
    <p:sldId id="677" r:id="rId26"/>
    <p:sldId id="680" r:id="rId27"/>
    <p:sldId id="681" r:id="rId28"/>
    <p:sldId id="687" r:id="rId29"/>
    <p:sldId id="684" r:id="rId30"/>
    <p:sldId id="673" r:id="rId31"/>
    <p:sldId id="674" r:id="rId32"/>
    <p:sldId id="656" r:id="rId33"/>
    <p:sldId id="704" r:id="rId34"/>
    <p:sldId id="317" r:id="rId35"/>
  </p:sldIdLst>
  <p:sldSz cx="9144000" cy="5715000" type="screen16x1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5">
          <p15:clr>
            <a:srgbClr val="A4A3A4"/>
          </p15:clr>
        </p15:guide>
        <p15:guide id="2" pos="2873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00000"/>
    <a:srgbClr val="718EEB"/>
    <a:srgbClr val="1B43C3"/>
    <a:srgbClr val="0070C0"/>
    <a:srgbClr val="0066FF"/>
    <a:srgbClr val="CCFFFF"/>
    <a:srgbClr val="CCECFF"/>
    <a:srgbClr val="66CCFF"/>
    <a:srgbClr val="4A9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6525" autoAdjust="0"/>
  </p:normalViewPr>
  <p:slideViewPr>
    <p:cSldViewPr>
      <p:cViewPr varScale="1">
        <p:scale>
          <a:sx n="142" d="100"/>
          <a:sy n="142" d="100"/>
        </p:scale>
        <p:origin x="690" y="102"/>
      </p:cViewPr>
      <p:guideLst>
        <p:guide orient="horz" pos="1845"/>
        <p:guide pos="2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677C9-1705-4553-9B79-11D84EE9F8F5}" type="datetimeFigureOut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5C0F9-6AB6-48A9-AC2B-2C92BEB512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AE87-8799-4345-9CF8-7173D3AFBCD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5"/>
            <a:ext cx="2133600" cy="304271"/>
          </a:xfrm>
          <a:prstGeom prst="rect">
            <a:avLst/>
          </a:prstGeom>
        </p:spPr>
        <p:txBody>
          <a:bodyPr/>
          <a:lstStyle/>
          <a:p>
            <a:fld id="{ABEACF6F-07E5-4A54-8E0A-16BBC774F4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791580" y="445235"/>
            <a:ext cx="7632848" cy="504056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791580" y="1237320"/>
            <a:ext cx="7632848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n-ea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791580" y="445235"/>
            <a:ext cx="7632848" cy="504056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791580" y="1237320"/>
            <a:ext cx="7632848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alphaModFix amt="2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ABEACF6F-07E5-4A54-8E0A-16BBC774F4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791580" y="445232"/>
            <a:ext cx="7632848" cy="504056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791580" y="1237320"/>
            <a:ext cx="7632848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2057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xx\Desktop\海外.jpg海外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4"/>
            <a:ext cx="9144000" cy="57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0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tjPkYiXX6o&amp;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tjPkYiXX6o&amp;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laoql\Desktop\PP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" y="4764"/>
            <a:ext cx="9187264" cy="57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aoql\Desktop\PP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2" y="4764"/>
            <a:ext cx="9187262" cy="57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ql\Desktop\图片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" y="4764"/>
            <a:ext cx="263723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:\Users\lql\Desktop\组合（蓝色背景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7" y="4764"/>
            <a:ext cx="26257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22"/>
          <p:cNvSpPr>
            <a:spLocks noChangeArrowheads="1"/>
          </p:cNvSpPr>
          <p:nvPr/>
        </p:nvSpPr>
        <p:spPr bwMode="auto">
          <a:xfrm>
            <a:off x="6532577" y="2114551"/>
            <a:ext cx="2625725" cy="82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81043" tIns="40522" rIns="81043" bIns="40522" anchor="ctr"/>
          <a:lstStyle/>
          <a:p>
            <a:pPr algn="ctr"/>
            <a:endParaRPr lang="zh-CN" altLang="zh-CN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auto">
          <a:xfrm>
            <a:off x="-28973" y="2114551"/>
            <a:ext cx="2634062" cy="82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/>
          <a:p>
            <a:pPr indent="405130">
              <a:lnSpc>
                <a:spcPct val="150000"/>
              </a:lnSpc>
            </a:pPr>
            <a:endParaRPr lang="zh-CN" altLang="zh-CN" sz="21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960670" y="3870705"/>
            <a:ext cx="7416824" cy="4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HA130 FOR DIALYSIS PATIENTS</a:t>
            </a:r>
            <a:endParaRPr lang="zh-CN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5" y="4764"/>
            <a:ext cx="3951286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2592393" y="2114551"/>
            <a:ext cx="3967163" cy="825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81043" tIns="40522" rIns="81043" bIns="40522" anchor="ctr"/>
          <a:lstStyle/>
          <a:p>
            <a:pPr algn="ctr"/>
            <a:endParaRPr lang="zh-CN" altLang="zh-CN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3E4B9D0-D2A8-42A9-ABD0-885335CD6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05911"/>
            <a:ext cx="2304256" cy="6846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>
            <a:extLst>
              <a:ext uri="{FF2B5EF4-FFF2-40B4-BE49-F238E27FC236}">
                <a16:creationId xmlns:a16="http://schemas.microsoft.com/office/drawing/2014/main" id="{E085D778-EEA7-4AC4-AF24-28BF3C4AA2D9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Introduction and benefits of HA130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D31EB80-FA50-4FBA-B703-DFE4944344E4}"/>
              </a:ext>
            </a:extLst>
          </p:cNvPr>
          <p:cNvGrpSpPr/>
          <p:nvPr/>
        </p:nvGrpSpPr>
        <p:grpSpPr>
          <a:xfrm>
            <a:off x="683568" y="193204"/>
            <a:ext cx="3888432" cy="439628"/>
            <a:chOff x="960552" y="193204"/>
            <a:chExt cx="4619560" cy="439628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C843925-B632-44D4-942C-09D3AAE31AAA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9291CEA-8B03-40B5-989B-56C34556CE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02FB594-5601-4E82-BE03-21751B7A87F5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A5E5FC-D9D0-4264-826A-E41D0D833E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5CA24AD9-E93D-4B2C-906B-35D50227C16E}"/>
              </a:ext>
            </a:extLst>
          </p:cNvPr>
          <p:cNvSpPr/>
          <p:nvPr/>
        </p:nvSpPr>
        <p:spPr>
          <a:xfrm>
            <a:off x="903975" y="892642"/>
            <a:ext cx="7417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Hemoperfusion is an extracorporeal blood purification modality that consists of the passage of anti-coagulated whole blood through a device, usually a column, that contains adsorbent particles. It is usually used for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removal of toxins, drugs and metabolites from blood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" name="图片 29" descr="屏幕剪辑">
            <a:extLst>
              <a:ext uri="{FF2B5EF4-FFF2-40B4-BE49-F238E27FC236}">
                <a16:creationId xmlns:a16="http://schemas.microsoft.com/office/drawing/2014/main" id="{72FA1EE8-603E-4335-A628-BFF2B4FCA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3" b="13058"/>
          <a:stretch/>
        </p:blipFill>
        <p:spPr>
          <a:xfrm>
            <a:off x="1466301" y="3203944"/>
            <a:ext cx="1725634" cy="1404000"/>
          </a:xfrm>
          <a:prstGeom prst="rect">
            <a:avLst/>
          </a:prstGeom>
        </p:spPr>
      </p:pic>
      <p:pic>
        <p:nvPicPr>
          <p:cNvPr id="31" name="图片 30" descr="屏幕剪辑">
            <a:extLst>
              <a:ext uri="{FF2B5EF4-FFF2-40B4-BE49-F238E27FC236}">
                <a16:creationId xmlns:a16="http://schemas.microsoft.com/office/drawing/2014/main" id="{0C5C1E40-1F71-4D2B-A3FE-492CCE62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9" b="12925"/>
          <a:stretch/>
        </p:blipFill>
        <p:spPr>
          <a:xfrm>
            <a:off x="1005371" y="1614402"/>
            <a:ext cx="2647494" cy="158400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3EE62E2-7F9C-4D90-8D25-94C3795BC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/>
        </p:blipFill>
        <p:spPr bwMode="auto">
          <a:xfrm>
            <a:off x="4612538" y="1641046"/>
            <a:ext cx="3724231" cy="344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FDA5E84D-581F-4A40-97D7-FE8D85BEE00E}"/>
              </a:ext>
            </a:extLst>
          </p:cNvPr>
          <p:cNvSpPr/>
          <p:nvPr/>
        </p:nvSpPr>
        <p:spPr>
          <a:xfrm>
            <a:off x="611560" y="4585692"/>
            <a:ext cx="38759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1. </a:t>
            </a:r>
            <a:r>
              <a:rPr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Neutro-macroporous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resin adsorbing beads made of styrene-divinylbenzene copolymer (</a:t>
            </a:r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In (</a:t>
            </a:r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pictures made by transmission electron microscopy (TEM) of beats surface and section with the pore. 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DBABCA6-71B0-4468-952A-7BA02819DF52}"/>
              </a:ext>
            </a:extLst>
          </p:cNvPr>
          <p:cNvSpPr/>
          <p:nvPr/>
        </p:nvSpPr>
        <p:spPr>
          <a:xfrm>
            <a:off x="5140671" y="6218302"/>
            <a:ext cx="41399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/>
              <a:t>Montin, Diego Pomarè, et al.  </a:t>
            </a:r>
            <a:r>
              <a:rPr lang="en-US" altLang="zh-CN" sz="900" i="1"/>
              <a:t>Blood purification</a:t>
            </a:r>
            <a:r>
              <a:rPr lang="en-US" altLang="zh-CN" sz="900"/>
              <a:t>, 2018;46(3):187-95.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113616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130吸附机理视频(海外).wmv">
            <a:hlinkClick r:id="" action="ppaction://media"/>
            <a:extLst>
              <a:ext uri="{FF2B5EF4-FFF2-40B4-BE49-F238E27FC236}">
                <a16:creationId xmlns:a16="http://schemas.microsoft.com/office/drawing/2014/main" id="{6FC217F7-A7B4-478F-A25D-2A00CE3E24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8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3" y="1479072"/>
            <a:ext cx="5904654" cy="3321368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EC3ACA20-DD7D-45F7-970E-A2230B961AE4}"/>
              </a:ext>
            </a:extLst>
          </p:cNvPr>
          <p:cNvSpPr txBox="1"/>
          <p:nvPr/>
        </p:nvSpPr>
        <p:spPr>
          <a:xfrm>
            <a:off x="2195736" y="1057300"/>
            <a:ext cx="4680520" cy="504056"/>
          </a:xfrm>
          <a:prstGeom prst="rect">
            <a:avLst/>
          </a:prstGeom>
        </p:spPr>
        <p:txBody>
          <a:bodyPr lIns="81043" tIns="40522" rIns="81043" bIns="40522" anchor="t"/>
          <a:lstStyle>
            <a:lvl1pPr algn="l" defTabSz="810260" rtl="0" eaLnBrk="1" latinLnBrk="0" hangingPunct="1">
              <a:spcBef>
                <a:spcPct val="0"/>
              </a:spcBef>
              <a:buNone/>
              <a:defRPr sz="25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HA130 Hemoperfusion cartridge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B868316-EA2D-47B5-873E-7E12E6A66B4C}"/>
              </a:ext>
            </a:extLst>
          </p:cNvPr>
          <p:cNvGrpSpPr/>
          <p:nvPr/>
        </p:nvGrpSpPr>
        <p:grpSpPr>
          <a:xfrm>
            <a:off x="683568" y="193204"/>
            <a:ext cx="3888432" cy="439628"/>
            <a:chOff x="960552" y="193204"/>
            <a:chExt cx="4619560" cy="439628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0889F86-86D5-46CB-B39E-F6E94E888F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03B434E4-44F9-41B5-BDFC-7A0AFF9F19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A42CD3E-D043-487F-BDA1-B403ECB83D95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70F2BF1-3D9B-4B5D-9423-06CFA06ECC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FBF33A0D-3BD0-450F-A168-A6F435F50069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Introduction and benefits of HA130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A718E25-7346-40D2-BEC1-8CE918ED2B07}"/>
              </a:ext>
            </a:extLst>
          </p:cNvPr>
          <p:cNvGrpSpPr/>
          <p:nvPr/>
        </p:nvGrpSpPr>
        <p:grpSpPr>
          <a:xfrm>
            <a:off x="389644" y="0"/>
            <a:ext cx="8364712" cy="5715000"/>
            <a:chOff x="389644" y="0"/>
            <a:chExt cx="8364712" cy="5715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5C7C6E7-BECE-4E1F-8E53-C1E2C2D2D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44" y="0"/>
              <a:ext cx="8364712" cy="5715000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1FC9243D-B50E-47FF-8D4D-C4B56E1FBB38}"/>
                </a:ext>
              </a:extLst>
            </p:cNvPr>
            <p:cNvSpPr/>
            <p:nvPr/>
          </p:nvSpPr>
          <p:spPr>
            <a:xfrm>
              <a:off x="755576" y="265212"/>
              <a:ext cx="3528392" cy="1296144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E8FFC58-DE3F-4087-BBF7-25BC354BB0BB}"/>
                </a:ext>
              </a:extLst>
            </p:cNvPr>
            <p:cNvSpPr/>
            <p:nvPr/>
          </p:nvSpPr>
          <p:spPr>
            <a:xfrm>
              <a:off x="5004048" y="1057300"/>
              <a:ext cx="3384376" cy="360040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A8CC2A9-C2B9-4624-A282-3177265C4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02078"/>
            <a:ext cx="6141732" cy="206350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9E0220C-C8FC-4290-B1B1-2A5F719BB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4" y="0"/>
            <a:ext cx="8364712" cy="5715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853534BB-5129-4C0B-A868-EAC3385CCBDB}"/>
              </a:ext>
            </a:extLst>
          </p:cNvPr>
          <p:cNvSpPr/>
          <p:nvPr/>
        </p:nvSpPr>
        <p:spPr>
          <a:xfrm>
            <a:off x="755576" y="645424"/>
            <a:ext cx="3384376" cy="144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C9666C8-A1F6-44DC-920F-54DD0E597DA2}"/>
              </a:ext>
            </a:extLst>
          </p:cNvPr>
          <p:cNvSpPr/>
          <p:nvPr/>
        </p:nvSpPr>
        <p:spPr>
          <a:xfrm>
            <a:off x="755576" y="2740380"/>
            <a:ext cx="3384376" cy="108012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B31F3D4-8891-44C3-991A-ED785D3AEFCD}"/>
              </a:ext>
            </a:extLst>
          </p:cNvPr>
          <p:cNvSpPr/>
          <p:nvPr/>
        </p:nvSpPr>
        <p:spPr>
          <a:xfrm>
            <a:off x="755576" y="3877104"/>
            <a:ext cx="3384376" cy="158417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40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66E169B-D0FA-4C87-8863-3B12E912D39A}"/>
              </a:ext>
            </a:extLst>
          </p:cNvPr>
          <p:cNvGrpSpPr/>
          <p:nvPr/>
        </p:nvGrpSpPr>
        <p:grpSpPr>
          <a:xfrm>
            <a:off x="389644" y="0"/>
            <a:ext cx="8364712" cy="5715000"/>
            <a:chOff x="389644" y="0"/>
            <a:chExt cx="8364712" cy="5715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9E0220C-C8FC-4290-B1B1-2A5F719BB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44" y="0"/>
              <a:ext cx="8364712" cy="5715000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853534BB-5129-4C0B-A868-EAC3385CCBDB}"/>
                </a:ext>
              </a:extLst>
            </p:cNvPr>
            <p:cNvSpPr/>
            <p:nvPr/>
          </p:nvSpPr>
          <p:spPr>
            <a:xfrm>
              <a:off x="755576" y="645424"/>
              <a:ext cx="3384376" cy="144016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0C9666C8-A1F6-44DC-920F-54DD0E597DA2}"/>
                </a:ext>
              </a:extLst>
            </p:cNvPr>
            <p:cNvSpPr/>
            <p:nvPr/>
          </p:nvSpPr>
          <p:spPr>
            <a:xfrm>
              <a:off x="755576" y="2740380"/>
              <a:ext cx="3384376" cy="1080120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1B31F3D4-8891-44C3-991A-ED785D3AEFCD}"/>
                </a:ext>
              </a:extLst>
            </p:cNvPr>
            <p:cNvSpPr/>
            <p:nvPr/>
          </p:nvSpPr>
          <p:spPr>
            <a:xfrm>
              <a:off x="755576" y="3877104"/>
              <a:ext cx="3384376" cy="1584176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E4D30667-9CC4-4F9E-AA8F-E4A4ED6CD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84" y="628231"/>
            <a:ext cx="6138672" cy="164287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66E41C-D1F2-4E35-8777-D87C00860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44" y="2494620"/>
            <a:ext cx="6001512" cy="265176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8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1">
            <a:extLst>
              <a:ext uri="{FF2B5EF4-FFF2-40B4-BE49-F238E27FC236}">
                <a16:creationId xmlns:a16="http://schemas.microsoft.com/office/drawing/2014/main" id="{4CF6AD28-02CE-45E0-826A-B022FDB827D6}"/>
              </a:ext>
            </a:extLst>
          </p:cNvPr>
          <p:cNvSpPr txBox="1"/>
          <p:nvPr/>
        </p:nvSpPr>
        <p:spPr>
          <a:xfrm>
            <a:off x="2052807" y="840737"/>
            <a:ext cx="5411070" cy="324787"/>
          </a:xfrm>
          <a:prstGeom prst="rect">
            <a:avLst/>
          </a:prstGeom>
          <a:noFill/>
        </p:spPr>
        <p:txBody>
          <a:bodyPr wrap="none" lIns="77806" tIns="38903" rIns="77806" bIns="38903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b="1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Combined Artificial Kidney </a:t>
            </a:r>
            <a:r>
              <a:rPr lang="zh-CN" altLang="en-US" sz="1600" b="1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600" b="1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HA130+HD/HDF</a:t>
            </a:r>
            <a:r>
              <a:rPr lang="zh-CN" altLang="en-US" sz="1600" b="1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sz="1600" b="1" cap="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E505F0-DF86-404A-A4D8-97AFC21BB596}"/>
              </a:ext>
            </a:extLst>
          </p:cNvPr>
          <p:cNvGrpSpPr/>
          <p:nvPr/>
        </p:nvGrpSpPr>
        <p:grpSpPr>
          <a:xfrm>
            <a:off x="1587454" y="1201316"/>
            <a:ext cx="5969092" cy="2126399"/>
            <a:chOff x="990532" y="2225779"/>
            <a:chExt cx="6564843" cy="2307178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E8D82E64-A101-4E00-896D-783B896D7AD5}"/>
                </a:ext>
              </a:extLst>
            </p:cNvPr>
            <p:cNvGrpSpPr/>
            <p:nvPr/>
          </p:nvGrpSpPr>
          <p:grpSpPr>
            <a:xfrm>
              <a:off x="990532" y="2225779"/>
              <a:ext cx="6564843" cy="2307178"/>
              <a:chOff x="1109965" y="1750661"/>
              <a:chExt cx="6564843" cy="2307178"/>
            </a:xfrm>
          </p:grpSpPr>
          <p:grpSp>
            <p:nvGrpSpPr>
              <p:cNvPr id="5" name="组合 15">
                <a:extLst>
                  <a:ext uri="{FF2B5EF4-FFF2-40B4-BE49-F238E27FC236}">
                    <a16:creationId xmlns:a16="http://schemas.microsoft.com/office/drawing/2014/main" id="{DFDC42D9-C532-477A-8B9D-56C75BC7F701}"/>
                  </a:ext>
                </a:extLst>
              </p:cNvPr>
              <p:cNvGrpSpPr/>
              <p:nvPr/>
            </p:nvGrpSpPr>
            <p:grpSpPr>
              <a:xfrm>
                <a:off x="1650717" y="1750661"/>
                <a:ext cx="2016224" cy="2273729"/>
                <a:chOff x="2392124" y="825882"/>
                <a:chExt cx="2570339" cy="2792253"/>
              </a:xfrm>
            </p:grpSpPr>
            <p:sp>
              <p:nvSpPr>
                <p:cNvPr id="14" name="object 3">
                  <a:extLst>
                    <a:ext uri="{FF2B5EF4-FFF2-40B4-BE49-F238E27FC236}">
                      <a16:creationId xmlns:a16="http://schemas.microsoft.com/office/drawing/2014/main" id="{6B494A13-42BA-4FF6-AC08-52863E2376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2124" y="825882"/>
                  <a:ext cx="1714713" cy="2532509"/>
                </a:xfrm>
                <a:prstGeom prst="rect">
                  <a:avLst/>
                </a:prstGeom>
                <a:blipFill dpi="0"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defTabSz="914400"/>
                  <a:endParaRPr lang="zh-CN" altLang="zh-CN" sz="11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object 4">
                  <a:extLst>
                    <a:ext uri="{FF2B5EF4-FFF2-40B4-BE49-F238E27FC236}">
                      <a16:creationId xmlns:a16="http://schemas.microsoft.com/office/drawing/2014/main" id="{E1573B58-DCE8-4D9F-BF47-F8BF8688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8904" y="1084526"/>
                  <a:ext cx="1713559" cy="2533610"/>
                </a:xfrm>
                <a:prstGeom prst="rect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9525">
                  <a:noFill/>
                  <a:miter lim="800000"/>
                </a:ln>
              </p:spPr>
              <p:txBody>
                <a:bodyPr lIns="0" tIns="0" rIns="0" bIns="0"/>
                <a:lstStyle/>
                <a:p>
                  <a:pPr defTabSz="914400"/>
                  <a:endParaRPr lang="zh-CN" altLang="zh-CN" sz="11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C1E59EEB-17FC-40D7-9E4E-D9C235A838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9965" y="3206835"/>
                <a:ext cx="2621662" cy="1692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marL="427990" algn="ctr" defTabSz="914400"/>
                <a:r>
                  <a:rPr lang="en-US" altLang="zh-CN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Ideal </a:t>
                </a:r>
                <a:r>
                  <a:rPr lang="zh-CN" altLang="zh-CN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combination</a:t>
                </a:r>
              </a:p>
            </p:txBody>
          </p:sp>
          <p:sp>
            <p:nvSpPr>
              <p:cNvPr id="7" name="圆角矩形 17">
                <a:extLst>
                  <a:ext uri="{FF2B5EF4-FFF2-40B4-BE49-F238E27FC236}">
                    <a16:creationId xmlns:a16="http://schemas.microsoft.com/office/drawing/2014/main" id="{E1C7C7CC-0C49-47B5-ADA4-7D73B5C8B221}"/>
                  </a:ext>
                </a:extLst>
              </p:cNvPr>
              <p:cNvSpPr/>
              <p:nvPr/>
            </p:nvSpPr>
            <p:spPr bwMode="auto">
              <a:xfrm>
                <a:off x="2201191" y="2517192"/>
                <a:ext cx="870636" cy="19516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806" tIns="38903" rIns="77806" bIns="38903" numCol="1" rtlCol="0" anchor="t" anchorCtr="0" compatLnSpc="1"/>
              <a:lstStyle/>
              <a:p>
                <a:pPr defTabSz="7778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100" dirty="0">
                  <a:noFill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" name="肘形连接符 21">
                <a:extLst>
                  <a:ext uri="{FF2B5EF4-FFF2-40B4-BE49-F238E27FC236}">
                    <a16:creationId xmlns:a16="http://schemas.microsoft.com/office/drawing/2014/main" id="{FC96C783-2060-4737-9821-44A9801FFF3D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 bwMode="auto">
              <a:xfrm flipV="1">
                <a:off x="3071839" y="2349912"/>
                <a:ext cx="2158653" cy="26486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圆角矩形 24">
                <a:extLst>
                  <a:ext uri="{FF2B5EF4-FFF2-40B4-BE49-F238E27FC236}">
                    <a16:creationId xmlns:a16="http://schemas.microsoft.com/office/drawing/2014/main" id="{AF64F962-9F07-4C7C-81B1-2B4F0B99E6CC}"/>
                  </a:ext>
                </a:extLst>
              </p:cNvPr>
              <p:cNvSpPr/>
              <p:nvPr/>
            </p:nvSpPr>
            <p:spPr bwMode="auto">
              <a:xfrm>
                <a:off x="5249529" y="1993404"/>
                <a:ext cx="2425279" cy="709429"/>
              </a:xfrm>
              <a:prstGeom prst="round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806" tIns="38903" rIns="77806" bIns="38903" numCol="1" rtlCol="0" anchor="t" anchorCtr="0" compatLnSpc="1"/>
              <a:lstStyle/>
              <a:p>
                <a:pPr defTabSz="777875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</a:pPr>
                <a:r>
                  <a:rPr lang="en-US" altLang="zh-CN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Uremic Toxin</a:t>
                </a:r>
              </a:p>
              <a:p>
                <a:pPr defTabSz="777875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</a:pPr>
                <a:r>
                  <a:rPr lang="en-US" altLang="zh-CN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Middle Uremic Toxin </a:t>
                </a:r>
                <a:endParaRPr lang="zh-CN" altLang="en-US" sz="11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圆角矩形 25">
                <a:extLst>
                  <a:ext uri="{FF2B5EF4-FFF2-40B4-BE49-F238E27FC236}">
                    <a16:creationId xmlns:a16="http://schemas.microsoft.com/office/drawing/2014/main" id="{61EF4E1C-6291-4330-A140-AB41D1B407F3}"/>
                  </a:ext>
                </a:extLst>
              </p:cNvPr>
              <p:cNvSpPr/>
              <p:nvPr/>
            </p:nvSpPr>
            <p:spPr bwMode="auto">
              <a:xfrm>
                <a:off x="2420796" y="2931956"/>
                <a:ext cx="359246" cy="165996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2F47F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806" tIns="38903" rIns="77806" bIns="38903" numCol="1" rtlCol="0" anchor="t" anchorCtr="0" compatLnSpc="1"/>
              <a:lstStyle/>
              <a:p>
                <a:pPr defTabSz="7778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100">
                  <a:solidFill>
                    <a:prstClr val="black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肘形连接符 29">
                <a:extLst>
                  <a:ext uri="{FF2B5EF4-FFF2-40B4-BE49-F238E27FC236}">
                    <a16:creationId xmlns:a16="http://schemas.microsoft.com/office/drawing/2014/main" id="{94F64949-6214-4526-BAF5-3199C498BE31}"/>
                  </a:ext>
                </a:extLst>
              </p:cNvPr>
              <p:cNvCxnSpPr/>
              <p:nvPr/>
            </p:nvCxnSpPr>
            <p:spPr bwMode="auto">
              <a:xfrm>
                <a:off x="2813732" y="3011342"/>
                <a:ext cx="2403138" cy="20310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2F47F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圆角矩形 30">
                <a:extLst>
                  <a:ext uri="{FF2B5EF4-FFF2-40B4-BE49-F238E27FC236}">
                    <a16:creationId xmlns:a16="http://schemas.microsoft.com/office/drawing/2014/main" id="{B21A4CC8-400D-4F94-B6BA-002DD6572166}"/>
                  </a:ext>
                </a:extLst>
              </p:cNvPr>
              <p:cNvSpPr/>
              <p:nvPr/>
            </p:nvSpPr>
            <p:spPr bwMode="auto">
              <a:xfrm>
                <a:off x="5230492" y="2914983"/>
                <a:ext cx="2425279" cy="709429"/>
              </a:xfrm>
              <a:prstGeom prst="roundRect">
                <a:avLst/>
              </a:prstGeom>
              <a:solidFill>
                <a:srgbClr val="2F47F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7806" tIns="38903" rIns="77806" bIns="38903" numCol="1" rtlCol="0" anchor="t" anchorCtr="0" compatLnSpc="1"/>
              <a:lstStyle/>
              <a:p>
                <a:pPr defTabSz="777875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</a:pPr>
                <a:r>
                  <a:rPr lang="en-US" altLang="zh-CN" sz="11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Middle Uremic Toxin</a:t>
                </a:r>
              </a:p>
              <a:p>
                <a:pPr defTabSz="777875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</a:pPr>
                <a:r>
                  <a:rPr lang="en-US" altLang="zh-CN" sz="11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Protein-bound Uremic Toxin</a:t>
                </a:r>
                <a:endParaRPr lang="zh-CN" altLang="en-US" sz="11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26322B0-6D1F-43C7-9725-23E4CEBAF5F5}"/>
                  </a:ext>
                </a:extLst>
              </p:cNvPr>
              <p:cNvSpPr/>
              <p:nvPr/>
            </p:nvSpPr>
            <p:spPr>
              <a:xfrm>
                <a:off x="3640243" y="3796229"/>
                <a:ext cx="132921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zh-CN" sz="11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(HA130+HD/HDF)</a:t>
                </a:r>
                <a:endParaRPr lang="zh-CN" altLang="en-US" sz="11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7536DB-DD66-4FCF-A31A-9689109D2F9F}"/>
                </a:ext>
              </a:extLst>
            </p:cNvPr>
            <p:cNvSpPr txBox="1"/>
            <p:nvPr/>
          </p:nvSpPr>
          <p:spPr>
            <a:xfrm>
              <a:off x="1665683" y="2967712"/>
              <a:ext cx="1209750" cy="23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7990" algn="ctr" defTabSz="914400"/>
              <a:r>
                <a:rPr lang="zh-CN" altLang="zh-CN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HD</a:t>
              </a:r>
              <a:r>
                <a:rPr lang="en-US" altLang="zh-CN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/HDF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8F0B77-B1D7-4AE6-AD8D-10EE83735986}"/>
                </a:ext>
              </a:extLst>
            </p:cNvPr>
            <p:cNvSpPr txBox="1"/>
            <p:nvPr/>
          </p:nvSpPr>
          <p:spPr>
            <a:xfrm>
              <a:off x="1729025" y="3373681"/>
              <a:ext cx="989578" cy="23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7990" algn="ctr" defTabSz="914400"/>
              <a:r>
                <a:rPr lang="en-US" altLang="zh-CN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26C47E-6CBD-4259-8AE5-C9447C5E5D19}"/>
                </a:ext>
              </a:extLst>
            </p:cNvPr>
            <p:cNvSpPr txBox="1"/>
            <p:nvPr/>
          </p:nvSpPr>
          <p:spPr>
            <a:xfrm>
              <a:off x="2332087" y="3135805"/>
              <a:ext cx="187213" cy="627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600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36A1DF2-1072-4F92-85F1-8AE601788A7D}"/>
              </a:ext>
            </a:extLst>
          </p:cNvPr>
          <p:cNvGrpSpPr/>
          <p:nvPr/>
        </p:nvGrpSpPr>
        <p:grpSpPr>
          <a:xfrm>
            <a:off x="683568" y="193204"/>
            <a:ext cx="3888432" cy="439628"/>
            <a:chOff x="960552" y="193204"/>
            <a:chExt cx="4619560" cy="439628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AE66E3D-049D-480F-9ACE-6E1D592DE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5A5D8593-B54D-4A9F-A5C1-5F210C61BC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40503770-524A-42FD-A243-AF8C7C14A918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61FDE4B-50D5-4411-912F-FC1A17BD1F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D9B2B576-AAB0-4D57-ACF3-ACEFF05F946D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Introduction and benefits of HA130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09D9253-6880-4D16-9D9B-FEF0B09DE20F}"/>
              </a:ext>
            </a:extLst>
          </p:cNvPr>
          <p:cNvGrpSpPr/>
          <p:nvPr/>
        </p:nvGrpSpPr>
        <p:grpSpPr>
          <a:xfrm>
            <a:off x="1259632" y="3525868"/>
            <a:ext cx="3411999" cy="1587409"/>
            <a:chOff x="3430069" y="3244642"/>
            <a:chExt cx="5030363" cy="1990623"/>
          </a:xfrm>
        </p:grpSpPr>
        <p:pic>
          <p:nvPicPr>
            <p:cNvPr id="30" name="图片 1">
              <a:extLst>
                <a:ext uri="{FF2B5EF4-FFF2-40B4-BE49-F238E27FC236}">
                  <a16:creationId xmlns:a16="http://schemas.microsoft.com/office/drawing/2014/main" id="{318D3B4B-1CB6-4630-905D-97D40A6F1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30069" y="3244642"/>
              <a:ext cx="5030363" cy="1990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组合 28">
              <a:extLst>
                <a:ext uri="{FF2B5EF4-FFF2-40B4-BE49-F238E27FC236}">
                  <a16:creationId xmlns:a16="http://schemas.microsoft.com/office/drawing/2014/main" id="{CE9E9CD2-D902-4578-9A67-8519301E2CC7}"/>
                </a:ext>
              </a:extLst>
            </p:cNvPr>
            <p:cNvGrpSpPr/>
            <p:nvPr/>
          </p:nvGrpSpPr>
          <p:grpSpPr>
            <a:xfrm>
              <a:off x="4546341" y="3742021"/>
              <a:ext cx="322091" cy="322281"/>
              <a:chOff x="395796" y="2970062"/>
              <a:chExt cx="1008112" cy="1008111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4F4C8C85-02D1-43E3-9F94-C2D1BB9155AC}"/>
                  </a:ext>
                </a:extLst>
              </p:cNvPr>
              <p:cNvSpPr/>
              <p:nvPr/>
            </p:nvSpPr>
            <p:spPr bwMode="auto">
              <a:xfrm>
                <a:off x="395796" y="2970062"/>
                <a:ext cx="1008112" cy="1008111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80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60285FE0-FA73-406F-BFCF-88FC7A66A34D}"/>
                  </a:ext>
                </a:extLst>
              </p:cNvPr>
              <p:cNvCxnSpPr/>
              <p:nvPr/>
            </p:nvCxnSpPr>
            <p:spPr bwMode="auto">
              <a:xfrm>
                <a:off x="539432" y="3089948"/>
                <a:ext cx="580792" cy="86047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3C21201F-E093-4016-AE96-9977535DFE98}"/>
                  </a:ext>
                </a:extLst>
              </p:cNvPr>
              <p:cNvCxnSpPr/>
              <p:nvPr/>
            </p:nvCxnSpPr>
            <p:spPr bwMode="auto">
              <a:xfrm flipH="1" flipV="1">
                <a:off x="683449" y="3029816"/>
                <a:ext cx="572445" cy="8244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41E80153-E9BE-4BE0-A4CC-6580BC8BCBAA}"/>
                  </a:ext>
                </a:extLst>
              </p:cNvPr>
              <p:cNvSpPr/>
              <p:nvPr/>
            </p:nvSpPr>
            <p:spPr bwMode="auto">
              <a:xfrm>
                <a:off x="768279" y="3359898"/>
                <a:ext cx="252029" cy="25203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80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6497A8B-84B5-4514-8360-E6F48D96EC79}"/>
              </a:ext>
            </a:extLst>
          </p:cNvPr>
          <p:cNvSpPr/>
          <p:nvPr/>
        </p:nvSpPr>
        <p:spPr>
          <a:xfrm>
            <a:off x="4771419" y="3960492"/>
            <a:ext cx="3809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Period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Molecular Weight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5-30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Surface (m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18,000-20,000</a:t>
            </a:r>
          </a:p>
        </p:txBody>
      </p:sp>
    </p:spTree>
    <p:extLst>
      <p:ext uri="{BB962C8B-B14F-4D97-AF65-F5344CB8AC3E}">
        <p14:creationId xmlns:p14="http://schemas.microsoft.com/office/powerpoint/2010/main" val="2383880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4319146-D6A7-495B-8487-34C16D62C99F}"/>
              </a:ext>
            </a:extLst>
          </p:cNvPr>
          <p:cNvGrpSpPr/>
          <p:nvPr/>
        </p:nvGrpSpPr>
        <p:grpSpPr>
          <a:xfrm>
            <a:off x="683567" y="193204"/>
            <a:ext cx="6424463" cy="439628"/>
            <a:chOff x="960552" y="193204"/>
            <a:chExt cx="4619560" cy="439628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26EE4551-A151-4CB9-8B15-226EBB4C7DE8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48B5338-7C70-4BBB-96B3-406DEDF5726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3F67DC71-B17C-4B35-9464-E5F5FD9492AB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959A2C00-958B-4F65-8EBB-848A3ABE76F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0585ADFF-07F7-4CA7-AC29-7D251BDCA496}"/>
              </a:ext>
            </a:extLst>
          </p:cNvPr>
          <p:cNvSpPr txBox="1">
            <a:spLocks/>
          </p:cNvSpPr>
          <p:nvPr/>
        </p:nvSpPr>
        <p:spPr>
          <a:xfrm>
            <a:off x="107504" y="142683"/>
            <a:ext cx="6856511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Health technology assessment (HTA) RESEARCH  of HA130</a:t>
            </a: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B48C3915-78C6-4226-B361-7049D88A1E44}"/>
              </a:ext>
            </a:extLst>
          </p:cNvPr>
          <p:cNvSpPr txBox="1"/>
          <p:nvPr/>
        </p:nvSpPr>
        <p:spPr>
          <a:xfrm>
            <a:off x="2401214" y="1034014"/>
            <a:ext cx="4447858" cy="571008"/>
          </a:xfrm>
          <a:prstGeom prst="rect">
            <a:avLst/>
          </a:prstGeom>
          <a:noFill/>
        </p:spPr>
        <p:txBody>
          <a:bodyPr wrap="none" lIns="77806" tIns="38903" rIns="77806" bIns="38903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Hemoperfusion treatment can extend life-span </a:t>
            </a:r>
          </a:p>
          <a:p>
            <a:pPr algn="ctr">
              <a:spcBef>
                <a:spcPct val="0"/>
              </a:spcBef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with cost-effectiveness of 2.87 </a:t>
            </a:r>
            <a:r>
              <a:rPr lang="en-US" altLang="zh-CN" sz="1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yrs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more/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＄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36,239.</a:t>
            </a:r>
          </a:p>
        </p:txBody>
      </p:sp>
      <p:sp>
        <p:nvSpPr>
          <p:cNvPr id="10" name="iS1îḓê">
            <a:extLst>
              <a:ext uri="{FF2B5EF4-FFF2-40B4-BE49-F238E27FC236}">
                <a16:creationId xmlns:a16="http://schemas.microsoft.com/office/drawing/2014/main" id="{AFE17A20-CA1C-44A3-BA9B-34E58C61BD12}"/>
              </a:ext>
            </a:extLst>
          </p:cNvPr>
          <p:cNvSpPr/>
          <p:nvPr/>
        </p:nvSpPr>
        <p:spPr bwMode="auto">
          <a:xfrm>
            <a:off x="3433860" y="2284985"/>
            <a:ext cx="1633109" cy="68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 anchorCtr="0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n-US" altLang="zh-CN" sz="33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36.6%</a:t>
            </a:r>
            <a:endParaRPr lang="en-US" altLang="zh-CN" sz="15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ExtraShape">
            <a:extLst>
              <a:ext uri="{FF2B5EF4-FFF2-40B4-BE49-F238E27FC236}">
                <a16:creationId xmlns:a16="http://schemas.microsoft.com/office/drawing/2014/main" id="{35C3A233-8DFE-447B-9ED6-B5F39D964B1D}"/>
              </a:ext>
            </a:extLst>
          </p:cNvPr>
          <p:cNvSpPr/>
          <p:nvPr/>
        </p:nvSpPr>
        <p:spPr bwMode="auto">
          <a:xfrm>
            <a:off x="1663807" y="4005807"/>
            <a:ext cx="5611525" cy="3146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12" name="ValueShape1">
            <a:extLst>
              <a:ext uri="{FF2B5EF4-FFF2-40B4-BE49-F238E27FC236}">
                <a16:creationId xmlns:a16="http://schemas.microsoft.com/office/drawing/2014/main" id="{AA9565E5-C5C7-4118-8112-21BEF319EA98}"/>
              </a:ext>
            </a:extLst>
          </p:cNvPr>
          <p:cNvSpPr/>
          <p:nvPr/>
        </p:nvSpPr>
        <p:spPr>
          <a:xfrm>
            <a:off x="1805794" y="2506532"/>
            <a:ext cx="908397" cy="1473968"/>
          </a:xfrm>
          <a:custGeom>
            <a:avLst/>
            <a:gdLst>
              <a:gd name="connsiteX0" fmla="*/ 12572 w 1420586"/>
              <a:gd name="connsiteY0" fmla="*/ 0 h 2305047"/>
              <a:gd name="connsiteX1" fmla="*/ 1408545 w 1420586"/>
              <a:gd name="connsiteY1" fmla="*/ 0 h 2305047"/>
              <a:gd name="connsiteX2" fmla="*/ 1205799 w 1420586"/>
              <a:gd name="connsiteY2" fmla="*/ 743637 h 2305047"/>
              <a:gd name="connsiteX3" fmla="*/ 877903 w 1420586"/>
              <a:gd name="connsiteY3" fmla="*/ 1058899 h 2305047"/>
              <a:gd name="connsiteX4" fmla="*/ 1219030 w 1420586"/>
              <a:gd name="connsiteY4" fmla="*/ 1449252 h 2305047"/>
              <a:gd name="connsiteX5" fmla="*/ 1416411 w 1420586"/>
              <a:gd name="connsiteY5" fmla="*/ 2305048 h 2305047"/>
              <a:gd name="connsiteX6" fmla="*/ 4824 w 1420586"/>
              <a:gd name="connsiteY6" fmla="*/ 2305048 h 2305047"/>
              <a:gd name="connsiteX7" fmla="*/ 199106 w 1420586"/>
              <a:gd name="connsiteY7" fmla="*/ 1449252 h 2305047"/>
              <a:gd name="connsiteX8" fmla="*/ 555251 w 1420586"/>
              <a:gd name="connsiteY8" fmla="*/ 1058899 h 2305047"/>
              <a:gd name="connsiteX9" fmla="*/ 215316 w 1420586"/>
              <a:gd name="connsiteY9" fmla="*/ 743637 h 2305047"/>
              <a:gd name="connsiteX10" fmla="*/ 12572 w 1420586"/>
              <a:gd name="connsiteY10" fmla="*/ 0 h 230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0586" h="2305047">
                <a:moveTo>
                  <a:pt x="12572" y="0"/>
                </a:moveTo>
                <a:lnTo>
                  <a:pt x="1408545" y="0"/>
                </a:lnTo>
                <a:cubicBezTo>
                  <a:pt x="1432383" y="416575"/>
                  <a:pt x="1352405" y="586661"/>
                  <a:pt x="1205799" y="743637"/>
                </a:cubicBezTo>
                <a:cubicBezTo>
                  <a:pt x="1082436" y="875701"/>
                  <a:pt x="882909" y="947336"/>
                  <a:pt x="877903" y="1058899"/>
                </a:cubicBezTo>
                <a:cubicBezTo>
                  <a:pt x="867891" y="1283456"/>
                  <a:pt x="971350" y="1209080"/>
                  <a:pt x="1219030" y="1449252"/>
                </a:cubicBezTo>
                <a:cubicBezTo>
                  <a:pt x="1466591" y="1689423"/>
                  <a:pt x="1416411" y="2305048"/>
                  <a:pt x="1416411" y="2305048"/>
                </a:cubicBezTo>
                <a:lnTo>
                  <a:pt x="4824" y="2305048"/>
                </a:lnTo>
                <a:cubicBezTo>
                  <a:pt x="4824" y="2305048"/>
                  <a:pt x="-48455" y="1689423"/>
                  <a:pt x="199106" y="1449252"/>
                </a:cubicBezTo>
                <a:cubicBezTo>
                  <a:pt x="446667" y="1209080"/>
                  <a:pt x="565383" y="1283456"/>
                  <a:pt x="555251" y="1058899"/>
                </a:cubicBezTo>
                <a:cubicBezTo>
                  <a:pt x="550245" y="947336"/>
                  <a:pt x="338799" y="875701"/>
                  <a:pt x="215316" y="743637"/>
                </a:cubicBezTo>
                <a:cubicBezTo>
                  <a:pt x="68711" y="586781"/>
                  <a:pt x="-11386" y="416575"/>
                  <a:pt x="12572" y="0"/>
                </a:cubicBezTo>
                <a:close/>
              </a:path>
            </a:pathLst>
          </a:custGeom>
          <a:solidFill>
            <a:srgbClr val="00B050"/>
          </a:solidFill>
          <a:ln w="11919" cap="flat">
            <a:noFill/>
            <a:prstDash val="solid"/>
            <a:miter/>
          </a:ln>
        </p:spPr>
        <p:txBody>
          <a:bodyPr anchor="ctr"/>
          <a:lstStyle/>
          <a:p>
            <a:pPr algn="ctr"/>
            <a:endParaRPr sz="1350" dirty="0"/>
          </a:p>
        </p:txBody>
      </p:sp>
      <p:sp>
        <p:nvSpPr>
          <p:cNvPr id="13" name="ValueBack1">
            <a:extLst>
              <a:ext uri="{FF2B5EF4-FFF2-40B4-BE49-F238E27FC236}">
                <a16:creationId xmlns:a16="http://schemas.microsoft.com/office/drawing/2014/main" id="{20C102BF-5DED-4AB0-86F7-B83B990F61F4}"/>
              </a:ext>
            </a:extLst>
          </p:cNvPr>
          <p:cNvSpPr/>
          <p:nvPr/>
        </p:nvSpPr>
        <p:spPr>
          <a:xfrm>
            <a:off x="1663807" y="2315836"/>
            <a:ext cx="1189457" cy="1855361"/>
          </a:xfrm>
          <a:custGeom>
            <a:avLst/>
            <a:gdLst>
              <a:gd name="connsiteX0" fmla="*/ 159085 w 1307703"/>
              <a:gd name="connsiteY0" fmla="*/ 1880737 h 2039806"/>
              <a:gd name="connsiteX1" fmla="*/ 1148571 w 1307703"/>
              <a:gd name="connsiteY1" fmla="*/ 1880737 h 2039806"/>
              <a:gd name="connsiteX2" fmla="*/ 1307655 w 1307703"/>
              <a:gd name="connsiteY2" fmla="*/ 2039806 h 2039806"/>
              <a:gd name="connsiteX3" fmla="*/ 0 w 1307703"/>
              <a:gd name="connsiteY3" fmla="*/ 2039806 h 2039806"/>
              <a:gd name="connsiteX4" fmla="*/ 159085 w 1307703"/>
              <a:gd name="connsiteY4" fmla="*/ 1880737 h 2039806"/>
              <a:gd name="connsiteX5" fmla="*/ 49 w 1307703"/>
              <a:gd name="connsiteY5" fmla="*/ 0 h 2039806"/>
              <a:gd name="connsiteX6" fmla="*/ 1307703 w 1307703"/>
              <a:gd name="connsiteY6" fmla="*/ 0 h 2039806"/>
              <a:gd name="connsiteX7" fmla="*/ 1148619 w 1307703"/>
              <a:gd name="connsiteY7" fmla="*/ 159069 h 2039806"/>
              <a:gd name="connsiteX8" fmla="*/ 159133 w 1307703"/>
              <a:gd name="connsiteY8" fmla="*/ 159069 h 2039806"/>
              <a:gd name="connsiteX9" fmla="*/ 49 w 1307703"/>
              <a:gd name="connsiteY9" fmla="*/ 0 h 203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7703" h="2039806">
                <a:moveTo>
                  <a:pt x="159085" y="1880737"/>
                </a:moveTo>
                <a:lnTo>
                  <a:pt x="1148571" y="1880737"/>
                </a:lnTo>
                <a:cubicBezTo>
                  <a:pt x="1236399" y="1880737"/>
                  <a:pt x="1307655" y="1951961"/>
                  <a:pt x="1307655" y="2039806"/>
                </a:cubicBezTo>
                <a:lnTo>
                  <a:pt x="0" y="2039806"/>
                </a:lnTo>
                <a:cubicBezTo>
                  <a:pt x="0" y="1951961"/>
                  <a:pt x="71257" y="1880737"/>
                  <a:pt x="159085" y="1880737"/>
                </a:cubicBezTo>
                <a:close/>
                <a:moveTo>
                  <a:pt x="49" y="0"/>
                </a:moveTo>
                <a:lnTo>
                  <a:pt x="1307703" y="0"/>
                </a:lnTo>
                <a:cubicBezTo>
                  <a:pt x="1307703" y="87845"/>
                  <a:pt x="1236447" y="158983"/>
                  <a:pt x="1148619" y="159069"/>
                </a:cubicBezTo>
                <a:lnTo>
                  <a:pt x="159133" y="159069"/>
                </a:lnTo>
                <a:cubicBezTo>
                  <a:pt x="71305" y="159069"/>
                  <a:pt x="49" y="87845"/>
                  <a:pt x="49" y="0"/>
                </a:cubicBezTo>
                <a:close/>
              </a:path>
            </a:pathLst>
          </a:custGeom>
          <a:solidFill>
            <a:srgbClr val="00B050"/>
          </a:solidFill>
          <a:ln w="11267" cap="flat">
            <a:noFill/>
            <a:prstDash val="solid"/>
            <a:miter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14" name="ValueShape3">
            <a:extLst>
              <a:ext uri="{FF2B5EF4-FFF2-40B4-BE49-F238E27FC236}">
                <a16:creationId xmlns:a16="http://schemas.microsoft.com/office/drawing/2014/main" id="{146EB0E9-341D-4E0B-9D29-6F7FF796C708}"/>
              </a:ext>
            </a:extLst>
          </p:cNvPr>
          <p:cNvSpPr/>
          <p:nvPr/>
        </p:nvSpPr>
        <p:spPr>
          <a:xfrm>
            <a:off x="6344260" y="3125621"/>
            <a:ext cx="985816" cy="917977"/>
          </a:xfrm>
          <a:custGeom>
            <a:avLst/>
            <a:gdLst>
              <a:gd name="connsiteX0" fmla="*/ 12572 w 1420586"/>
              <a:gd name="connsiteY0" fmla="*/ 0 h 2305047"/>
              <a:gd name="connsiteX1" fmla="*/ 1408545 w 1420586"/>
              <a:gd name="connsiteY1" fmla="*/ 0 h 2305047"/>
              <a:gd name="connsiteX2" fmla="*/ 1205799 w 1420586"/>
              <a:gd name="connsiteY2" fmla="*/ 743637 h 2305047"/>
              <a:gd name="connsiteX3" fmla="*/ 877903 w 1420586"/>
              <a:gd name="connsiteY3" fmla="*/ 1058899 h 2305047"/>
              <a:gd name="connsiteX4" fmla="*/ 1219030 w 1420586"/>
              <a:gd name="connsiteY4" fmla="*/ 1449252 h 2305047"/>
              <a:gd name="connsiteX5" fmla="*/ 1416411 w 1420586"/>
              <a:gd name="connsiteY5" fmla="*/ 2305048 h 2305047"/>
              <a:gd name="connsiteX6" fmla="*/ 4824 w 1420586"/>
              <a:gd name="connsiteY6" fmla="*/ 2305048 h 2305047"/>
              <a:gd name="connsiteX7" fmla="*/ 199106 w 1420586"/>
              <a:gd name="connsiteY7" fmla="*/ 1449252 h 2305047"/>
              <a:gd name="connsiteX8" fmla="*/ 555251 w 1420586"/>
              <a:gd name="connsiteY8" fmla="*/ 1058899 h 2305047"/>
              <a:gd name="connsiteX9" fmla="*/ 215316 w 1420586"/>
              <a:gd name="connsiteY9" fmla="*/ 743637 h 2305047"/>
              <a:gd name="connsiteX10" fmla="*/ 12572 w 1420586"/>
              <a:gd name="connsiteY10" fmla="*/ 0 h 230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0586" h="2305047">
                <a:moveTo>
                  <a:pt x="12572" y="0"/>
                </a:moveTo>
                <a:lnTo>
                  <a:pt x="1408545" y="0"/>
                </a:lnTo>
                <a:cubicBezTo>
                  <a:pt x="1432383" y="416575"/>
                  <a:pt x="1352405" y="586661"/>
                  <a:pt x="1205799" y="743637"/>
                </a:cubicBezTo>
                <a:cubicBezTo>
                  <a:pt x="1082436" y="875701"/>
                  <a:pt x="882909" y="947336"/>
                  <a:pt x="877903" y="1058899"/>
                </a:cubicBezTo>
                <a:cubicBezTo>
                  <a:pt x="867891" y="1283456"/>
                  <a:pt x="971350" y="1209080"/>
                  <a:pt x="1219030" y="1449252"/>
                </a:cubicBezTo>
                <a:cubicBezTo>
                  <a:pt x="1466591" y="1689423"/>
                  <a:pt x="1416411" y="2305048"/>
                  <a:pt x="1416411" y="2305048"/>
                </a:cubicBezTo>
                <a:lnTo>
                  <a:pt x="4824" y="2305048"/>
                </a:lnTo>
                <a:cubicBezTo>
                  <a:pt x="4824" y="2305048"/>
                  <a:pt x="-48455" y="1689423"/>
                  <a:pt x="199106" y="1449252"/>
                </a:cubicBezTo>
                <a:cubicBezTo>
                  <a:pt x="446667" y="1209080"/>
                  <a:pt x="565383" y="1283456"/>
                  <a:pt x="555251" y="1058899"/>
                </a:cubicBezTo>
                <a:cubicBezTo>
                  <a:pt x="550245" y="947336"/>
                  <a:pt x="338799" y="875701"/>
                  <a:pt x="215316" y="743637"/>
                </a:cubicBezTo>
                <a:cubicBezTo>
                  <a:pt x="68711" y="586781"/>
                  <a:pt x="-11386" y="416575"/>
                  <a:pt x="12572" y="0"/>
                </a:cubicBezTo>
                <a:close/>
              </a:path>
            </a:pathLst>
          </a:custGeom>
          <a:solidFill>
            <a:srgbClr val="C00000"/>
          </a:solidFill>
          <a:ln w="11919" cap="flat">
            <a:noFill/>
            <a:prstDash val="solid"/>
            <a:miter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15" name="ValueBack3">
            <a:extLst>
              <a:ext uri="{FF2B5EF4-FFF2-40B4-BE49-F238E27FC236}">
                <a16:creationId xmlns:a16="http://schemas.microsoft.com/office/drawing/2014/main" id="{55EEDF5A-5AE0-4476-8F6B-A433D1F0E4A1}"/>
              </a:ext>
            </a:extLst>
          </p:cNvPr>
          <p:cNvSpPr/>
          <p:nvPr/>
        </p:nvSpPr>
        <p:spPr>
          <a:xfrm>
            <a:off x="6366566" y="2968292"/>
            <a:ext cx="908765" cy="1198487"/>
          </a:xfrm>
          <a:custGeom>
            <a:avLst/>
            <a:gdLst>
              <a:gd name="connsiteX0" fmla="*/ 159085 w 1307703"/>
              <a:gd name="connsiteY0" fmla="*/ 1880737 h 2039806"/>
              <a:gd name="connsiteX1" fmla="*/ 1148571 w 1307703"/>
              <a:gd name="connsiteY1" fmla="*/ 1880737 h 2039806"/>
              <a:gd name="connsiteX2" fmla="*/ 1307655 w 1307703"/>
              <a:gd name="connsiteY2" fmla="*/ 2039806 h 2039806"/>
              <a:gd name="connsiteX3" fmla="*/ 0 w 1307703"/>
              <a:gd name="connsiteY3" fmla="*/ 2039806 h 2039806"/>
              <a:gd name="connsiteX4" fmla="*/ 159085 w 1307703"/>
              <a:gd name="connsiteY4" fmla="*/ 1880737 h 2039806"/>
              <a:gd name="connsiteX5" fmla="*/ 49 w 1307703"/>
              <a:gd name="connsiteY5" fmla="*/ 0 h 2039806"/>
              <a:gd name="connsiteX6" fmla="*/ 1307703 w 1307703"/>
              <a:gd name="connsiteY6" fmla="*/ 0 h 2039806"/>
              <a:gd name="connsiteX7" fmla="*/ 1148619 w 1307703"/>
              <a:gd name="connsiteY7" fmla="*/ 159069 h 2039806"/>
              <a:gd name="connsiteX8" fmla="*/ 159133 w 1307703"/>
              <a:gd name="connsiteY8" fmla="*/ 159069 h 2039806"/>
              <a:gd name="connsiteX9" fmla="*/ 49 w 1307703"/>
              <a:gd name="connsiteY9" fmla="*/ 0 h 203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7703" h="2039806">
                <a:moveTo>
                  <a:pt x="159085" y="1880737"/>
                </a:moveTo>
                <a:lnTo>
                  <a:pt x="1148571" y="1880737"/>
                </a:lnTo>
                <a:cubicBezTo>
                  <a:pt x="1236399" y="1880737"/>
                  <a:pt x="1307655" y="1951961"/>
                  <a:pt x="1307655" y="2039806"/>
                </a:cubicBezTo>
                <a:lnTo>
                  <a:pt x="0" y="2039806"/>
                </a:lnTo>
                <a:cubicBezTo>
                  <a:pt x="0" y="1951961"/>
                  <a:pt x="71257" y="1880737"/>
                  <a:pt x="159085" y="1880737"/>
                </a:cubicBezTo>
                <a:close/>
                <a:moveTo>
                  <a:pt x="49" y="0"/>
                </a:moveTo>
                <a:lnTo>
                  <a:pt x="1307703" y="0"/>
                </a:lnTo>
                <a:cubicBezTo>
                  <a:pt x="1307703" y="87845"/>
                  <a:pt x="1236447" y="158983"/>
                  <a:pt x="1148619" y="159069"/>
                </a:cubicBezTo>
                <a:lnTo>
                  <a:pt x="159133" y="159069"/>
                </a:lnTo>
                <a:cubicBezTo>
                  <a:pt x="71305" y="159069"/>
                  <a:pt x="49" y="87845"/>
                  <a:pt x="49" y="0"/>
                </a:cubicBezTo>
                <a:close/>
              </a:path>
            </a:pathLst>
          </a:custGeom>
          <a:solidFill>
            <a:srgbClr val="C00000"/>
          </a:solidFill>
          <a:ln w="11267" cap="flat">
            <a:noFill/>
            <a:prstDash val="solid"/>
            <a:miter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16" name="ValueText3">
            <a:extLst>
              <a:ext uri="{FF2B5EF4-FFF2-40B4-BE49-F238E27FC236}">
                <a16:creationId xmlns:a16="http://schemas.microsoft.com/office/drawing/2014/main" id="{B4394690-B6C3-4B02-9873-2CE0C5415372}"/>
              </a:ext>
            </a:extLst>
          </p:cNvPr>
          <p:cNvSpPr txBox="1"/>
          <p:nvPr/>
        </p:nvSpPr>
        <p:spPr>
          <a:xfrm>
            <a:off x="3008493" y="2410309"/>
            <a:ext cx="636643" cy="450785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anchor="ctr" anchorCtr="0">
            <a:prstTxWarp prst="textPlain">
              <a:avLst/>
            </a:prstTxWarp>
            <a:noAutofit/>
          </a:bodyPr>
          <a:lstStyle/>
          <a:p>
            <a:endParaRPr lang="en-US" altLang="zh-CN" sz="1200" dirty="0">
              <a:solidFill>
                <a:schemeClr val="accent6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6B0C6DD-B0E4-47C4-9B3D-627336A2F48D}"/>
              </a:ext>
            </a:extLst>
          </p:cNvPr>
          <p:cNvCxnSpPr/>
          <p:nvPr/>
        </p:nvCxnSpPr>
        <p:spPr>
          <a:xfrm>
            <a:off x="2386836" y="1708945"/>
            <a:ext cx="0" cy="21600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1B8DADA-4524-44F5-82F6-8FC6C6A896E9}"/>
              </a:ext>
            </a:extLst>
          </p:cNvPr>
          <p:cNvCxnSpPr/>
          <p:nvPr/>
        </p:nvCxnSpPr>
        <p:spPr>
          <a:xfrm>
            <a:off x="2386836" y="1700478"/>
            <a:ext cx="4442302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11DA7A1-00E1-45A7-A5B7-DEE4A45D611B}"/>
              </a:ext>
            </a:extLst>
          </p:cNvPr>
          <p:cNvCxnSpPr/>
          <p:nvPr/>
        </p:nvCxnSpPr>
        <p:spPr>
          <a:xfrm>
            <a:off x="6829138" y="1692011"/>
            <a:ext cx="0" cy="21600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E083AC1C-5595-406C-9219-27C335AD708D}"/>
              </a:ext>
            </a:extLst>
          </p:cNvPr>
          <p:cNvSpPr txBox="1"/>
          <p:nvPr/>
        </p:nvSpPr>
        <p:spPr>
          <a:xfrm>
            <a:off x="1663807" y="1888274"/>
            <a:ext cx="118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Average of 10.71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yrs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076816-FE13-4AE6-9F18-82B05E685AA9}"/>
              </a:ext>
            </a:extLst>
          </p:cNvPr>
          <p:cNvSpPr txBox="1"/>
          <p:nvPr/>
        </p:nvSpPr>
        <p:spPr>
          <a:xfrm>
            <a:off x="6012172" y="1848630"/>
            <a:ext cx="137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Average of 7.84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yrs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箭头: 上 21">
            <a:extLst>
              <a:ext uri="{FF2B5EF4-FFF2-40B4-BE49-F238E27FC236}">
                <a16:creationId xmlns:a16="http://schemas.microsoft.com/office/drawing/2014/main" id="{9CC5B5E1-8254-4C82-9D79-338C2248232E}"/>
              </a:ext>
            </a:extLst>
          </p:cNvPr>
          <p:cNvSpPr/>
          <p:nvPr/>
        </p:nvSpPr>
        <p:spPr>
          <a:xfrm>
            <a:off x="2847420" y="2363072"/>
            <a:ext cx="479394" cy="54525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2308C3-B639-4FBD-9F11-3FB4C6ED1477}"/>
              </a:ext>
            </a:extLst>
          </p:cNvPr>
          <p:cNvSpPr txBox="1"/>
          <p:nvPr/>
        </p:nvSpPr>
        <p:spPr>
          <a:xfrm>
            <a:off x="1701217" y="3599127"/>
            <a:ext cx="1107589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F72D75B-51E9-4F53-984A-DF80E5C7BDF3}"/>
              </a:ext>
            </a:extLst>
          </p:cNvPr>
          <p:cNvSpPr txBox="1"/>
          <p:nvPr/>
        </p:nvSpPr>
        <p:spPr>
          <a:xfrm>
            <a:off x="6276842" y="3651027"/>
            <a:ext cx="110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WITHOUT</a:t>
            </a: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2865597C-AD56-4C6C-B604-8B971592EF73}"/>
              </a:ext>
            </a:extLst>
          </p:cNvPr>
          <p:cNvSpPr txBox="1"/>
          <p:nvPr/>
        </p:nvSpPr>
        <p:spPr>
          <a:xfrm>
            <a:off x="7106252" y="5017189"/>
            <a:ext cx="20838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RCT health technology assessment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BE1C610-0759-4382-A6DC-9534E76562B7}"/>
              </a:ext>
            </a:extLst>
          </p:cNvPr>
          <p:cNvSpPr/>
          <p:nvPr/>
        </p:nvSpPr>
        <p:spPr>
          <a:xfrm>
            <a:off x="686150" y="4320444"/>
            <a:ext cx="3809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times BP treatment every week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0F6339-C28B-4FC8-B182-861B77E70EDB}"/>
              </a:ext>
            </a:extLst>
          </p:cNvPr>
          <p:cNvSpPr/>
          <p:nvPr/>
        </p:nvSpPr>
        <p:spPr>
          <a:xfrm>
            <a:off x="5364088" y="4320444"/>
            <a:ext cx="2743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algn="ctr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times BP treatment every week</a:t>
            </a:r>
          </a:p>
          <a:p>
            <a:pPr marL="365125" algn="ctr" eaLnBrk="0" hangingPunct="0"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(such as HD, HF, HDF)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F7054F2-9D5D-4F31-93C0-1EF993D921A1}"/>
              </a:ext>
            </a:extLst>
          </p:cNvPr>
          <p:cNvSpPr txBox="1"/>
          <p:nvPr/>
        </p:nvSpPr>
        <p:spPr>
          <a:xfrm>
            <a:off x="1138729" y="4493939"/>
            <a:ext cx="2232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time/2 weeks HP at least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5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>
            <a:extLst>
              <a:ext uri="{FF2B5EF4-FFF2-40B4-BE49-F238E27FC236}">
                <a16:creationId xmlns:a16="http://schemas.microsoft.com/office/drawing/2014/main" id="{F8A50475-BD1F-4787-B288-D5D65B7ACF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4056" y="1344880"/>
            <a:ext cx="576000" cy="576000"/>
            <a:chOff x="1278434" y="1221111"/>
            <a:chExt cx="806694" cy="806694"/>
          </a:xfrm>
          <a:solidFill>
            <a:schemeClr val="accent1">
              <a:lumMod val="90000"/>
            </a:schemeClr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D12C0AF-A8ED-46D8-96DD-AEA40B97B319}"/>
                </a:ext>
              </a:extLst>
            </p:cNvPr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F688CE6-7150-4F87-B568-1583E4020379}"/>
                </a:ext>
              </a:extLst>
            </p:cNvPr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1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A647CAF-6DA1-46EA-853D-85851B6AA8FC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2" y="2245195"/>
            <a:ext cx="576968" cy="576000"/>
            <a:chOff x="301512" y="2039525"/>
            <a:chExt cx="846854" cy="845426"/>
          </a:xfrm>
          <a:solidFill>
            <a:schemeClr val="accent1">
              <a:lumMod val="90000"/>
            </a:schemeClr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11D5FFE-FE4D-461E-8CD7-1662C383BB98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CC5A004-5E75-4996-957C-8CCC63955BD9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2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7E83FB-7830-455B-858A-7FAB3648267D}"/>
              </a:ext>
            </a:extLst>
          </p:cNvPr>
          <p:cNvGrpSpPr/>
          <p:nvPr/>
        </p:nvGrpSpPr>
        <p:grpSpPr>
          <a:xfrm>
            <a:off x="2389188" y="1432825"/>
            <a:ext cx="6015880" cy="400110"/>
            <a:chOff x="2389188" y="1171864"/>
            <a:chExt cx="6015880" cy="400110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45788D0-E6D4-4669-BF04-7A91F093CFDC}"/>
                </a:ext>
              </a:extLst>
            </p:cNvPr>
            <p:cNvSpPr txBox="1"/>
            <p:nvPr/>
          </p:nvSpPr>
          <p:spPr>
            <a:xfrm>
              <a:off x="2389200" y="1171864"/>
              <a:ext cx="60158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Verdana" panose="020B0604030504040204" pitchFamily="34" charset="0"/>
                </a:rPr>
                <a:t>Background of dialysis patients’ situations</a:t>
              </a:r>
              <a:endParaRPr lang="en-US" altLang="zh-CN" sz="2000" b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4D52AA8C-6081-43AD-B049-BC5371A362A4}"/>
                </a:ext>
              </a:extLst>
            </p:cNvPr>
            <p:cNvCxnSpPr/>
            <p:nvPr/>
          </p:nvCxnSpPr>
          <p:spPr>
            <a:xfrm flipV="1">
              <a:off x="2389188" y="1568450"/>
              <a:ext cx="549518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6326168-763D-4856-9B2E-A0ACBA3C2310}"/>
              </a:ext>
            </a:extLst>
          </p:cNvPr>
          <p:cNvGrpSpPr/>
          <p:nvPr/>
        </p:nvGrpSpPr>
        <p:grpSpPr>
          <a:xfrm>
            <a:off x="2389188" y="2333140"/>
            <a:ext cx="5495180" cy="400110"/>
            <a:chOff x="2389188" y="2117628"/>
            <a:chExt cx="5495180" cy="400110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09F5AC1-D65E-4411-B0C7-ACA06E401C04}"/>
                </a:ext>
              </a:extLst>
            </p:cNvPr>
            <p:cNvSpPr txBox="1"/>
            <p:nvPr/>
          </p:nvSpPr>
          <p:spPr>
            <a:xfrm>
              <a:off x="2389188" y="2117628"/>
              <a:ext cx="5495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and benefits of HA130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4A8516E-FA98-4730-ABA3-ABD03E67EB86}"/>
                </a:ext>
              </a:extLst>
            </p:cNvPr>
            <p:cNvCxnSpPr/>
            <p:nvPr/>
          </p:nvCxnSpPr>
          <p:spPr>
            <a:xfrm flipV="1">
              <a:off x="2389188" y="2493684"/>
              <a:ext cx="5495180" cy="3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1A0CF6F-2427-445E-85B3-CF111C9B6BC4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0" y="3145596"/>
            <a:ext cx="576972" cy="576000"/>
            <a:chOff x="301512" y="2039525"/>
            <a:chExt cx="846854" cy="845426"/>
          </a:xfrm>
          <a:solidFill>
            <a:srgbClr val="FFC000"/>
          </a:solidFill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18335D2-E511-45F5-A03B-05D251A91F99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30FFBEF-FB48-4FCF-8498-7905962761BE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3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E2A70C5-C11D-4661-8703-12A3FA2F70D6}"/>
              </a:ext>
            </a:extLst>
          </p:cNvPr>
          <p:cNvGrpSpPr/>
          <p:nvPr/>
        </p:nvGrpSpPr>
        <p:grpSpPr>
          <a:xfrm>
            <a:off x="2383576" y="3225416"/>
            <a:ext cx="5495180" cy="416361"/>
            <a:chOff x="2389188" y="2954893"/>
            <a:chExt cx="5495180" cy="416361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9AA306B-3510-4FE7-A1EC-DDDEE56DEB6D}"/>
                </a:ext>
              </a:extLst>
            </p:cNvPr>
            <p:cNvCxnSpPr/>
            <p:nvPr/>
          </p:nvCxnSpPr>
          <p:spPr>
            <a:xfrm>
              <a:off x="2393950" y="3371254"/>
              <a:ext cx="54904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FC533AD9-9ED9-41B3-8D57-21B4EA887597}"/>
                </a:ext>
              </a:extLst>
            </p:cNvPr>
            <p:cNvSpPr txBox="1"/>
            <p:nvPr/>
          </p:nvSpPr>
          <p:spPr>
            <a:xfrm>
              <a:off x="2389188" y="2954893"/>
              <a:ext cx="5346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of HA130 on ESRD patients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1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>
            <a:extLst>
              <a:ext uri="{FF2B5EF4-FFF2-40B4-BE49-F238E27FC236}">
                <a16:creationId xmlns:a16="http://schemas.microsoft.com/office/drawing/2014/main" id="{6ECF2531-E345-431D-AA36-13D23144314E}"/>
              </a:ext>
            </a:extLst>
          </p:cNvPr>
          <p:cNvSpPr txBox="1"/>
          <p:nvPr/>
        </p:nvSpPr>
        <p:spPr>
          <a:xfrm>
            <a:off x="1331641" y="985292"/>
            <a:ext cx="6552727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Indications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300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and/</a:t>
            </a:r>
            <a:r>
              <a:rPr lang="en-GB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β2-m group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30 mg/L</a:t>
            </a:r>
            <a:r>
              <a:rPr lang="en-GB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the complication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ESRD</a:t>
            </a:r>
          </a:p>
          <a:p>
            <a:pPr marL="365760" lvl="1" indent="-1714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Uremic pruritis</a:t>
            </a:r>
          </a:p>
          <a:p>
            <a:pPr marL="365760" lvl="1" indent="-1714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Hyperparathyroidism</a:t>
            </a:r>
          </a:p>
          <a:p>
            <a:pPr marL="365760" lvl="1" indent="-1714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Dialysis-related amyloidosis</a:t>
            </a:r>
          </a:p>
          <a:p>
            <a:pPr marL="365760" lvl="1" indent="-1714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 hypertension </a:t>
            </a:r>
          </a:p>
          <a:p>
            <a:pPr marL="365760" lvl="1" indent="-1714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 </a:t>
            </a:r>
            <a:r>
              <a:rPr lang="en-US" sz="1400" b="0" i="0" dirty="0">
                <a:solidFill>
                  <a:srgbClr val="2A2A2A"/>
                </a:solidFill>
                <a:effectLst/>
                <a:latin typeface="proxima_nova_rgregular"/>
              </a:rPr>
              <a:t>disturbances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It can be used as prophylaxis therapy to prevent the complications of chronic dialysis specially for patients with long-term hemodialysis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E206C-0C29-4852-8965-438E0DE81B3C}"/>
              </a:ext>
            </a:extLst>
          </p:cNvPr>
          <p:cNvSpPr txBox="1"/>
          <p:nvPr/>
        </p:nvSpPr>
        <p:spPr>
          <a:xfrm>
            <a:off x="1331641" y="3577580"/>
            <a:ext cx="453650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Contraindications:</a:t>
            </a:r>
          </a:p>
          <a:p>
            <a:pPr marL="285750" indent="-285750" algn="just">
              <a:buFontTx/>
              <a:buChar char="-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Platelet count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&lt;60 × 109/L </a:t>
            </a:r>
          </a:p>
          <a:p>
            <a:pPr marL="285750" indent="-285750" algn="just">
              <a:buFontTx/>
              <a:buChar char="-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hemorrhage tendency or active bleeding</a:t>
            </a:r>
          </a:p>
          <a:p>
            <a:pPr marL="285750" indent="-285750" algn="just">
              <a:buFontTx/>
              <a:buChar char="-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Hypotension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BP &lt;90/60 mmHg   </a:t>
            </a:r>
          </a:p>
          <a:p>
            <a:pPr marL="285750" indent="-285750" algn="just">
              <a:buFontTx/>
              <a:buChar char="-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Allergic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hemoperfusion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5E8352-A9D7-4011-9C31-91B93FCFA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1197"/>
            <a:ext cx="2710532" cy="2032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7277CE7-A9D4-4419-B9D9-F8591AD20854}"/>
              </a:ext>
            </a:extLst>
          </p:cNvPr>
          <p:cNvGrpSpPr/>
          <p:nvPr/>
        </p:nvGrpSpPr>
        <p:grpSpPr>
          <a:xfrm>
            <a:off x="971600" y="193204"/>
            <a:ext cx="3888432" cy="439628"/>
            <a:chOff x="960552" y="193204"/>
            <a:chExt cx="4619560" cy="43962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0D06FB1-4956-4C35-9034-A322B9B0D04F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B92E4D5-5BF4-44A2-A069-BA88221130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295A4EC-2D3E-485F-BB16-0D45A14B9B17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1F1FF24F-E67C-444C-ACC8-A5E5E73069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3A688CF-DA87-4B4D-8A3F-D3BCDAECC4B0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Application of HA130 on ESRD patients</a:t>
            </a:r>
          </a:p>
        </p:txBody>
      </p:sp>
    </p:spTree>
    <p:extLst>
      <p:ext uri="{BB962C8B-B14F-4D97-AF65-F5344CB8AC3E}">
        <p14:creationId xmlns:p14="http://schemas.microsoft.com/office/powerpoint/2010/main" val="2392093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26F1E-31CE-403E-9AB6-9A1B3C16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9308"/>
            <a:ext cx="3168352" cy="325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7C385-3BB5-4222-A7FC-062C21E90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9510" y="1746530"/>
            <a:ext cx="3813991" cy="2221939"/>
          </a:xfrm>
        </p:spPr>
        <p:txBody>
          <a:bodyPr/>
          <a:lstStyle/>
          <a:p>
            <a:r>
              <a:rPr lang="en-US" sz="1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Uremic pruritis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Amyloidosis (pain, stiffness of joints)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Refractory hypertension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Secondary Hyperparathyroidism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Sleep disturbances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Nutrition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Life quality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Survival Rate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A395DE0-4AD0-42D2-AD60-D0FAC21AF5F2}"/>
              </a:ext>
            </a:extLst>
          </p:cNvPr>
          <p:cNvSpPr txBox="1"/>
          <p:nvPr/>
        </p:nvSpPr>
        <p:spPr>
          <a:xfrm>
            <a:off x="3251096" y="228143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To Improve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5B03BF-BE28-4EE6-A2C3-C1D94EDEC322}"/>
              </a:ext>
            </a:extLst>
          </p:cNvPr>
          <p:cNvSpPr txBox="1"/>
          <p:nvPr/>
        </p:nvSpPr>
        <p:spPr>
          <a:xfrm>
            <a:off x="61268" y="4823200"/>
            <a:ext cx="4932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Regimen: Once a week, duration: 4hrs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D043C3D-7FF1-467C-B251-E0E3603B467B}"/>
              </a:ext>
            </a:extLst>
          </p:cNvPr>
          <p:cNvGrpSpPr/>
          <p:nvPr/>
        </p:nvGrpSpPr>
        <p:grpSpPr>
          <a:xfrm>
            <a:off x="971600" y="193204"/>
            <a:ext cx="3888432" cy="439628"/>
            <a:chOff x="960552" y="193204"/>
            <a:chExt cx="4619560" cy="439628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341B000-2194-48BB-BBC1-B919BFEAECC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53E319C-6B29-42C0-A706-41497806287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426B7A5-6029-4FE2-89D9-1D360E6CAE65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6FEEB93-9337-4EDC-BBFE-221AE28449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7EB2048-B7AA-4BF0-8D13-C618D0682FA4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Application of HA130 on ESRD patients</a:t>
            </a:r>
          </a:p>
        </p:txBody>
      </p:sp>
    </p:spTree>
    <p:extLst>
      <p:ext uri="{BB962C8B-B14F-4D97-AF65-F5344CB8AC3E}">
        <p14:creationId xmlns:p14="http://schemas.microsoft.com/office/powerpoint/2010/main" val="193194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>
            <a:extLst>
              <a:ext uri="{FF2B5EF4-FFF2-40B4-BE49-F238E27FC236}">
                <a16:creationId xmlns:a16="http://schemas.microsoft.com/office/drawing/2014/main" id="{F8A50475-BD1F-4787-B288-D5D65B7ACF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4056" y="1344880"/>
            <a:ext cx="576000" cy="576000"/>
            <a:chOff x="1278434" y="1221111"/>
            <a:chExt cx="806694" cy="806694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D12C0AF-A8ED-46D8-96DD-AEA40B97B319}"/>
                </a:ext>
              </a:extLst>
            </p:cNvPr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solidFill>
              <a:srgbClr val="38C8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F688CE6-7150-4F87-B568-1583E4020379}"/>
                </a:ext>
              </a:extLst>
            </p:cNvPr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1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A647CAF-6DA1-46EA-853D-85851B6AA8FC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2" y="2245195"/>
            <a:ext cx="576968" cy="576000"/>
            <a:chOff x="301512" y="2039525"/>
            <a:chExt cx="846854" cy="845426"/>
          </a:xfrm>
          <a:solidFill>
            <a:srgbClr val="2E9BD2"/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11D5FFE-FE4D-461E-8CD7-1662C383BB98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CC5A004-5E75-4996-957C-8CCC63955BD9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2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7E83FB-7830-455B-858A-7FAB3648267D}"/>
              </a:ext>
            </a:extLst>
          </p:cNvPr>
          <p:cNvGrpSpPr/>
          <p:nvPr/>
        </p:nvGrpSpPr>
        <p:grpSpPr>
          <a:xfrm>
            <a:off x="2389188" y="1432825"/>
            <a:ext cx="6015880" cy="400110"/>
            <a:chOff x="2389188" y="1171864"/>
            <a:chExt cx="6015880" cy="400110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45788D0-E6D4-4669-BF04-7A91F093CFDC}"/>
                </a:ext>
              </a:extLst>
            </p:cNvPr>
            <p:cNvSpPr txBox="1"/>
            <p:nvPr/>
          </p:nvSpPr>
          <p:spPr>
            <a:xfrm>
              <a:off x="2389200" y="1171864"/>
              <a:ext cx="60158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Verdana" panose="020B0604030504040204" pitchFamily="34" charset="0"/>
                </a:rPr>
                <a:t>Background of dialysis patients’ situations</a:t>
              </a:r>
              <a:endParaRPr lang="en-US" altLang="zh-CN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4D52AA8C-6081-43AD-B049-BC5371A362A4}"/>
                </a:ext>
              </a:extLst>
            </p:cNvPr>
            <p:cNvCxnSpPr/>
            <p:nvPr/>
          </p:nvCxnSpPr>
          <p:spPr>
            <a:xfrm flipV="1">
              <a:off x="2389188" y="1568450"/>
              <a:ext cx="549518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6326168-763D-4856-9B2E-A0ACBA3C2310}"/>
              </a:ext>
            </a:extLst>
          </p:cNvPr>
          <p:cNvGrpSpPr/>
          <p:nvPr/>
        </p:nvGrpSpPr>
        <p:grpSpPr>
          <a:xfrm>
            <a:off x="2389188" y="2333140"/>
            <a:ext cx="5495180" cy="400110"/>
            <a:chOff x="2389188" y="2117628"/>
            <a:chExt cx="5495180" cy="400110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09F5AC1-D65E-4411-B0C7-ACA06E401C04}"/>
                </a:ext>
              </a:extLst>
            </p:cNvPr>
            <p:cNvSpPr txBox="1"/>
            <p:nvPr/>
          </p:nvSpPr>
          <p:spPr>
            <a:xfrm>
              <a:off x="2389188" y="2117628"/>
              <a:ext cx="5495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and benefits of HA130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4A8516E-FA98-4730-ABA3-ABD03E67EB86}"/>
                </a:ext>
              </a:extLst>
            </p:cNvPr>
            <p:cNvCxnSpPr/>
            <p:nvPr/>
          </p:nvCxnSpPr>
          <p:spPr>
            <a:xfrm flipV="1">
              <a:off x="2389188" y="2493684"/>
              <a:ext cx="5495180" cy="3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1A0CF6F-2427-445E-85B3-CF111C9B6BC4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0" y="3145596"/>
            <a:ext cx="576972" cy="576000"/>
            <a:chOff x="301512" y="2039525"/>
            <a:chExt cx="846854" cy="845426"/>
          </a:xfrm>
          <a:solidFill>
            <a:srgbClr val="FFC000"/>
          </a:solidFill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18335D2-E511-45F5-A03B-05D251A91F99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30FFBEF-FB48-4FCF-8498-7905962761BE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3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E2A70C5-C11D-4661-8703-12A3FA2F70D6}"/>
              </a:ext>
            </a:extLst>
          </p:cNvPr>
          <p:cNvGrpSpPr/>
          <p:nvPr/>
        </p:nvGrpSpPr>
        <p:grpSpPr>
          <a:xfrm>
            <a:off x="2383576" y="3225416"/>
            <a:ext cx="5495180" cy="416361"/>
            <a:chOff x="2389188" y="2954893"/>
            <a:chExt cx="5495180" cy="416361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9AA306B-3510-4FE7-A1EC-DDDEE56DEB6D}"/>
                </a:ext>
              </a:extLst>
            </p:cNvPr>
            <p:cNvCxnSpPr/>
            <p:nvPr/>
          </p:nvCxnSpPr>
          <p:spPr>
            <a:xfrm>
              <a:off x="2393950" y="3371254"/>
              <a:ext cx="54904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FC533AD9-9ED9-41B3-8D57-21B4EA887597}"/>
                </a:ext>
              </a:extLst>
            </p:cNvPr>
            <p:cNvSpPr txBox="1"/>
            <p:nvPr/>
          </p:nvSpPr>
          <p:spPr>
            <a:xfrm>
              <a:off x="2389188" y="2954893"/>
              <a:ext cx="5346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of HA130 on ESRD patients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62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7DF3C7D-07BE-467D-9FFF-7F2A29D92AE3}"/>
              </a:ext>
            </a:extLst>
          </p:cNvPr>
          <p:cNvGrpSpPr/>
          <p:nvPr/>
        </p:nvGrpSpPr>
        <p:grpSpPr>
          <a:xfrm>
            <a:off x="1907704" y="1072540"/>
            <a:ext cx="5544616" cy="2880320"/>
            <a:chOff x="1459009" y="2211531"/>
            <a:chExt cx="6220002" cy="3385529"/>
          </a:xfrm>
        </p:grpSpPr>
        <p:sp>
          <p:nvSpPr>
            <p:cNvPr id="3" name="Text Box 3">
              <a:extLst>
                <a:ext uri="{FF2B5EF4-FFF2-40B4-BE49-F238E27FC236}">
                  <a16:creationId xmlns:a16="http://schemas.microsoft.com/office/drawing/2014/main" id="{EA354C24-4B8F-4432-A20E-21528C607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7374" y="2211531"/>
              <a:ext cx="2160597" cy="4002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Patients selection</a:t>
              </a:r>
              <a:endParaRPr lang="zh-CN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4" name="AutoShape 4">
              <a:extLst>
                <a:ext uri="{FF2B5EF4-FFF2-40B4-BE49-F238E27FC236}">
                  <a16:creationId xmlns:a16="http://schemas.microsoft.com/office/drawing/2014/main" id="{7B2A6CE1-E37C-4E9C-8256-FEEBDDB43B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23569" y="2571529"/>
              <a:ext cx="3969" cy="36004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E9EB9B51-A520-43BB-A18A-34275B49C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857" y="2955362"/>
              <a:ext cx="2844800" cy="4002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Enrolled n=1407</a:t>
              </a:r>
              <a:endParaRPr lang="zh-CN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6" name="AutoShape 6">
              <a:extLst>
                <a:ext uri="{FF2B5EF4-FFF2-40B4-BE49-F238E27FC236}">
                  <a16:creationId xmlns:a16="http://schemas.microsoft.com/office/drawing/2014/main" id="{4486EF5F-EBC1-4046-8110-32A1A5DBB1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24363" y="3316686"/>
              <a:ext cx="0" cy="334963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D86E3A0D-9197-4D15-8981-D9E1E3EA9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9010" y="4048449"/>
              <a:ext cx="2331939" cy="3952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HP</a:t>
              </a:r>
              <a:r>
                <a:rPr lang="zh-CN" altLang="en-US" sz="1400" b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zh-CN" sz="1400" b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group</a:t>
              </a:r>
              <a:r>
                <a:rPr lang="zh-CN" altLang="en-US" sz="1400" b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，</a:t>
              </a:r>
              <a:r>
                <a:rPr lang="en-US" altLang="zh-CN" sz="1400" b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n=704</a:t>
              </a:r>
              <a:endParaRPr lang="zh-CN" altLang="zh-CN" sz="1400" b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8" name="AutoShape 12">
              <a:extLst>
                <a:ext uri="{FF2B5EF4-FFF2-40B4-BE49-F238E27FC236}">
                  <a16:creationId xmlns:a16="http://schemas.microsoft.com/office/drawing/2014/main" id="{D3745674-853A-482B-8575-A073365B77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83146" y="3714132"/>
              <a:ext cx="3822700" cy="9525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7298B9E6-DBC3-4FA7-A1AE-B62D4D6CC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9009" y="4734739"/>
              <a:ext cx="2331939" cy="4002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617</a:t>
              </a:r>
              <a:r>
                <a:rPr lang="zh-CN" altLang="en-US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zh-CN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cases completed</a:t>
              </a:r>
              <a:r>
                <a:rPr lang="zh-CN" altLang="en-US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lang="zh-CN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94B60351-7695-4753-884A-1D4295251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745" y="4684281"/>
              <a:ext cx="2376266" cy="4002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648</a:t>
              </a:r>
              <a:r>
                <a:rPr lang="zh-CN" altLang="en-US" sz="1400" b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zh-CN" sz="1400" b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cases completed</a:t>
              </a:r>
              <a:r>
                <a:rPr lang="zh-CN" altLang="en-US" sz="1400" b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lang="zh-CN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13721AC6-00FF-4CDD-8561-E9548F223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956" y="4443737"/>
              <a:ext cx="7144" cy="288032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AutoShape 20">
              <a:extLst>
                <a:ext uri="{FF2B5EF4-FFF2-40B4-BE49-F238E27FC236}">
                  <a16:creationId xmlns:a16="http://schemas.microsoft.com/office/drawing/2014/main" id="{3F25941E-D013-48DE-8EC5-68AE9E864A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40330" y="5341473"/>
              <a:ext cx="3829050" cy="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DB3B260-61C4-418A-8E5A-3A8CB99E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3296" y="5128799"/>
              <a:ext cx="3195" cy="204736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EC176F4B-8E68-4561-BD34-8C8FF50C9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9009" y="5059403"/>
              <a:ext cx="9525" cy="282070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62151998-B738-490A-88D4-046CF449FE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2734" y="5320834"/>
              <a:ext cx="9525" cy="276226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AutoShape 24">
              <a:extLst>
                <a:ext uri="{FF2B5EF4-FFF2-40B4-BE49-F238E27FC236}">
                  <a16:creationId xmlns:a16="http://schemas.microsoft.com/office/drawing/2014/main" id="{6CF07808-882E-4BF4-BC34-3F4EC2A661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697077" y="3723657"/>
              <a:ext cx="8023" cy="288031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6">
              <a:extLst>
                <a:ext uri="{FF2B5EF4-FFF2-40B4-BE49-F238E27FC236}">
                  <a16:creationId xmlns:a16="http://schemas.microsoft.com/office/drawing/2014/main" id="{8B0622F2-22C2-401B-A4E5-4EFED24457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491257" y="3723657"/>
              <a:ext cx="9556" cy="288031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87C4F4FB-C92A-4126-8C6D-EED7CF0D7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456" y="4027812"/>
              <a:ext cx="2477244" cy="38576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Control</a:t>
              </a:r>
              <a:r>
                <a:rPr lang="zh-CN" altLang="en-US" sz="1400" b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，</a:t>
              </a:r>
              <a:r>
                <a:rPr lang="en-US" altLang="zh-CN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n=703</a:t>
              </a:r>
              <a:endParaRPr lang="zh-CN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15C05AA4-C62D-40E7-A68A-C67D03F27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9861" y="4407174"/>
              <a:ext cx="7937" cy="288032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8A37666F-2239-4D37-A528-323201A81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57" y="678096"/>
            <a:ext cx="887031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</a:t>
            </a:r>
            <a:r>
              <a:rPr lang="zh-CN" alt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dialysis centers in Shanghai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Follow-up:</a:t>
            </a:r>
            <a:r>
              <a:rPr lang="en-US" altLang="zh-CN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 months </a:t>
            </a:r>
            <a:endParaRPr lang="en-US" altLang="zh-CN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标题 2">
            <a:extLst>
              <a:ext uri="{FF2B5EF4-FFF2-40B4-BE49-F238E27FC236}">
                <a16:creationId xmlns:a16="http://schemas.microsoft.com/office/drawing/2014/main" id="{C8CA2DCF-D341-4F0D-B52A-3FD90810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31304"/>
            <a:ext cx="7632848" cy="504056"/>
          </a:xfrm>
        </p:spPr>
        <p:txBody>
          <a:bodyPr/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SHANGHAI Multicenter RCT: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Results</a:t>
            </a:r>
            <a:b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E34C3104-37E3-4634-82BB-57E9428E3B99}"/>
              </a:ext>
            </a:extLst>
          </p:cNvPr>
          <p:cNvSpPr/>
          <p:nvPr/>
        </p:nvSpPr>
        <p:spPr>
          <a:xfrm>
            <a:off x="3137754" y="2930088"/>
            <a:ext cx="9364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off: 87 cases</a:t>
            </a:r>
            <a:endParaRPr lang="zh-CN" altLang="zh-CN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9B3C786-15B4-4E4A-B1C4-4B62FBE9F9A9}"/>
              </a:ext>
            </a:extLst>
          </p:cNvPr>
          <p:cNvSpPr/>
          <p:nvPr/>
        </p:nvSpPr>
        <p:spPr>
          <a:xfrm>
            <a:off x="5369007" y="2930088"/>
            <a:ext cx="9364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off :55 cases</a:t>
            </a:r>
            <a:endParaRPr lang="zh-CN" altLang="zh-CN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">
            <a:extLst>
              <a:ext uri="{FF2B5EF4-FFF2-40B4-BE49-F238E27FC236}">
                <a16:creationId xmlns:a16="http://schemas.microsoft.com/office/drawing/2014/main" id="{F143BE8D-9F1E-4938-BD8F-E90C88C0C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3978102"/>
            <a:ext cx="6744808" cy="10781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defTabSz="822960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zh-CN" sz="11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-MG and</a:t>
            </a:r>
            <a:r>
              <a:rPr lang="zh-CN" altLang="en-US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iPTH </a:t>
            </a: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significantly reduced in </a:t>
            </a:r>
            <a:r>
              <a:rPr lang="en-US" altLang="en-GB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HP</a:t>
            </a: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 group compared to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 control group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.</a:t>
            </a:r>
            <a:endParaRPr lang="en-GB" altLang="zh-CN" sz="11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171450" indent="-171450" defTabSz="822960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HD+HA130 can significantly reduce all-cause mortality. </a:t>
            </a:r>
          </a:p>
          <a:p>
            <a:pPr marL="171450" indent="-171450" defTabSz="822960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 </a:t>
            </a:r>
            <a:r>
              <a:rPr lang="en-US" altLang="zh-CN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zh-CN" alt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group had significan</a:t>
            </a:r>
            <a:r>
              <a:rPr lang="en-GB" altLang="zh-CN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zh-CN" alt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improving</a:t>
            </a:r>
            <a:r>
              <a:rPr lang="zh-CN" altLang="en-US" sz="11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</a:t>
            </a:r>
            <a:r>
              <a:rPr lang="en-GB" altLang="en-US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quality score.</a:t>
            </a:r>
            <a:endParaRPr lang="zh-CN" altLang="en-US" sz="11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defTabSz="822960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Mortalaty</a:t>
            </a:r>
            <a:r>
              <a:rPr lang="en-GB" sz="11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rate in HP group were </a:t>
            </a:r>
            <a:r>
              <a:rPr lang="zh-CN" alt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significantly </a:t>
            </a:r>
            <a:r>
              <a:rPr lang="en-US" altLang="zh-CN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lower</a:t>
            </a:r>
            <a:r>
              <a:rPr lang="zh-CN" alt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than  in the control group</a:t>
            </a:r>
            <a:r>
              <a:rPr lang="en-US" altLang="zh-CN" sz="11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1100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6628478-6852-4B5E-A884-D8282A10BA15}"/>
              </a:ext>
            </a:extLst>
          </p:cNvPr>
          <p:cNvSpPr/>
          <p:nvPr/>
        </p:nvSpPr>
        <p:spPr>
          <a:xfrm>
            <a:off x="7476142" y="2371032"/>
            <a:ext cx="1624660" cy="1188379"/>
          </a:xfrm>
          <a:prstGeom prst="ellipse">
            <a:avLst/>
          </a:prstGeom>
          <a:ln>
            <a:solidFill>
              <a:srgbClr val="4A91E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zh-CN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HD,HF,HDF</a:t>
            </a:r>
            <a:r>
              <a:rPr lang="en-GB" altLang="en-US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time/week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9D12B21-8401-4EA6-8124-F61D55E37613}"/>
              </a:ext>
            </a:extLst>
          </p:cNvPr>
          <p:cNvSpPr/>
          <p:nvPr/>
        </p:nvSpPr>
        <p:spPr>
          <a:xfrm>
            <a:off x="33739" y="2417101"/>
            <a:ext cx="1624660" cy="1188379"/>
          </a:xfrm>
          <a:prstGeom prst="ellipse">
            <a:avLst/>
          </a:prstGeom>
          <a:ln>
            <a:solidFill>
              <a:srgbClr val="4A91E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(HD,HF,HDF)</a:t>
            </a:r>
          </a:p>
          <a:p>
            <a:pPr algn="ctr"/>
            <a:r>
              <a:rPr lang="en-US" altLang="zh-CN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 time/week+</a:t>
            </a:r>
          </a:p>
          <a:p>
            <a:pPr algn="ctr"/>
            <a:r>
              <a:rPr lang="en-US" altLang="zh-CN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once HP every two weeks</a:t>
            </a:r>
            <a:endParaRPr lang="en-US" altLang="zh-CN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8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32AA4BD-CEAB-44AB-AD5B-F41D0507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4"/>
          <a:stretch/>
        </p:blipFill>
        <p:spPr>
          <a:xfrm>
            <a:off x="6804248" y="1"/>
            <a:ext cx="2339752" cy="659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40F116F-3740-4B47-B991-28EEEB035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974" y="948740"/>
            <a:ext cx="2852427" cy="176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894737-059B-46C8-9771-CB5F270D84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621" y="947192"/>
            <a:ext cx="2857679" cy="1764000"/>
          </a:xfrm>
          <a:prstGeom prst="rect">
            <a:avLst/>
          </a:prstGeom>
        </p:spPr>
      </p:pic>
      <p:sp>
        <p:nvSpPr>
          <p:cNvPr id="5" name="标题 2">
            <a:extLst>
              <a:ext uri="{FF2B5EF4-FFF2-40B4-BE49-F238E27FC236}">
                <a16:creationId xmlns:a16="http://schemas.microsoft.com/office/drawing/2014/main" id="{EDF20E78-DE3B-4C95-A8D4-9C77D8A96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32" y="218708"/>
            <a:ext cx="6156176" cy="504056"/>
          </a:xfrm>
        </p:spPr>
        <p:txBody>
          <a:bodyPr/>
          <a:lstStyle/>
          <a:p>
            <a:r>
              <a:rPr lang="en-US" altLang="zh-CN" sz="2000" dirty="0">
                <a:latin typeface="+mn-ea"/>
                <a:cs typeface="Arial" panose="020B0604020202020204" pitchFamily="34" charset="0"/>
                <a:sym typeface="+mn-ea"/>
              </a:rPr>
              <a:t>SHANGHAI Multicenter RCT: </a:t>
            </a:r>
            <a:r>
              <a:rPr lang="en-US" altLang="zh-CN" sz="1400" dirty="0">
                <a:latin typeface="+mn-ea"/>
                <a:cs typeface="Arial" panose="020B0604020202020204" pitchFamily="34" charset="0"/>
              </a:rPr>
              <a:t>Primary Results</a:t>
            </a:r>
            <a:br>
              <a:rPr lang="en-US" altLang="zh-CN" sz="2000" dirty="0">
                <a:latin typeface="+mn-ea"/>
                <a:cs typeface="Arial" panose="020B0604020202020204" pitchFamily="34" charset="0"/>
              </a:rPr>
            </a:br>
            <a:endParaRPr lang="en-US" altLang="zh-CN" sz="2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7ED68A5-5D64-40CB-A131-E9E22DBB91CE}"/>
              </a:ext>
            </a:extLst>
          </p:cNvPr>
          <p:cNvSpPr/>
          <p:nvPr/>
        </p:nvSpPr>
        <p:spPr>
          <a:xfrm>
            <a:off x="1128928" y="2736344"/>
            <a:ext cx="37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β2-MG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5FE831-A455-4D11-BC76-82166FC23070}"/>
              </a:ext>
            </a:extLst>
          </p:cNvPr>
          <p:cNvSpPr/>
          <p:nvPr/>
        </p:nvSpPr>
        <p:spPr>
          <a:xfrm>
            <a:off x="4260699" y="2740675"/>
            <a:ext cx="37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PTH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005987-F3D2-42C6-8B33-A622BB2E0C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054" y="3075556"/>
            <a:ext cx="2842707" cy="1764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A4463B-D93C-4D1F-A1F9-8671A5E15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621" y="3073524"/>
            <a:ext cx="2843994" cy="1764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DA690E4-3A8C-462D-941E-14C9F2F0A59D}"/>
              </a:ext>
            </a:extLst>
          </p:cNvPr>
          <p:cNvSpPr/>
          <p:nvPr/>
        </p:nvSpPr>
        <p:spPr>
          <a:xfrm>
            <a:off x="1187624" y="4861242"/>
            <a:ext cx="37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CV Mortality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7C98F09-D773-47BF-804E-3CCC246273EC}"/>
              </a:ext>
            </a:extLst>
          </p:cNvPr>
          <p:cNvSpPr/>
          <p:nvPr/>
        </p:nvSpPr>
        <p:spPr>
          <a:xfrm>
            <a:off x="4427984" y="4857395"/>
            <a:ext cx="37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overall Mortality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9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85BF50-8C53-4DBA-8CCB-38C8408EF9C4}"/>
              </a:ext>
            </a:extLst>
          </p:cNvPr>
          <p:cNvGrpSpPr/>
          <p:nvPr/>
        </p:nvGrpSpPr>
        <p:grpSpPr>
          <a:xfrm>
            <a:off x="899592" y="1057300"/>
            <a:ext cx="7693660" cy="2864734"/>
            <a:chOff x="553296" y="1068544"/>
            <a:chExt cx="8377945" cy="2802711"/>
          </a:xfrm>
        </p:grpSpPr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D177DA93-C13B-4B85-A1BC-48052831E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1487" y="1068544"/>
              <a:ext cx="2994025" cy="3325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Eligible patient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 (n=440)</a:t>
              </a:r>
            </a:p>
          </p:txBody>
        </p:sp>
        <p:cxnSp>
          <p:nvCxnSpPr>
            <p:cNvPr id="4" name="AutoShape 6">
              <a:extLst>
                <a:ext uri="{FF2B5EF4-FFF2-40B4-BE49-F238E27FC236}">
                  <a16:creationId xmlns:a16="http://schemas.microsoft.com/office/drawing/2014/main" id="{A4EB7A36-E611-4F9E-82A7-A8259692DA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28498" y="1395965"/>
              <a:ext cx="0" cy="264319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E493F737-CD20-45F0-B55D-3F416549A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96" y="1981784"/>
              <a:ext cx="1573803" cy="47960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LFHD</a:t>
              </a:r>
              <a:r>
                <a:rPr lang="zh-CN" altLang="en-US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group</a:t>
              </a:r>
              <a:endParaRPr lang="zh-CN" alt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n=110</a:t>
              </a:r>
              <a:endParaRPr lang="zh-CN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FEC4FC3E-7D04-497F-A20B-DE517D77C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613" y="1981784"/>
              <a:ext cx="1606303" cy="46904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HFHD 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group</a:t>
              </a:r>
              <a:endParaRPr lang="zh-CN" alt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n=110</a:t>
              </a:r>
              <a:endParaRPr lang="zh-CN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17C59A9F-5A6D-451F-B8F5-4CDCC13A6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81" y="1981784"/>
              <a:ext cx="2281877" cy="46966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LFHD+HP 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group</a:t>
              </a:r>
              <a:r>
                <a:rPr lang="zh-CN" alt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n=110</a:t>
              </a:r>
              <a:endParaRPr lang="zh-CN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8" name="AutoShape 12">
              <a:extLst>
                <a:ext uri="{FF2B5EF4-FFF2-40B4-BE49-F238E27FC236}">
                  <a16:creationId xmlns:a16="http://schemas.microsoft.com/office/drawing/2014/main" id="{8CE6F2B4-FAB3-4284-A260-B98AC8A37E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45561" y="1653140"/>
              <a:ext cx="6577012" cy="7144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28AC41AA-EA58-47DF-B115-341A20674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412" y="2772327"/>
              <a:ext cx="3455987" cy="3325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HD/W</a:t>
              </a:r>
              <a:r>
                <a:rPr lang="zh-CN" altLang="en-US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，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4h each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4EFC8D5A-8E59-4D69-800B-BB5D2628C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073" y="2772327"/>
              <a:ext cx="3449638" cy="3325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 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HD+</a:t>
              </a: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HD+HP/</a:t>
              </a:r>
              <a:r>
                <a:rPr lang="zh-CN" alt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3574C8B2-7D0A-4BB8-AE1A-AEC3450121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4136" y="2461574"/>
              <a:ext cx="0" cy="270272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AutoShape 19">
              <a:extLst>
                <a:ext uri="{FF2B5EF4-FFF2-40B4-BE49-F238E27FC236}">
                  <a16:creationId xmlns:a16="http://schemas.microsoft.com/office/drawing/2014/main" id="{2EEBD5CE-2E68-4C48-9DBD-4D35C6D64C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240000">
              <a:off x="3402962" y="1660283"/>
              <a:ext cx="28575" cy="32385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20">
              <a:extLst>
                <a:ext uri="{FF2B5EF4-FFF2-40B4-BE49-F238E27FC236}">
                  <a16:creationId xmlns:a16="http://schemas.microsoft.com/office/drawing/2014/main" id="{087B15E5-31DC-418D-9DD2-56BFD808BB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82236" y="3334665"/>
              <a:ext cx="3903662" cy="13097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DDC9A904-4214-4207-8E2E-9B35DDC74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2236" y="3125115"/>
              <a:ext cx="0" cy="222647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3E432838-077D-4B74-A73B-E04052E14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1611" y="3125115"/>
              <a:ext cx="0" cy="222647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23">
              <a:extLst>
                <a:ext uri="{FF2B5EF4-FFF2-40B4-BE49-F238E27FC236}">
                  <a16:creationId xmlns:a16="http://schemas.microsoft.com/office/drawing/2014/main" id="{2CA7256C-776D-45AD-AC29-EA47B6D1B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536" y="3333092"/>
              <a:ext cx="0" cy="296466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AutoShape 24">
              <a:extLst>
                <a:ext uri="{FF2B5EF4-FFF2-40B4-BE49-F238E27FC236}">
                  <a16:creationId xmlns:a16="http://schemas.microsoft.com/office/drawing/2014/main" id="{312FA540-31AB-4899-83EB-DE9E2A06A3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240000">
              <a:off x="1359849" y="1673381"/>
              <a:ext cx="28575" cy="32385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6">
              <a:extLst>
                <a:ext uri="{FF2B5EF4-FFF2-40B4-BE49-F238E27FC236}">
                  <a16:creationId xmlns:a16="http://schemas.microsoft.com/office/drawing/2014/main" id="{1B8AB32A-2BB3-47EA-B931-AAC6866E3F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240000">
              <a:off x="7895587" y="1661474"/>
              <a:ext cx="28575" cy="32385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12">
              <a:extLst>
                <a:ext uri="{FF2B5EF4-FFF2-40B4-BE49-F238E27FC236}">
                  <a16:creationId xmlns:a16="http://schemas.microsoft.com/office/drawing/2014/main" id="{D3FEBDF2-FAD7-4E70-8D3E-BA18E7565A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17086" y="3629558"/>
              <a:ext cx="4679950" cy="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4">
              <a:extLst>
                <a:ext uri="{FF2B5EF4-FFF2-40B4-BE49-F238E27FC236}">
                  <a16:creationId xmlns:a16="http://schemas.microsoft.com/office/drawing/2014/main" id="{636178EA-E80F-400B-ADE5-679431A0C4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27099" y="3640274"/>
              <a:ext cx="1588" cy="230981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26">
              <a:extLst>
                <a:ext uri="{FF2B5EF4-FFF2-40B4-BE49-F238E27FC236}">
                  <a16:creationId xmlns:a16="http://schemas.microsoft.com/office/drawing/2014/main" id="{CF8921EB-632E-4334-9BD6-D8B21B09BB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794371" y="3629558"/>
              <a:ext cx="1587" cy="241697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74644E9F-5D14-4184-93AD-6B8F08533C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7248" y="2461574"/>
              <a:ext cx="0" cy="270272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15">
              <a:extLst>
                <a:ext uri="{FF2B5EF4-FFF2-40B4-BE49-F238E27FC236}">
                  <a16:creationId xmlns:a16="http://schemas.microsoft.com/office/drawing/2014/main" id="{160A2051-CC96-4AB2-A057-BDF013B2D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2598" y="2461574"/>
              <a:ext cx="0" cy="270272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9">
              <a:extLst>
                <a:ext uri="{FF2B5EF4-FFF2-40B4-BE49-F238E27FC236}">
                  <a16:creationId xmlns:a16="http://schemas.microsoft.com/office/drawing/2014/main" id="{9834CE78-B2B6-4231-92E6-9ECA2E2B7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0212" y="1981784"/>
              <a:ext cx="2091029" cy="4702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7030A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HFHD+HP</a:t>
              </a: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group</a:t>
              </a:r>
              <a:endParaRPr lang="zh-CN" alt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n=110</a:t>
              </a:r>
              <a:endParaRPr lang="zh-CN" altLang="zh-C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25" name="AutoShape 26">
              <a:extLst>
                <a:ext uri="{FF2B5EF4-FFF2-40B4-BE49-F238E27FC236}">
                  <a16:creationId xmlns:a16="http://schemas.microsoft.com/office/drawing/2014/main" id="{BD4D2D05-4490-4081-8A61-72E6E4C9FE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240000">
              <a:off x="5568312" y="1661474"/>
              <a:ext cx="28575" cy="323850"/>
            </a:xfrm>
            <a:prstGeom prst="straightConnector1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0470F51E-55AA-4C81-8BC8-87257ECAAB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9873" y="2461574"/>
              <a:ext cx="0" cy="270272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标题 1">
            <a:extLst>
              <a:ext uri="{FF2B5EF4-FFF2-40B4-BE49-F238E27FC236}">
                <a16:creationId xmlns:a16="http://schemas.microsoft.com/office/drawing/2014/main" id="{2C53A204-3C94-4D10-A27D-4487F2563700}"/>
              </a:ext>
            </a:extLst>
          </p:cNvPr>
          <p:cNvSpPr>
            <a:spLocks noGrp="1"/>
          </p:cNvSpPr>
          <p:nvPr/>
        </p:nvSpPr>
        <p:spPr>
          <a:xfrm>
            <a:off x="179512" y="218904"/>
            <a:ext cx="7632848" cy="5040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Beijing Multicenter RCT: </a:t>
            </a:r>
            <a:r>
              <a:rPr kumimoji="0" lang="en-US" altLang="zh-CN" sz="14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Primary Results</a:t>
            </a:r>
            <a:endParaRPr lang="en-US" altLang="zh-CN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4A6A25B-B558-459B-A26A-DC52F3E2358E}"/>
              </a:ext>
            </a:extLst>
          </p:cNvPr>
          <p:cNvSpPr/>
          <p:nvPr/>
        </p:nvSpPr>
        <p:spPr>
          <a:xfrm>
            <a:off x="5773633" y="151537"/>
            <a:ext cx="340423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National science and technology support RCT program</a:t>
            </a:r>
          </a:p>
          <a:p>
            <a:pPr algn="r"/>
            <a:r>
              <a:rPr lang="en-US" altLang="zh-CN" sz="7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2E0083-6B38-45CC-9970-6C2BDB9344BB}"/>
              </a:ext>
            </a:extLst>
          </p:cNvPr>
          <p:cNvSpPr txBox="1"/>
          <p:nvPr/>
        </p:nvSpPr>
        <p:spPr>
          <a:xfrm>
            <a:off x="539552" y="4009628"/>
            <a:ext cx="8098043" cy="954107"/>
          </a:xfrm>
          <a:prstGeom prst="rect">
            <a:avLst/>
          </a:prstGeom>
          <a:ln>
            <a:solidFill>
              <a:srgbClr val="00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sz="1400" b="1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Jafron</a:t>
            </a:r>
            <a:r>
              <a:rPr lang="en-US" altLang="zh-CN" sz="1400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HA130 hemoperfusion combined with low-flux hemodialysis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Good performance on safety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It significantly reduces </a:t>
            </a:r>
            <a:r>
              <a:rPr lang="el-GR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β2-</a:t>
            </a: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MG , PTH, and improves pruritus. It is superior to high-flux hemodialysis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Provides a simple, easy and effective blood purification mode for the basic medical institutions</a:t>
            </a:r>
          </a:p>
        </p:txBody>
      </p:sp>
    </p:spTree>
    <p:extLst>
      <p:ext uri="{BB962C8B-B14F-4D97-AF65-F5344CB8AC3E}">
        <p14:creationId xmlns:p14="http://schemas.microsoft.com/office/powerpoint/2010/main" val="3572786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5">
            <a:extLst>
              <a:ext uri="{FF2B5EF4-FFF2-40B4-BE49-F238E27FC236}">
                <a16:creationId xmlns:a16="http://schemas.microsoft.com/office/drawing/2014/main" id="{CABAE367-0D1F-48AF-97AF-80524E06D85F}"/>
              </a:ext>
            </a:extLst>
          </p:cNvPr>
          <p:cNvSpPr txBox="1"/>
          <p:nvPr/>
        </p:nvSpPr>
        <p:spPr>
          <a:xfrm>
            <a:off x="1043608" y="3284576"/>
            <a:ext cx="3483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Comparison of </a:t>
            </a:r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iPTH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changes over 12 months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DDC08AF1-3048-4428-91DC-5CFA01DC6998}"/>
              </a:ext>
            </a:extLst>
          </p:cNvPr>
          <p:cNvSpPr txBox="1"/>
          <p:nvPr/>
        </p:nvSpPr>
        <p:spPr>
          <a:xfrm>
            <a:off x="4586727" y="3260989"/>
            <a:ext cx="3746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Comparison of </a:t>
            </a:r>
            <a:r>
              <a:rPr lang="el-GR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β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2-MG changes over 12 months</a:t>
            </a: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A0E7A0C6-8276-44DD-AB4F-35AB52BD8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16" y="1225361"/>
            <a:ext cx="3061269" cy="1971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F46D8F-C185-4EBD-B20D-55F8DB5B6C62}"/>
              </a:ext>
            </a:extLst>
          </p:cNvPr>
          <p:cNvSpPr txBox="1"/>
          <p:nvPr/>
        </p:nvSpPr>
        <p:spPr>
          <a:xfrm>
            <a:off x="1115616" y="3865612"/>
            <a:ext cx="6912768" cy="83099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defTabSz="812810">
              <a:buFont typeface="Wingdings" panose="05000000000000000000" pitchFamily="2" charset="2"/>
              <a:buChar char="§"/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12 months of treatment, significant decline rate of </a:t>
            </a:r>
            <a:r>
              <a:rPr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iPTH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defTabSz="812810">
              <a:buFont typeface="Wingdings" panose="05000000000000000000" pitchFamily="2" charset="2"/>
              <a:buChar char="§"/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12 months of treatment, significant decline rate of </a:t>
            </a:r>
            <a:r>
              <a:rPr lang="el-GR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β2-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. </a:t>
            </a:r>
          </a:p>
          <a:p>
            <a:pPr marL="285750" indent="-285750" algn="just" defTabSz="812810">
              <a:buFont typeface="Wingdings" panose="05000000000000000000" pitchFamily="2" charset="2"/>
              <a:buChar char="§"/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12 months of treatment,  </a:t>
            </a:r>
            <a:r>
              <a:rPr lang="en-GB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improvement of pruritis score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99E1DB-360E-4749-9210-E74EB8604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065" y="1243717"/>
            <a:ext cx="3163120" cy="1973823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CA5A16D1-F618-47D9-A549-391F0D6E925D}"/>
              </a:ext>
            </a:extLst>
          </p:cNvPr>
          <p:cNvSpPr>
            <a:spLocks noGrp="1"/>
          </p:cNvSpPr>
          <p:nvPr/>
        </p:nvSpPr>
        <p:spPr>
          <a:xfrm>
            <a:off x="179512" y="218904"/>
            <a:ext cx="7632848" cy="5040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Beijing Multicenter RCT: </a:t>
            </a:r>
            <a:r>
              <a:rPr kumimoji="0" lang="en-US" altLang="zh-CN" sz="14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Primary Results</a:t>
            </a:r>
            <a:endParaRPr lang="en-US" altLang="zh-CN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47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143B92-4FCE-45EB-B058-0662263C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64" y="221568"/>
            <a:ext cx="7632700" cy="5048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 and uremic pruritis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521E1-50CD-4126-A554-BDF812999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955" y="3281894"/>
            <a:ext cx="1737645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81C48-CECD-429A-A06E-6D82F9A457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2667" y="3281700"/>
            <a:ext cx="1560117" cy="1440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7F1E79-A91F-46A6-8F70-F35DB462CB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152" y="3281894"/>
            <a:ext cx="1896825" cy="144000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136A5B48-583B-465E-AF05-0F94E42A00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736" y="3281894"/>
            <a:ext cx="1545606" cy="14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DCD84F-98B2-4E73-87BA-6B60092186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6567" y="3281894"/>
            <a:ext cx="1687921" cy="14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8314C5-A957-4282-86D5-2354DDAB668C}"/>
              </a:ext>
            </a:extLst>
          </p:cNvPr>
          <p:cNvSpPr txBox="1"/>
          <p:nvPr/>
        </p:nvSpPr>
        <p:spPr>
          <a:xfrm>
            <a:off x="7187634" y="2921888"/>
            <a:ext cx="17768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pruritis Score [3]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E2E2A-F771-4622-B883-DEF787C5B661}"/>
              </a:ext>
            </a:extLst>
          </p:cNvPr>
          <p:cNvSpPr txBox="1"/>
          <p:nvPr/>
        </p:nvSpPr>
        <p:spPr>
          <a:xfrm>
            <a:off x="39849" y="4841460"/>
            <a:ext cx="932452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75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Huu</a:t>
            </a:r>
            <a:r>
              <a:rPr lang="en-US" sz="7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Nguyen, et al. "A Combination of Hemodialysis with Hemoperfusion Helped to Reduce the Cardiovascular-Related Mortality Rate after a 3-Year Follow-Up: A Pilot Study in Vietnam." Blood purification: 1-8.</a:t>
            </a:r>
          </a:p>
          <a:p>
            <a:r>
              <a:rPr lang="en-US" sz="7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7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Chen, Shun-</a:t>
            </a:r>
            <a:r>
              <a:rPr lang="en-US" sz="75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sz="7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 "Combination of maintenance hemodialysis with hemoperfusion: a safe and effective model of artificial kidney." </a:t>
            </a:r>
            <a:r>
              <a:rPr lang="en-US" sz="75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journal of artificial organs</a:t>
            </a:r>
            <a:r>
              <a:rPr lang="en-US" sz="7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34.4 (2011): 339-347.</a:t>
            </a:r>
          </a:p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75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7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Gu, Yan Hong, et al. "Additional hemoperfusion is associated with improved overall survival and self-reported sleep disturbance in patients on hemodialysis." The International journal of artificial organs 42.7 (2019): 347-353.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AC47319-4DA0-445D-A7AA-D1B38CAE08E6}"/>
              </a:ext>
            </a:extLst>
          </p:cNvPr>
          <p:cNvSpPr txBox="1"/>
          <p:nvPr/>
        </p:nvSpPr>
        <p:spPr>
          <a:xfrm>
            <a:off x="918040" y="1396821"/>
            <a:ext cx="4063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 can Reduce uremic toxins specially PTH, regulate the systemic inflammation and thus improve the uremic pruritis.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0F725-5945-4C24-9B89-0E612D9C4551}"/>
              </a:ext>
            </a:extLst>
          </p:cNvPr>
          <p:cNvSpPr txBox="1"/>
          <p:nvPr/>
        </p:nvSpPr>
        <p:spPr>
          <a:xfrm>
            <a:off x="3880963" y="2921888"/>
            <a:ext cx="3672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Improve 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ystemic inflammation [1,2]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C4111-04AA-41D9-907F-97A671143767}"/>
              </a:ext>
            </a:extLst>
          </p:cNvPr>
          <p:cNvSpPr txBox="1"/>
          <p:nvPr/>
        </p:nvSpPr>
        <p:spPr>
          <a:xfrm>
            <a:off x="323528" y="2921888"/>
            <a:ext cx="31683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en-GB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uremic toxins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(PTH, </a:t>
            </a:r>
            <a:r>
              <a:rPr lang="el-G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β2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MG) [1,2]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5A0961BF-44D8-4D01-B974-67AC68414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07280"/>
            <a:ext cx="2475192" cy="18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A5841D-5740-4ED2-A91B-0A3A599A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0" y="290819"/>
            <a:ext cx="7632848" cy="504056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 and Amyloidosis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8DA1B-B41A-41A3-A6C3-484AACFCA4D0}"/>
              </a:ext>
            </a:extLst>
          </p:cNvPr>
          <p:cNvSpPr txBox="1"/>
          <p:nvPr/>
        </p:nvSpPr>
        <p:spPr>
          <a:xfrm>
            <a:off x="632878" y="1136549"/>
            <a:ext cx="40374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</a:t>
            </a:r>
            <a:r>
              <a:rPr lang="en-GB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could eliminate the middle uremic toxins such as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β2-MG</a:t>
            </a:r>
          </a:p>
          <a:p>
            <a:pPr marL="342900" indent="-342900">
              <a:buFontTx/>
              <a:buAutoNum type="arabicPeriod"/>
            </a:pPr>
            <a:r>
              <a:rPr lang="en-GB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Beijing and Shanghai RCT showed significant reduction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β2-MG after HP treatment</a:t>
            </a:r>
          </a:p>
          <a:p>
            <a:pPr marL="342900" indent="-342900">
              <a:buFontTx/>
              <a:buAutoNum type="arabicPeriod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studies showed </a:t>
            </a:r>
            <a:r>
              <a:rPr lang="en-GB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reduction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β2-MG and bone pain after HD+HP treatment compared to HD alone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20C7B2-F23D-40EE-B5C3-E94793853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108" y="3455640"/>
            <a:ext cx="1582125" cy="144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12B5B8-C086-4E8A-923B-2CA4085275B8}"/>
              </a:ext>
            </a:extLst>
          </p:cNvPr>
          <p:cNvSpPr txBox="1"/>
          <p:nvPr/>
        </p:nvSpPr>
        <p:spPr>
          <a:xfrm>
            <a:off x="7022977" y="3224875"/>
            <a:ext cx="19415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Fig.2 Pathogenesis of (DRA) [2]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6B518E-4A92-4E5C-928B-3C038A7776C7}"/>
              </a:ext>
            </a:extLst>
          </p:cNvPr>
          <p:cNvSpPr txBox="1"/>
          <p:nvPr/>
        </p:nvSpPr>
        <p:spPr>
          <a:xfrm>
            <a:off x="4646713" y="3224875"/>
            <a:ext cx="25189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Fig.1 Changes of serum PTH and β2-M [1]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51D3AA-D5B1-4892-80FD-2743D1DA667E}"/>
              </a:ext>
            </a:extLst>
          </p:cNvPr>
          <p:cNvSpPr txBox="1"/>
          <p:nvPr/>
        </p:nvSpPr>
        <p:spPr>
          <a:xfrm>
            <a:off x="0" y="4878245"/>
            <a:ext cx="594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600" dirty="0" err="1">
                <a:solidFill>
                  <a:srgbClr val="222222"/>
                </a:solidFill>
                <a:latin typeface="Arial" panose="020B0604020202020204" pitchFamily="34" charset="0"/>
              </a:rPr>
              <a:t>Huu</a:t>
            </a:r>
            <a:r>
              <a:rPr lang="en-US" sz="600" dirty="0">
                <a:solidFill>
                  <a:srgbClr val="222222"/>
                </a:solidFill>
                <a:latin typeface="Arial" panose="020B0604020202020204" pitchFamily="34" charset="0"/>
              </a:rPr>
              <a:t>, Dung Nguyen, et al. "A Combination of Hemodialysis with Hemoperfusion Helped to Reduce the Cardiovascular-Related Mortality Rate after a 3-Year Follow-Up: A Pilot Study in Vietnam." Blood purification: 1-8.</a:t>
            </a:r>
          </a:p>
          <a:p>
            <a:r>
              <a:rPr lang="en-US" sz="600" dirty="0">
                <a:solidFill>
                  <a:srgbClr val="222222"/>
                </a:solidFill>
                <a:latin typeface="Arial" panose="020B0604020202020204" pitchFamily="34" charset="0"/>
              </a:rPr>
              <a:t>[2] 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Yamamoto, </a:t>
            </a:r>
            <a:r>
              <a:rPr lang="en-US" sz="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Suguru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"Dialysis-related amyloidosis: Pathogenesis and clinical features in patients undergoing dialysis treatment." </a:t>
            </a:r>
            <a:r>
              <a:rPr lang="en-US" sz="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Japan: INTECH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(2013): 67-83.</a:t>
            </a:r>
            <a:endParaRPr lang="en-US" sz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B4A00F-5C41-4D32-8C83-FD0527815405}"/>
              </a:ext>
            </a:extLst>
          </p:cNvPr>
          <p:cNvSpPr txBox="1"/>
          <p:nvPr/>
        </p:nvSpPr>
        <p:spPr>
          <a:xfrm>
            <a:off x="461319" y="3222920"/>
            <a:ext cx="4166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Table.1Comparison of clinical characteristics of 2 groups after 3 years [1]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3623E6-2639-4B45-9159-2F80E6CB9905}"/>
              </a:ext>
            </a:extLst>
          </p:cNvPr>
          <p:cNvGrpSpPr>
            <a:grpSpLocks noChangeAspect="1"/>
          </p:cNvGrpSpPr>
          <p:nvPr/>
        </p:nvGrpSpPr>
        <p:grpSpPr>
          <a:xfrm>
            <a:off x="7281130" y="3455640"/>
            <a:ext cx="1398031" cy="1440000"/>
            <a:chOff x="6820190" y="2914829"/>
            <a:chExt cx="1941511" cy="19997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FFA8AA-CDC9-4CB9-BC7F-9917883A8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190" y="2914829"/>
              <a:ext cx="1941511" cy="19997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2C7989-2600-4885-8B6B-6177474CBE81}"/>
                </a:ext>
              </a:extLst>
            </p:cNvPr>
            <p:cNvSpPr txBox="1"/>
            <p:nvPr/>
          </p:nvSpPr>
          <p:spPr>
            <a:xfrm>
              <a:off x="8128024" y="380271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DEF799E-DA3F-4B98-BD7C-C9D61458E16E}"/>
              </a:ext>
            </a:extLst>
          </p:cNvPr>
          <p:cNvGrpSpPr/>
          <p:nvPr/>
        </p:nvGrpSpPr>
        <p:grpSpPr>
          <a:xfrm>
            <a:off x="182217" y="3477679"/>
            <a:ext cx="4581443" cy="1077204"/>
            <a:chOff x="345574" y="3200700"/>
            <a:chExt cx="5584234" cy="13129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0E6752-887D-4B40-B403-195C13BCCBAF}"/>
                </a:ext>
              </a:extLst>
            </p:cNvPr>
            <p:cNvGrpSpPr/>
            <p:nvPr/>
          </p:nvGrpSpPr>
          <p:grpSpPr>
            <a:xfrm>
              <a:off x="345574" y="3200700"/>
              <a:ext cx="5584234" cy="1312984"/>
              <a:chOff x="171789" y="1541098"/>
              <a:chExt cx="8936219" cy="1860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E9EC48A-57DF-451E-87E9-E35F63322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1789" y="2302603"/>
                <a:ext cx="8568952" cy="10987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B14AC9-9D7B-4A3A-9CF7-5E61326E00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9035" y="1541098"/>
                <a:ext cx="8748973" cy="740338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440633-17C2-4FCF-AF40-113C40492FC2}"/>
                </a:ext>
              </a:extLst>
            </p:cNvPr>
            <p:cNvSpPr/>
            <p:nvPr/>
          </p:nvSpPr>
          <p:spPr>
            <a:xfrm>
              <a:off x="461268" y="3757518"/>
              <a:ext cx="5354728" cy="36933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5">
            <a:extLst>
              <a:ext uri="{FF2B5EF4-FFF2-40B4-BE49-F238E27FC236}">
                <a16:creationId xmlns:a16="http://schemas.microsoft.com/office/drawing/2014/main" id="{280C464A-EE02-4B0E-B4E1-43D6FDCFE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79" y="914785"/>
            <a:ext cx="2806754" cy="19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21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1148-6982-4989-A531-90095681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43" y="175813"/>
            <a:ext cx="7632848" cy="504056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 and Resistant hypertension</a:t>
            </a:r>
            <a:endParaRPr lang="en-US" sz="2000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31E1561-4FAA-41D1-BCA6-E236C301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5089748"/>
            <a:ext cx="3240360" cy="200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Microsoft YaHei" panose="020B0503020204020204" pitchFamily="34" charset="-122"/>
                <a:cs typeface="+mn-cs"/>
              </a:rPr>
              <a:t>Lu sheng et al Chin J Blood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Microsoft YaHei" panose="020B0503020204020204" pitchFamily="34" charset="-122"/>
                <a:cs typeface="+mn-cs"/>
              </a:rPr>
              <a:t>Purif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Microsoft YaHei" panose="020B0503020204020204" pitchFamily="34" charset="-122"/>
                <a:cs typeface="+mn-cs"/>
              </a:rPr>
              <a:t>, May,2015,Vol.5,No.14</a:t>
            </a:r>
            <a:endParaRPr kumimoji="0" lang="zh-CN" altLang="en-US" sz="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18CE55-9CF7-4ABA-BF98-458353F28168}"/>
              </a:ext>
            </a:extLst>
          </p:cNvPr>
          <p:cNvGrpSpPr/>
          <p:nvPr/>
        </p:nvGrpSpPr>
        <p:grpSpPr>
          <a:xfrm>
            <a:off x="1972694" y="2676086"/>
            <a:ext cx="5214904" cy="2135165"/>
            <a:chOff x="814237" y="1810250"/>
            <a:chExt cx="7306323" cy="29914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1C786E3-65F9-42C0-8B00-B1235C6B4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686" y="1810250"/>
              <a:ext cx="7208874" cy="2991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ED038F73-3B00-4702-8246-A1C7F5A5F593}"/>
                </a:ext>
              </a:extLst>
            </p:cNvPr>
            <p:cNvSpPr/>
            <p:nvPr/>
          </p:nvSpPr>
          <p:spPr>
            <a:xfrm>
              <a:off x="814237" y="4153644"/>
              <a:ext cx="7306323" cy="648072"/>
            </a:xfrm>
            <a:prstGeom prst="rect">
              <a:avLst/>
            </a:prstGeom>
            <a:noFill/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Microsoft YaHei" panose="020B0503020204020204" pitchFamily="34" charset="-122"/>
                <a:cs typeface="+mn-cs"/>
              </a:endParaRPr>
            </a:p>
          </p:txBody>
        </p:sp>
        <p:cxnSp>
          <p:nvCxnSpPr>
            <p:cNvPr id="12" name="直接连接符 7">
              <a:extLst>
                <a:ext uri="{FF2B5EF4-FFF2-40B4-BE49-F238E27FC236}">
                  <a16:creationId xmlns:a16="http://schemas.microsoft.com/office/drawing/2014/main" id="{65B5B5F4-19E0-4235-8E01-3C4095CD966B}"/>
                </a:ext>
              </a:extLst>
            </p:cNvPr>
            <p:cNvCxnSpPr/>
            <p:nvPr/>
          </p:nvCxnSpPr>
          <p:spPr>
            <a:xfrm>
              <a:off x="1259632" y="4503318"/>
              <a:ext cx="6696744" cy="0"/>
            </a:xfrm>
            <a:prstGeom prst="line">
              <a:avLst/>
            </a:prstGeom>
            <a:ln w="28575">
              <a:solidFill>
                <a:srgbClr val="3E46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4FD597D-1E8E-48CD-B171-247F1832C91E}"/>
              </a:ext>
            </a:extLst>
          </p:cNvPr>
          <p:cNvSpPr txBox="1"/>
          <p:nvPr/>
        </p:nvSpPr>
        <p:spPr>
          <a:xfrm>
            <a:off x="1547664" y="1309248"/>
            <a:ext cx="3354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Renin- Angiotensin II- Aldosterone levels</a:t>
            </a:r>
          </a:p>
          <a:p>
            <a:pPr marL="342900" indent="-342900">
              <a:buFontTx/>
              <a:buAutoNum type="arabicPeriod"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SBP and DBP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CD6F3ED-DDE8-4A90-A0F1-0D708FF70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89" y="773551"/>
            <a:ext cx="2190760" cy="1470206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BA136725-BF50-4E99-A51C-B5E1F0415F63}"/>
              </a:ext>
            </a:extLst>
          </p:cNvPr>
          <p:cNvSpPr txBox="1"/>
          <p:nvPr/>
        </p:nvSpPr>
        <p:spPr>
          <a:xfrm>
            <a:off x="4754617" y="2260893"/>
            <a:ext cx="2736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Fig.1 Classification of HTN as per number of drugs [1]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5CB1F545-95B2-4217-A3AB-2A4071AAB1F6}"/>
              </a:ext>
            </a:extLst>
          </p:cNvPr>
          <p:cNvSpPr txBox="1"/>
          <p:nvPr/>
        </p:nvSpPr>
        <p:spPr>
          <a:xfrm>
            <a:off x="7252198" y="4918855"/>
            <a:ext cx="2187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GB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Dudenbosten</a:t>
            </a:r>
            <a:r>
              <a:rPr lang="en-GB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GB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al.Hypertension</a:t>
            </a:r>
            <a:r>
              <a:rPr lang="en-GB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597007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402207-1830-4D4C-8FB2-AB480636E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71" y="283450"/>
            <a:ext cx="6588224" cy="504056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 AND Sleep disturbances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1E2413-5019-4E0D-8FA0-C282BA7ED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03" y="3090383"/>
            <a:ext cx="2362140" cy="129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22879-2BED-40A5-A125-586ABF3928B1}"/>
              </a:ext>
            </a:extLst>
          </p:cNvPr>
          <p:cNvSpPr txBox="1"/>
          <p:nvPr/>
        </p:nvSpPr>
        <p:spPr>
          <a:xfrm>
            <a:off x="5403339" y="4389456"/>
            <a:ext cx="28410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Fig.2 Comparing nocturnal melatonin value between HD and HD + HP groups before and after 24-month follow-up period [1]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1CCD48-2457-475F-A22B-EB3C2B9AF9ED}"/>
              </a:ext>
            </a:extLst>
          </p:cNvPr>
          <p:cNvGrpSpPr/>
          <p:nvPr/>
        </p:nvGrpSpPr>
        <p:grpSpPr>
          <a:xfrm>
            <a:off x="1049272" y="3049649"/>
            <a:ext cx="3954776" cy="1665175"/>
            <a:chOff x="313997" y="1751632"/>
            <a:chExt cx="5206365" cy="2353900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86B53DA5-A384-48DF-8760-1459CBB093A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997" y="2893927"/>
              <a:ext cx="5206365" cy="12116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DCC19A9B-E17B-4DAB-82E5-90365A2D633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9094" y="1751632"/>
              <a:ext cx="5147310" cy="9036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B4A18B6D-AD15-4C70-A581-D980E07949B9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997" y="2655237"/>
              <a:ext cx="5206365" cy="2386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B054524-D1A4-48BB-9548-6D379B792B9A}"/>
              </a:ext>
            </a:extLst>
          </p:cNvPr>
          <p:cNvSpPr txBox="1"/>
          <p:nvPr/>
        </p:nvSpPr>
        <p:spPr>
          <a:xfrm>
            <a:off x="933256" y="4699511"/>
            <a:ext cx="42194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Table.1 comparison between sleep related marker between the tow groups [1]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7068BC-ADF5-4A6B-9634-793BA0FD9354}"/>
              </a:ext>
            </a:extLst>
          </p:cNvPr>
          <p:cNvSpPr txBox="1"/>
          <p:nvPr/>
        </p:nvSpPr>
        <p:spPr>
          <a:xfrm>
            <a:off x="1576017" y="1172757"/>
            <a:ext cx="3284015" cy="9541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PTH levels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Melatonin levels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Relieve pruritis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sleep duration and efficacy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DC6DE-35CF-433A-8311-C732AE553AD2}"/>
              </a:ext>
            </a:extLst>
          </p:cNvPr>
          <p:cNvSpPr txBox="1"/>
          <p:nvPr/>
        </p:nvSpPr>
        <p:spPr>
          <a:xfrm>
            <a:off x="-17462" y="5040152"/>
            <a:ext cx="92170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Gu, Yan Hong, et al. "Additional hemoperfusion is associated with improved overall survival and self-reported sleep disturbance in patients on hemodialysis." </a:t>
            </a:r>
            <a:r>
              <a:rPr lang="en-US" sz="7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journal of artificial organs</a:t>
            </a:r>
            <a:r>
              <a:rPr lang="en-US" sz="7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42.7 (2019): 347-353.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70A9B321-11D3-4CA8-AEFD-2F7645F5B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03708"/>
            <a:ext cx="2311436" cy="18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65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3494-A9C9-4854-BC14-93638A17B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899"/>
            <a:ext cx="7632848" cy="504056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Ha130 AND quality of life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B4C00-AAD3-4C2A-9EEA-71CA0A002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2922188"/>
            <a:ext cx="4536504" cy="1918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85093-4BC0-4694-98FC-E05834109B3A}"/>
              </a:ext>
            </a:extLst>
          </p:cNvPr>
          <p:cNvSpPr txBox="1"/>
          <p:nvPr/>
        </p:nvSpPr>
        <p:spPr>
          <a:xfrm>
            <a:off x="5940152" y="4441676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Compared to control group, </a:t>
            </a:r>
            <a:r>
              <a:rPr lang="en-GB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p&lt;0.05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2FBC0-8A9B-4BEB-8E90-2B1510B5F6C7}"/>
              </a:ext>
            </a:extLst>
          </p:cNvPr>
          <p:cNvSpPr txBox="1"/>
          <p:nvPr/>
        </p:nvSpPr>
        <p:spPr>
          <a:xfrm>
            <a:off x="5075802" y="993694"/>
            <a:ext cx="17287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pain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health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 role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Mental health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QoL score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6E967-1192-4D0E-ACB3-B009CA95B186}"/>
              </a:ext>
            </a:extLst>
          </p:cNvPr>
          <p:cNvSpPr txBox="1"/>
          <p:nvPr/>
        </p:nvSpPr>
        <p:spPr>
          <a:xfrm>
            <a:off x="4031432" y="4873724"/>
            <a:ext cx="511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Chen, Shun-</a:t>
            </a:r>
            <a:r>
              <a:rPr lang="en-US" sz="900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 "Combination of maintenance hemodialysis with hemoperfusion: a safe and effective model of artificial kidney." </a:t>
            </a:r>
            <a:r>
              <a:rPr lang="en-US" sz="9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journal of artificial organs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34.4 (2011): 339-347.</a:t>
            </a:r>
            <a:endParaRPr 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623C2-0A89-4A2A-B839-2E13AE2AD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13" y="874520"/>
            <a:ext cx="3006435" cy="16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30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7FCC801A-530E-4AF1-8CDA-D52E61090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898775"/>
            <a:ext cx="5256584" cy="391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2">
            <a:extLst>
              <a:ext uri="{FF2B5EF4-FFF2-40B4-BE49-F238E27FC236}">
                <a16:creationId xmlns:a16="http://schemas.microsoft.com/office/drawing/2014/main" id="{218FC02D-AFC2-46C8-A6B1-EA51882361C8}"/>
              </a:ext>
            </a:extLst>
          </p:cNvPr>
          <p:cNvSpPr/>
          <p:nvPr/>
        </p:nvSpPr>
        <p:spPr>
          <a:xfrm>
            <a:off x="-14362" y="4898488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Panichi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Vicenzo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“Removal of protein bound toxins in dialysis patients: A pilot study using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hemoperfusion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57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ERA-EDTA Congress, 6 June 2020, Online. lecture.</a:t>
            </a:r>
          </a:p>
          <a:p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https://www.youtube.com/watch?v=dtjPkYiXX6o&amp;t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4CD5A8C7-BE7F-4D0C-A2BA-6FFB8F4708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1452140"/>
            <a:ext cx="2232247" cy="26606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8C3B1B-02AA-4080-9298-C54E8C7B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5212"/>
            <a:ext cx="7632848" cy="504056"/>
          </a:xfrm>
        </p:spPr>
        <p:txBody>
          <a:bodyPr/>
          <a:lstStyle/>
          <a:p>
            <a:r>
              <a:rPr lang="en-US" sz="2000" dirty="0"/>
              <a:t>Ha130 AND PROTIEN BOUND TOXINS</a:t>
            </a:r>
          </a:p>
        </p:txBody>
      </p:sp>
    </p:spTree>
    <p:extLst>
      <p:ext uri="{BB962C8B-B14F-4D97-AF65-F5344CB8AC3E}">
        <p14:creationId xmlns:p14="http://schemas.microsoft.com/office/powerpoint/2010/main" val="370156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>
            <a:extLst>
              <a:ext uri="{FF2B5EF4-FFF2-40B4-BE49-F238E27FC236}">
                <a16:creationId xmlns:a16="http://schemas.microsoft.com/office/drawing/2014/main" id="{F8A50475-BD1F-4787-B288-D5D65B7ACF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4056" y="1344880"/>
            <a:ext cx="576000" cy="576000"/>
            <a:chOff x="1278434" y="1221111"/>
            <a:chExt cx="806694" cy="806694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D12C0AF-A8ED-46D8-96DD-AEA40B97B319}"/>
                </a:ext>
              </a:extLst>
            </p:cNvPr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solidFill>
              <a:srgbClr val="38C8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F688CE6-7150-4F87-B568-1583E4020379}"/>
                </a:ext>
              </a:extLst>
            </p:cNvPr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1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A647CAF-6DA1-46EA-853D-85851B6AA8FC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2" y="2245195"/>
            <a:ext cx="576968" cy="576000"/>
            <a:chOff x="301512" y="2039525"/>
            <a:chExt cx="846854" cy="845426"/>
          </a:xfrm>
          <a:solidFill>
            <a:schemeClr val="accent1">
              <a:lumMod val="90000"/>
            </a:schemeClr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11D5FFE-FE4D-461E-8CD7-1662C383BB98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schemeClr val="bg1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CC5A004-5E75-4996-957C-8CCC63955BD9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schemeClr val="bg1"/>
                  </a:solidFill>
                  <a:latin typeface="Microsoft YaHei" panose="020B0503020204020204" pitchFamily="34" charset="-122"/>
                </a:rPr>
                <a:t>2</a:t>
              </a:r>
              <a:endParaRPr lang="zh-CN" altLang="en-US" sz="2800" b="1" kern="0" dirty="0">
                <a:solidFill>
                  <a:schemeClr val="bg1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7E83FB-7830-455B-858A-7FAB3648267D}"/>
              </a:ext>
            </a:extLst>
          </p:cNvPr>
          <p:cNvGrpSpPr/>
          <p:nvPr/>
        </p:nvGrpSpPr>
        <p:grpSpPr>
          <a:xfrm>
            <a:off x="2389188" y="1432825"/>
            <a:ext cx="6015880" cy="400110"/>
            <a:chOff x="2389188" y="1171864"/>
            <a:chExt cx="6015880" cy="400110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45788D0-E6D4-4669-BF04-7A91F093CFDC}"/>
                </a:ext>
              </a:extLst>
            </p:cNvPr>
            <p:cNvSpPr txBox="1"/>
            <p:nvPr/>
          </p:nvSpPr>
          <p:spPr>
            <a:xfrm>
              <a:off x="2389200" y="1171864"/>
              <a:ext cx="60158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Verdana" panose="020B0604030504040204" pitchFamily="34" charset="0"/>
                </a:rPr>
                <a:t>Background of dialysis patients’ situations</a:t>
              </a:r>
              <a:endParaRPr lang="en-US" altLang="zh-CN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4D52AA8C-6081-43AD-B049-BC5371A362A4}"/>
                </a:ext>
              </a:extLst>
            </p:cNvPr>
            <p:cNvCxnSpPr/>
            <p:nvPr/>
          </p:nvCxnSpPr>
          <p:spPr>
            <a:xfrm flipV="1">
              <a:off x="2389188" y="1568450"/>
              <a:ext cx="549518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6326168-763D-4856-9B2E-A0ACBA3C2310}"/>
              </a:ext>
            </a:extLst>
          </p:cNvPr>
          <p:cNvGrpSpPr/>
          <p:nvPr/>
        </p:nvGrpSpPr>
        <p:grpSpPr>
          <a:xfrm>
            <a:off x="2389188" y="2333140"/>
            <a:ext cx="5495180" cy="400110"/>
            <a:chOff x="2389188" y="2117628"/>
            <a:chExt cx="5495180" cy="400110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09F5AC1-D65E-4411-B0C7-ACA06E401C04}"/>
                </a:ext>
              </a:extLst>
            </p:cNvPr>
            <p:cNvSpPr txBox="1"/>
            <p:nvPr/>
          </p:nvSpPr>
          <p:spPr>
            <a:xfrm>
              <a:off x="2389188" y="2117628"/>
              <a:ext cx="5495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and benefits of HA130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4A8516E-FA98-4730-ABA3-ABD03E67EB86}"/>
                </a:ext>
              </a:extLst>
            </p:cNvPr>
            <p:cNvCxnSpPr/>
            <p:nvPr/>
          </p:nvCxnSpPr>
          <p:spPr>
            <a:xfrm flipV="1">
              <a:off x="2389188" y="2493684"/>
              <a:ext cx="5495180" cy="3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1A0CF6F-2427-445E-85B3-CF111C9B6BC4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0" y="3145596"/>
            <a:ext cx="576972" cy="576000"/>
            <a:chOff x="301512" y="2039525"/>
            <a:chExt cx="846854" cy="845426"/>
          </a:xfrm>
          <a:solidFill>
            <a:schemeClr val="accent1">
              <a:lumMod val="90000"/>
            </a:schemeClr>
          </a:solidFill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18335D2-E511-45F5-A03B-05D251A91F99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schemeClr val="bg1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30FFBEF-FB48-4FCF-8498-7905962761BE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schemeClr val="bg1"/>
                  </a:solidFill>
                  <a:latin typeface="Microsoft YaHei" panose="020B0503020204020204" pitchFamily="34" charset="-122"/>
                </a:rPr>
                <a:t>3</a:t>
              </a:r>
              <a:endParaRPr lang="zh-CN" altLang="en-US" sz="2800" b="1" kern="0" dirty="0">
                <a:solidFill>
                  <a:schemeClr val="bg1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E2A70C5-C11D-4661-8703-12A3FA2F70D6}"/>
              </a:ext>
            </a:extLst>
          </p:cNvPr>
          <p:cNvGrpSpPr/>
          <p:nvPr/>
        </p:nvGrpSpPr>
        <p:grpSpPr>
          <a:xfrm>
            <a:off x="2383576" y="3225416"/>
            <a:ext cx="5495180" cy="416361"/>
            <a:chOff x="2389188" y="2954893"/>
            <a:chExt cx="5495180" cy="416361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9AA306B-3510-4FE7-A1EC-DDDEE56DEB6D}"/>
                </a:ext>
              </a:extLst>
            </p:cNvPr>
            <p:cNvCxnSpPr/>
            <p:nvPr/>
          </p:nvCxnSpPr>
          <p:spPr>
            <a:xfrm>
              <a:off x="2393950" y="3371254"/>
              <a:ext cx="54904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FC533AD9-9ED9-41B3-8D57-21B4EA887597}"/>
                </a:ext>
              </a:extLst>
            </p:cNvPr>
            <p:cNvSpPr txBox="1"/>
            <p:nvPr/>
          </p:nvSpPr>
          <p:spPr>
            <a:xfrm>
              <a:off x="2389188" y="2954893"/>
              <a:ext cx="5346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of HA130 on ESRD patients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8457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angzs\Pictures\Screenshots\Screenshot (15).png">
            <a:extLst>
              <a:ext uri="{FF2B5EF4-FFF2-40B4-BE49-F238E27FC236}">
                <a16:creationId xmlns:a16="http://schemas.microsoft.com/office/drawing/2014/main" id="{66FD2E40-24B6-4963-A33C-37BE19B5D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4" y="1561356"/>
            <a:ext cx="3657985" cy="206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>
            <a:extLst>
              <a:ext uri="{FF2B5EF4-FFF2-40B4-BE49-F238E27FC236}">
                <a16:creationId xmlns:a16="http://schemas.microsoft.com/office/drawing/2014/main" id="{E467FE1C-7999-4C7F-BAEE-CA33CA68F67B}"/>
              </a:ext>
            </a:extLst>
          </p:cNvPr>
          <p:cNvSpPr/>
          <p:nvPr/>
        </p:nvSpPr>
        <p:spPr>
          <a:xfrm>
            <a:off x="-1016" y="4890337"/>
            <a:ext cx="9145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Panichi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Vicenzo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“Removal of protein bound toxins in dialysis patients: A pilot study using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hemoperfusion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57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ERA-EDTA Congress, 6 June 2020, Online. lecture.</a:t>
            </a:r>
          </a:p>
          <a:p>
            <a:pPr algn="r"/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https://www.youtube.com/watch?v=dtjPkYiXX6o&amp;t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2B9CE-987F-45A7-A616-08633D126614}"/>
              </a:ext>
            </a:extLst>
          </p:cNvPr>
          <p:cNvSpPr txBox="1"/>
          <p:nvPr/>
        </p:nvSpPr>
        <p:spPr>
          <a:xfrm>
            <a:off x="1115616" y="1968844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Efficiently reduce protein bound uremic toxins such as indoxyl sulphate and p-cresol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reduce the cardiovascular events caused by this kind of toxins and reduce the mortality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975A38-F93D-4849-9BA2-7A5B322403AD}"/>
              </a:ext>
            </a:extLst>
          </p:cNvPr>
          <p:cNvSpPr txBox="1">
            <a:spLocks/>
          </p:cNvSpPr>
          <p:nvPr/>
        </p:nvSpPr>
        <p:spPr>
          <a:xfrm>
            <a:off x="179512" y="265212"/>
            <a:ext cx="7632848" cy="5040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Ha130 AND PROTIEN BOUND TOXINS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981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9C4A26-E21E-4D48-9F5F-1BAA8251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76249"/>
            <a:ext cx="7632848" cy="504056"/>
          </a:xfrm>
        </p:spPr>
        <p:txBody>
          <a:bodyPr/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HA130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2DF27A-9363-4639-8364-9FC5EBCA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7460" y="880305"/>
            <a:ext cx="5270455" cy="424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2B7CC-A5AA-474C-82B9-669A9E7B58D1}"/>
              </a:ext>
            </a:extLst>
          </p:cNvPr>
          <p:cNvSpPr txBox="1"/>
          <p:nvPr/>
        </p:nvSpPr>
        <p:spPr>
          <a:xfrm>
            <a:off x="254766" y="1304608"/>
            <a:ext cx="3455614" cy="337207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of middle</a:t>
            </a:r>
            <a:r>
              <a:rPr lang="ar-SA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uremic toxins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Release complications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Uremic pruritus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Sleep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</a:t>
            </a:r>
            <a:endParaRPr lang="en-US" altLang="zh-C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Amyloidosis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Resistant hypertension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SHPT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life quality</a:t>
            </a: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 survival</a:t>
            </a:r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F9BD9B78-612B-4785-870A-8858437CB5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728" y="1057579"/>
            <a:ext cx="2358235" cy="2700000"/>
            <a:chOff x="1701552" y="984738"/>
            <a:chExt cx="3086472" cy="35337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C46DD54-9871-4B9F-AD25-AFDFFF37D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552" y="984738"/>
              <a:ext cx="3086472" cy="3533777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C8904D-6A17-4B75-BC09-E989B74F4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588" y="1532426"/>
              <a:ext cx="2438400" cy="2438400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69F4512-EC37-49DA-84B6-55EDA1730134}"/>
              </a:ext>
            </a:extLst>
          </p:cNvPr>
          <p:cNvSpPr txBox="1"/>
          <p:nvPr/>
        </p:nvSpPr>
        <p:spPr>
          <a:xfrm>
            <a:off x="2489984" y="3495969"/>
            <a:ext cx="145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to register</a:t>
            </a:r>
          </a:p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jafronclub.com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28AE36D-283A-4536-89BF-9A4C48640CDF}"/>
              </a:ext>
            </a:extLst>
          </p:cNvPr>
          <p:cNvGrpSpPr>
            <a:grpSpLocks noChangeAspect="1"/>
          </p:cNvGrpSpPr>
          <p:nvPr/>
        </p:nvGrpSpPr>
        <p:grpSpPr>
          <a:xfrm>
            <a:off x="4722229" y="1057300"/>
            <a:ext cx="2358236" cy="2700000"/>
            <a:chOff x="4655071" y="984738"/>
            <a:chExt cx="3086472" cy="35337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A015791-AFC6-48C0-B8FF-C8E264E52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71" y="984738"/>
              <a:ext cx="3086472" cy="353377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1D8446-DBD9-49AD-A1A8-299ADAB3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561356"/>
              <a:ext cx="2438400" cy="2438400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66E83BF-6DA7-4F7E-9653-F07918DF0ED5}"/>
              </a:ext>
            </a:extLst>
          </p:cNvPr>
          <p:cNvSpPr txBox="1"/>
          <p:nvPr/>
        </p:nvSpPr>
        <p:spPr>
          <a:xfrm>
            <a:off x="4859985" y="3499662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to watch webinar 2020</a:t>
            </a:r>
          </a:p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jafron.com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7532F5F-2FF8-40A4-A1F2-6FA37CA9C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6" t="36339" r="29751" b="35941"/>
          <a:stretch/>
        </p:blipFill>
        <p:spPr>
          <a:xfrm>
            <a:off x="7655258" y="93591"/>
            <a:ext cx="445134" cy="49741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D25D6F2-65AC-41A5-9CC6-D290A77B1CB3}"/>
              </a:ext>
            </a:extLst>
          </p:cNvPr>
          <p:cNvSpPr txBox="1"/>
          <p:nvPr/>
        </p:nvSpPr>
        <p:spPr>
          <a:xfrm>
            <a:off x="3535192" y="4153644"/>
            <a:ext cx="204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join us!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DDC1F4D-C555-4C81-8B83-D7FC1B67D045}"/>
              </a:ext>
            </a:extLst>
          </p:cNvPr>
          <p:cNvSpPr txBox="1"/>
          <p:nvPr/>
        </p:nvSpPr>
        <p:spPr>
          <a:xfrm>
            <a:off x="7278149" y="564292"/>
            <a:ext cx="1701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@</a:t>
            </a:r>
            <a:r>
              <a:rPr lang="en-US" altLang="zh-CN" sz="1200" dirty="0" err="1"/>
              <a:t>Jafron</a:t>
            </a:r>
            <a:r>
              <a:rPr lang="en-US" altLang="zh-CN" sz="1200" dirty="0"/>
              <a:t> Biomedical</a:t>
            </a:r>
            <a:endParaRPr lang="zh-CN" altLang="en-US" sz="12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6AAAFF-0C5A-49FC-B71E-5EFC7C65D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7791" r="47934" b="34490"/>
          <a:stretch/>
        </p:blipFill>
        <p:spPr>
          <a:xfrm>
            <a:off x="8100754" y="127840"/>
            <a:ext cx="445134" cy="4974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BAA562D-238C-44B4-9669-82FDCBF2E6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36966" r="66667" b="35315"/>
          <a:stretch/>
        </p:blipFill>
        <p:spPr>
          <a:xfrm>
            <a:off x="8547208" y="114392"/>
            <a:ext cx="432048" cy="4974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B0807B-A6C6-4C06-9BBC-68989AE34A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0" t="36545" r="12077" b="35735"/>
          <a:stretch/>
        </p:blipFill>
        <p:spPr>
          <a:xfrm>
            <a:off x="7189590" y="93591"/>
            <a:ext cx="445134" cy="4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06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oql\Desktop\未命名 -1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762"/>
            <a:ext cx="9180511" cy="58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-36512" y="1285874"/>
            <a:ext cx="9180511" cy="3299818"/>
            <a:chOff x="-133221" y="1700509"/>
            <a:chExt cx="10080625" cy="3148013"/>
          </a:xfrm>
        </p:grpSpPr>
        <p:sp>
          <p:nvSpPr>
            <p:cNvPr id="4" name="矩形 3"/>
            <p:cNvSpPr/>
            <p:nvPr/>
          </p:nvSpPr>
          <p:spPr>
            <a:xfrm>
              <a:off x="-133221" y="1700509"/>
              <a:ext cx="10080625" cy="3148013"/>
            </a:xfrm>
            <a:prstGeom prst="rect">
              <a:avLst/>
            </a:prstGeom>
            <a:gradFill flip="none" rotWithShape="1">
              <a:gsLst>
                <a:gs pos="0">
                  <a:srgbClr val="2E9BD2"/>
                </a:gs>
                <a:gs pos="100000">
                  <a:srgbClr val="033D77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9770" tIns="49885" rIns="99770" bIns="49885"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15"/>
            <p:cNvSpPr>
              <a:spLocks noChangeArrowheads="1"/>
            </p:cNvSpPr>
            <p:nvPr/>
          </p:nvSpPr>
          <p:spPr bwMode="auto">
            <a:xfrm>
              <a:off x="473118" y="2414412"/>
              <a:ext cx="2398249" cy="13880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9770" tIns="49885" rIns="99770" bIns="49885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  <a:sym typeface="Microsoft YaHei" panose="020B0503020204020204" pitchFamily="34" charset="-122"/>
                </a:rPr>
                <a:t>THANK YOU!</a:t>
              </a:r>
              <a:endPara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Verdana" panose="020B0604030504040204" pitchFamily="34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059832" y="1993620"/>
            <a:ext cx="108012" cy="185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09069" y="2776872"/>
            <a:ext cx="5328592" cy="11625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9770" tIns="49885" rIns="99770" bIns="4988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sym typeface="Verdana" panose="020B0604030504040204" pitchFamily="34" charset="0"/>
              </a:rPr>
              <a:t>JAFRON Biomedical Co., Ltd.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Add. : </a:t>
            </a:r>
            <a:r>
              <a:rPr lang="en-US" altLang="zh-CN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No.98, Technology Six Road, High-tech Zone 519085, Zhuhai, Guangdong, China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Tel: </a:t>
            </a:r>
            <a:r>
              <a:rPr lang="en-US" altLang="zh-CN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0086-756-3619708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Web:  </a:t>
            </a:r>
            <a:r>
              <a:rPr lang="en-US" altLang="zh-CN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en.jafron.com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A2F3ED-5F2C-44E0-90F5-E939619D5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69" y="1705372"/>
            <a:ext cx="3132716" cy="9308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F91498-7608-47BC-8BF0-75BBC7BFC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4" y="2065412"/>
            <a:ext cx="7385969" cy="2173833"/>
          </a:xfrm>
          <a:prstGeom prst="round2DiagRect">
            <a:avLst>
              <a:gd name="adj1" fmla="val 16667"/>
              <a:gd name="adj2" fmla="val 1496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278F55E-B169-4B46-AE65-FE78A30E6934}"/>
              </a:ext>
            </a:extLst>
          </p:cNvPr>
          <p:cNvSpPr/>
          <p:nvPr/>
        </p:nvSpPr>
        <p:spPr>
          <a:xfrm>
            <a:off x="3131840" y="493644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Kliger</a:t>
            </a:r>
            <a:r>
              <a:rPr lang="en-US" altLang="zh-CN" sz="9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 S, Foley R N, Goldfarb D S, et al. KDOQI us commentary on the 2012 KDIGO clinical practice guideline for anemia in CKD[J]. American Journal of Kidney Diseases the Official Journal of the National Kidney Foundation, 2013, 62(5):849-59.</a:t>
            </a:r>
            <a:endParaRPr lang="zh-CN" altLang="en-US" sz="900" i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C284C47-2B0D-49C7-A92C-D52B6F6A0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75" y="146368"/>
            <a:ext cx="1751613" cy="65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FBF34-2313-49E3-B3D6-73C9FB59A311}"/>
              </a:ext>
            </a:extLst>
          </p:cNvPr>
          <p:cNvSpPr txBox="1"/>
          <p:nvPr/>
        </p:nvSpPr>
        <p:spPr>
          <a:xfrm>
            <a:off x="1775399" y="1308096"/>
            <a:ext cx="559320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Chronic Kidney Disease(</a:t>
            </a:r>
            <a:r>
              <a: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CKD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defined as abnormalities of kidney structure or function, present for &gt;3 months, with implications for health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56883E3D-958C-4522-8300-5C5E057995C6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Background of dialysis patients’ situations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93B8BE5-31C4-44C8-9D2C-F43DB8036B8E}"/>
              </a:ext>
            </a:extLst>
          </p:cNvPr>
          <p:cNvGrpSpPr/>
          <p:nvPr/>
        </p:nvGrpSpPr>
        <p:grpSpPr>
          <a:xfrm>
            <a:off x="960552" y="193204"/>
            <a:ext cx="4619560" cy="439628"/>
            <a:chOff x="960552" y="193204"/>
            <a:chExt cx="4619560" cy="43962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30AF05C-157B-47B0-AE45-FF90597B816A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DE77A38A-A6A0-4710-88C6-12C70AB4EE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8D988BF-31DA-4717-A36F-DB788D7AD042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7D139E0-191C-41F3-941D-0A582C603F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333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DAE844D-D413-4DDB-A8B7-4E5386E16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643" y="1463651"/>
            <a:ext cx="5782712" cy="3546386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17710EED-1AFD-481B-9896-6A086FE29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Background of dialysis patients’ situations</a:t>
            </a:r>
            <a:endParaRPr lang="en-US" altLang="zh-CN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C067405-59F2-44B0-AB43-896D336AEBE6}"/>
              </a:ext>
            </a:extLst>
          </p:cNvPr>
          <p:cNvGrpSpPr/>
          <p:nvPr/>
        </p:nvGrpSpPr>
        <p:grpSpPr>
          <a:xfrm>
            <a:off x="960552" y="193204"/>
            <a:ext cx="4619560" cy="439628"/>
            <a:chOff x="960552" y="193204"/>
            <a:chExt cx="4619560" cy="43962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E0D792E1-6195-48A9-862F-5705FEF4D793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619343D-D519-4C96-8403-B0548C70B54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E9629268-D8A1-4890-B9F0-4D40E17BED6F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9CCF04D-2AC5-4BF5-A3BE-2C8C9BD38FB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FA9CA1E9-14AF-4492-A968-F2309038A833}"/>
              </a:ext>
            </a:extLst>
          </p:cNvPr>
          <p:cNvSpPr txBox="1"/>
          <p:nvPr/>
        </p:nvSpPr>
        <p:spPr>
          <a:xfrm>
            <a:off x="2286577" y="1125097"/>
            <a:ext cx="4570844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in the estimated number of dialysis patients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0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CB229C0-2B3A-4EF9-86AA-1E4A6D809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1404876"/>
            <a:ext cx="5774654" cy="3575434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07013431-A87E-4953-B111-E1ACB2F480C8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Background of dialysis patients’ situations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7885E4A-B293-4040-8F5D-957D6C72432C}"/>
              </a:ext>
            </a:extLst>
          </p:cNvPr>
          <p:cNvSpPr txBox="1"/>
          <p:nvPr/>
        </p:nvSpPr>
        <p:spPr>
          <a:xfrm>
            <a:off x="1547664" y="936144"/>
            <a:ext cx="6264695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 numbers of people on and those who need CRRT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8069D7-9FA1-42D7-91E7-794F0A6709A8}"/>
              </a:ext>
            </a:extLst>
          </p:cNvPr>
          <p:cNvGrpSpPr/>
          <p:nvPr/>
        </p:nvGrpSpPr>
        <p:grpSpPr>
          <a:xfrm>
            <a:off x="960552" y="193204"/>
            <a:ext cx="4619560" cy="439628"/>
            <a:chOff x="960552" y="193204"/>
            <a:chExt cx="4619560" cy="439628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A8F71A3-BA62-40D7-AC2A-435D0BD55CF7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FA8E3F9-5DD0-45EF-B828-1D7933D2A69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FF4327C-75C3-4BDD-9547-77038AE56B10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4820F9F-3650-43A1-947F-32E89BA404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988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42B4AA-1002-40DF-B926-D27F3AD42A1E}"/>
              </a:ext>
            </a:extLst>
          </p:cNvPr>
          <p:cNvSpPr txBox="1"/>
          <p:nvPr/>
        </p:nvSpPr>
        <p:spPr>
          <a:xfrm>
            <a:off x="2700526" y="913244"/>
            <a:ext cx="5449043" cy="504056"/>
          </a:xfrm>
          <a:prstGeom prst="rect">
            <a:avLst/>
          </a:prstGeom>
        </p:spPr>
        <p:txBody>
          <a:bodyPr lIns="81043" tIns="40522" rIns="81043" bIns="40522" anchor="t"/>
          <a:lstStyle>
            <a:lvl1pPr algn="l" defTabSz="810260" rtl="0" eaLnBrk="1" latinLnBrk="0" hangingPunct="1">
              <a:spcBef>
                <a:spcPct val="0"/>
              </a:spcBef>
              <a:buNone/>
              <a:defRPr sz="25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of  ESRD related complications </a:t>
            </a:r>
            <a:endParaRPr lang="zh-CN" altLang="en-US" sz="16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87FD60E-E933-4B9A-882B-C4CCF0849D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1002104"/>
              </p:ext>
            </p:extLst>
          </p:nvPr>
        </p:nvGraphicFramePr>
        <p:xfrm>
          <a:off x="701998" y="1321829"/>
          <a:ext cx="7740003" cy="3468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algn="l" defTabSz="81026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Uremic toxins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1026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Long-term complications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Parathyroid hormone 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Renal Osteopathy, Ectopic Calcification, </a:t>
                      </a: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Uremic Pruritus</a:t>
                      </a:r>
                      <a:endParaRPr lang="en-US" altLang="zh-CN" sz="12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l-GR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β2-</a:t>
                      </a:r>
                      <a:r>
                        <a:rPr lang="en-US" sz="1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microglobulin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1200" b="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-MG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Amyloidosis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Carpal Tunnel Syndrome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Renin, Angiotensin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Refractory Hypertension</a:t>
                      </a:r>
                      <a:endParaRPr lang="en-US" altLang="zh-CN" sz="12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</a:t>
                      </a:r>
                      <a:r>
                        <a:rPr lang="en-US" altLang="zh-CN" sz="1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Glycation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End Products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AGEs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CN" sz="1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Homocysteine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Hcy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 Factors of</a:t>
                      </a:r>
                      <a:r>
                        <a:rPr lang="en-US" altLang="zh-CN" sz="12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Cardiovascular Diseases</a:t>
                      </a:r>
                      <a:endParaRPr lang="en-US" altLang="zh-CN" sz="12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Leptin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Malnutrition, Hypertension, 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Insulin Resistance, 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Affecting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Immunoreaction 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Tumor necrosis factor 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TNF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interleukin 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C-reactive protein 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CRP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Chronic Inflammatory Reaction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Malnutrition, Anemia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oxidation protein products 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AOPP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Atherosclerosis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12">
            <a:extLst>
              <a:ext uri="{FF2B5EF4-FFF2-40B4-BE49-F238E27FC236}">
                <a16:creationId xmlns:a16="http://schemas.microsoft.com/office/drawing/2014/main" id="{A5184982-B6F4-416F-8C51-1A66617A8120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Background of dialysis patients’ situations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9BD3198-E695-4DB3-A93C-F786DADEA8C5}"/>
              </a:ext>
            </a:extLst>
          </p:cNvPr>
          <p:cNvGrpSpPr/>
          <p:nvPr/>
        </p:nvGrpSpPr>
        <p:grpSpPr>
          <a:xfrm>
            <a:off x="960552" y="193204"/>
            <a:ext cx="4619560" cy="439628"/>
            <a:chOff x="960552" y="193204"/>
            <a:chExt cx="4619560" cy="439628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940BDAE-AA1B-4B46-BCAE-DF5D042EBAFE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36ACFEC-E64C-441F-BFA8-6F1736EBF6A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EC98E0F1-2888-42D7-8C98-F264534F83F1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FCB0F7D-479A-45DE-A4B0-B9F5F9B468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645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7">
            <a:extLst>
              <a:ext uri="{FF2B5EF4-FFF2-40B4-BE49-F238E27FC236}">
                <a16:creationId xmlns:a16="http://schemas.microsoft.com/office/drawing/2014/main" id="{F8A50475-BD1F-4787-B288-D5D65B7ACF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4056" y="1344880"/>
            <a:ext cx="576000" cy="576000"/>
            <a:chOff x="1278434" y="1221111"/>
            <a:chExt cx="806694" cy="806694"/>
          </a:xfrm>
          <a:solidFill>
            <a:schemeClr val="accent1">
              <a:lumMod val="90000"/>
            </a:schemeClr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D12C0AF-A8ED-46D8-96DD-AEA40B97B319}"/>
                </a:ext>
              </a:extLst>
            </p:cNvPr>
            <p:cNvSpPr/>
            <p:nvPr/>
          </p:nvSpPr>
          <p:spPr bwMode="auto">
            <a:xfrm>
              <a:off x="1278434" y="1221111"/>
              <a:ext cx="806694" cy="80669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F688CE6-7150-4F87-B568-1583E4020379}"/>
                </a:ext>
              </a:extLst>
            </p:cNvPr>
            <p:cNvSpPr/>
            <p:nvPr/>
          </p:nvSpPr>
          <p:spPr bwMode="auto">
            <a:xfrm>
              <a:off x="1331243" y="1274038"/>
              <a:ext cx="701076" cy="700838"/>
            </a:xfrm>
            <a:prstGeom prst="ellips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1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A647CAF-6DA1-46EA-853D-85851B6AA8FC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2" y="2245195"/>
            <a:ext cx="576968" cy="576000"/>
            <a:chOff x="301512" y="2039525"/>
            <a:chExt cx="846854" cy="845426"/>
          </a:xfrm>
          <a:solidFill>
            <a:srgbClr val="2E9BD2"/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11D5FFE-FE4D-461E-8CD7-1662C383BB98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CC5A004-5E75-4996-957C-8CCC63955BD9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2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7E83FB-7830-455B-858A-7FAB3648267D}"/>
              </a:ext>
            </a:extLst>
          </p:cNvPr>
          <p:cNvGrpSpPr/>
          <p:nvPr/>
        </p:nvGrpSpPr>
        <p:grpSpPr>
          <a:xfrm>
            <a:off x="2389188" y="1432825"/>
            <a:ext cx="6015880" cy="400110"/>
            <a:chOff x="2389188" y="1171864"/>
            <a:chExt cx="6015880" cy="400110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45788D0-E6D4-4669-BF04-7A91F093CFDC}"/>
                </a:ext>
              </a:extLst>
            </p:cNvPr>
            <p:cNvSpPr txBox="1"/>
            <p:nvPr/>
          </p:nvSpPr>
          <p:spPr>
            <a:xfrm>
              <a:off x="2389200" y="1171864"/>
              <a:ext cx="60158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Verdana" panose="020B0604030504040204" pitchFamily="34" charset="0"/>
                </a:rPr>
                <a:t>Background of dialysis patients’ situations</a:t>
              </a:r>
              <a:endParaRPr lang="en-US" altLang="zh-CN" sz="2000" b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4D52AA8C-6081-43AD-B049-BC5371A362A4}"/>
                </a:ext>
              </a:extLst>
            </p:cNvPr>
            <p:cNvCxnSpPr/>
            <p:nvPr/>
          </p:nvCxnSpPr>
          <p:spPr>
            <a:xfrm flipV="1">
              <a:off x="2389188" y="1568450"/>
              <a:ext cx="549518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6326168-763D-4856-9B2E-A0ACBA3C2310}"/>
              </a:ext>
            </a:extLst>
          </p:cNvPr>
          <p:cNvGrpSpPr/>
          <p:nvPr/>
        </p:nvGrpSpPr>
        <p:grpSpPr>
          <a:xfrm>
            <a:off x="2389188" y="2333140"/>
            <a:ext cx="5495180" cy="400110"/>
            <a:chOff x="2389188" y="2117628"/>
            <a:chExt cx="5495180" cy="400110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09F5AC1-D65E-4411-B0C7-ACA06E401C04}"/>
                </a:ext>
              </a:extLst>
            </p:cNvPr>
            <p:cNvSpPr txBox="1"/>
            <p:nvPr/>
          </p:nvSpPr>
          <p:spPr>
            <a:xfrm>
              <a:off x="2389188" y="2117628"/>
              <a:ext cx="5495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and benefits of HA130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4A8516E-FA98-4730-ABA3-ABD03E67EB86}"/>
                </a:ext>
              </a:extLst>
            </p:cNvPr>
            <p:cNvCxnSpPr/>
            <p:nvPr/>
          </p:nvCxnSpPr>
          <p:spPr>
            <a:xfrm flipV="1">
              <a:off x="2389188" y="2493684"/>
              <a:ext cx="5495180" cy="3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1A0CF6F-2427-445E-85B3-CF111C9B6BC4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0" y="3145596"/>
            <a:ext cx="576972" cy="576000"/>
            <a:chOff x="301512" y="2039525"/>
            <a:chExt cx="846854" cy="845426"/>
          </a:xfrm>
          <a:solidFill>
            <a:schemeClr val="accent1">
              <a:lumMod val="90000"/>
            </a:schemeClr>
          </a:solidFill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18335D2-E511-45F5-A03B-05D251A91F99}"/>
                </a:ext>
              </a:extLst>
            </p:cNvPr>
            <p:cNvSpPr/>
            <p:nvPr/>
          </p:nvSpPr>
          <p:spPr bwMode="auto">
            <a:xfrm>
              <a:off x="301512" y="2039525"/>
              <a:ext cx="846854" cy="84542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endParaRPr lang="zh-CN" altLang="en-US" sz="1800" kern="0" dirty="0">
                <a:solidFill>
                  <a:prstClr val="white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30FFBEF-FB48-4FCF-8498-7905962761BE}"/>
                </a:ext>
              </a:extLst>
            </p:cNvPr>
            <p:cNvSpPr/>
            <p:nvPr/>
          </p:nvSpPr>
          <p:spPr bwMode="auto">
            <a:xfrm>
              <a:off x="358636" y="2095221"/>
              <a:ext cx="732607" cy="73403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914400" eaLnBrk="0" hangingPunct="0">
                <a:defRPr/>
              </a:pPr>
              <a:r>
                <a:rPr lang="en-US" altLang="zh-CN" sz="2800" b="1" kern="0" dirty="0">
                  <a:solidFill>
                    <a:prstClr val="white"/>
                  </a:solidFill>
                  <a:latin typeface="Microsoft YaHei" panose="020B0503020204020204" pitchFamily="34" charset="-122"/>
                </a:rPr>
                <a:t>3</a:t>
              </a:r>
              <a:endParaRPr lang="zh-CN" altLang="en-US" sz="2800" b="1" kern="0" dirty="0">
                <a:solidFill>
                  <a:prstClr val="white"/>
                </a:solidFill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E2A70C5-C11D-4661-8703-12A3FA2F70D6}"/>
              </a:ext>
            </a:extLst>
          </p:cNvPr>
          <p:cNvGrpSpPr/>
          <p:nvPr/>
        </p:nvGrpSpPr>
        <p:grpSpPr>
          <a:xfrm>
            <a:off x="2383576" y="3225416"/>
            <a:ext cx="5495180" cy="416361"/>
            <a:chOff x="2389188" y="2954893"/>
            <a:chExt cx="5495180" cy="416361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9AA306B-3510-4FE7-A1EC-DDDEE56DEB6D}"/>
                </a:ext>
              </a:extLst>
            </p:cNvPr>
            <p:cNvCxnSpPr/>
            <p:nvPr/>
          </p:nvCxnSpPr>
          <p:spPr>
            <a:xfrm>
              <a:off x="2393950" y="3371254"/>
              <a:ext cx="54904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FC533AD9-9ED9-41B3-8D57-21B4EA887597}"/>
                </a:ext>
              </a:extLst>
            </p:cNvPr>
            <p:cNvSpPr txBox="1"/>
            <p:nvPr/>
          </p:nvSpPr>
          <p:spPr>
            <a:xfrm>
              <a:off x="2389188" y="2954893"/>
              <a:ext cx="5346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of HA130 on ESRD patients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62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E9F79BB-6BCB-45F2-9DBA-A7AB9D71D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813" y="2165710"/>
            <a:ext cx="271463" cy="225425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zh-CN" altLang="en-US" sz="1200">
                <a:solidFill>
                  <a:schemeClr val="tx1"/>
                </a:solidFill>
                <a:ea typeface="Gulim" pitchFamily="34" charset="-127"/>
              </a:rPr>
              <a:t>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F849A7-20B9-4037-8EDC-23FF30BEB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191" y="3439951"/>
            <a:ext cx="271462" cy="225425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zh-CN" altLang="en-US" sz="1200" dirty="0">
                <a:solidFill>
                  <a:schemeClr val="tx1"/>
                </a:solidFill>
                <a:ea typeface="Gulim" pitchFamily="34" charset="-127"/>
              </a:rPr>
              <a:t>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C8F16C2-4FB6-4373-93B5-88075BE9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715" y="3831294"/>
            <a:ext cx="271462" cy="225425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zh-CN" altLang="en-US" sz="1200">
                <a:solidFill>
                  <a:schemeClr val="tx1"/>
                </a:solidFill>
                <a:ea typeface="Gulim" pitchFamily="34" charset="-127"/>
              </a:rPr>
              <a:t>4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37F5471-6BBD-458E-9186-7353B8005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510" y="1059180"/>
            <a:ext cx="220218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Hemodialysis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HD</a:t>
            </a:r>
            <a:r>
              <a:rPr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648BB42-2411-4339-932A-A39E4466D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4074160"/>
            <a:ext cx="227901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Hemofiltration 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HF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47720559-BEDB-4F96-BD81-A31717C08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824" y="3193197"/>
            <a:ext cx="24361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Hemoperfusion 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2394134-C8EC-4C07-A42D-12CC822AA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952" y="1660248"/>
            <a:ext cx="25824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Hemodiafiltration 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HDF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C6846D97-C85A-4A3D-8348-F6B004E78E8E}"/>
              </a:ext>
            </a:extLst>
          </p:cNvPr>
          <p:cNvSpPr>
            <a:spLocks noChangeArrowheads="1"/>
          </p:cNvSpPr>
          <p:nvPr/>
        </p:nvSpPr>
        <p:spPr bwMode="auto">
          <a:xfrm rot="9198256">
            <a:off x="3755291" y="2288152"/>
            <a:ext cx="1593850" cy="133032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10800000" wrap="none" lIns="0" tIns="0" rIns="0" bIns="0" anchor="ctr"/>
          <a:lstStyle/>
          <a:p>
            <a:pPr algn="ctr" eaLnBrk="0" hangingPunct="0">
              <a:defRPr/>
            </a:pPr>
            <a:endParaRPr lang="zh-CN" altLang="en-US" dirty="0">
              <a:solidFill>
                <a:schemeClr val="tx1"/>
              </a:solidFill>
              <a:ea typeface="Gulim" pitchFamily="34" charset="-127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A98E472-28D0-4FAE-BC1C-682038AC1086}"/>
              </a:ext>
            </a:extLst>
          </p:cNvPr>
          <p:cNvSpPr/>
          <p:nvPr/>
        </p:nvSpPr>
        <p:spPr bwMode="auto">
          <a:xfrm rot="9198256">
            <a:off x="4412700" y="3640031"/>
            <a:ext cx="1560293" cy="1660525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819 h 819"/>
              <a:gd name="T4" fmla="*/ 820 w 820"/>
              <a:gd name="T5" fmla="*/ 819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7030A0"/>
            </a:solidFill>
            <a:prstDash val="solid"/>
            <a:round/>
          </a:ln>
          <a:effectLst/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zh-CN" altLang="en-US">
              <a:solidFill>
                <a:prstClr val="black"/>
              </a:solidFill>
              <a:ea typeface="Gulim" pitchFamily="34" charset="-127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304747A6-C939-4751-8BB0-F3962A8D5F69}"/>
              </a:ext>
            </a:extLst>
          </p:cNvPr>
          <p:cNvSpPr/>
          <p:nvPr/>
        </p:nvSpPr>
        <p:spPr bwMode="auto">
          <a:xfrm rot="14598256">
            <a:off x="2171590" y="2758698"/>
            <a:ext cx="1310140" cy="1993900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819 h 819"/>
              <a:gd name="T4" fmla="*/ 820 w 820"/>
              <a:gd name="T5" fmla="*/ 819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7030A0"/>
            </a:solidFill>
            <a:prstDash val="solid"/>
            <a:round/>
          </a:ln>
          <a:effectLst/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zh-CN" altLang="en-US">
              <a:ea typeface="Gulim" pitchFamily="34" charset="-127"/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49005943-3BEF-4502-B261-CC56E4736EF5}"/>
              </a:ext>
            </a:extLst>
          </p:cNvPr>
          <p:cNvSpPr/>
          <p:nvPr/>
        </p:nvSpPr>
        <p:spPr bwMode="auto">
          <a:xfrm rot="3798256" flipH="1">
            <a:off x="2962596" y="687073"/>
            <a:ext cx="1663700" cy="1618909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819 h 819"/>
              <a:gd name="T4" fmla="*/ 820 w 820"/>
              <a:gd name="T5" fmla="*/ 819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7030A0"/>
            </a:solidFill>
            <a:prstDash val="solid"/>
            <a:round/>
          </a:ln>
          <a:effectLst/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zh-CN" altLang="en-US">
              <a:solidFill>
                <a:prstClr val="black"/>
              </a:solidFill>
              <a:ea typeface="Gulim" pitchFamily="34" charset="-127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2D9F7D61-3E78-432D-B99E-E4CDF03B06C3}"/>
              </a:ext>
            </a:extLst>
          </p:cNvPr>
          <p:cNvSpPr/>
          <p:nvPr/>
        </p:nvSpPr>
        <p:spPr bwMode="auto">
          <a:xfrm rot="14598256" flipH="1" flipV="1">
            <a:off x="5554225" y="986924"/>
            <a:ext cx="1309632" cy="1993900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819 h 819"/>
              <a:gd name="T4" fmla="*/ 820 w 820"/>
              <a:gd name="T5" fmla="*/ 819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7030A0"/>
            </a:solidFill>
            <a:prstDash val="solid"/>
            <a:round/>
          </a:ln>
          <a:effectLst/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zh-CN" altLang="en-US">
              <a:ea typeface="Gulim" pitchFamily="34" charset="-127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23F270E-8C61-4640-910E-D6DDBBD0CA4B}"/>
              </a:ext>
            </a:extLst>
          </p:cNvPr>
          <p:cNvSpPr/>
          <p:nvPr/>
        </p:nvSpPr>
        <p:spPr>
          <a:xfrm>
            <a:off x="3172044" y="1355233"/>
            <a:ext cx="19499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water soluble substance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DDA11B3C-A122-4348-8C8A-E21D29DFB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022" y="1671055"/>
            <a:ext cx="271462" cy="225425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/>
            <a:r>
              <a:rPr lang="zh-CN" altLang="en-US" sz="1200">
                <a:solidFill>
                  <a:schemeClr val="tx1"/>
                </a:solidFill>
                <a:ea typeface="Gulim" pitchFamily="34" charset="-127"/>
              </a:rPr>
              <a:t>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0747D8-381F-48A8-A41B-D86BB3234B58}"/>
              </a:ext>
            </a:extLst>
          </p:cNvPr>
          <p:cNvSpPr/>
          <p:nvPr/>
        </p:nvSpPr>
        <p:spPr>
          <a:xfrm>
            <a:off x="4067944" y="4335788"/>
            <a:ext cx="228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soluble substance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</a:t>
            </a:r>
            <a:r>
              <a:rPr lang="en-GB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GB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iddle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A34D4F6-8879-469B-98A7-BF0B6148B64C}"/>
              </a:ext>
            </a:extLst>
          </p:cNvPr>
          <p:cNvSpPr txBox="1"/>
          <p:nvPr/>
        </p:nvSpPr>
        <p:spPr>
          <a:xfrm>
            <a:off x="1746270" y="3495113"/>
            <a:ext cx="1529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GB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iddle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molecules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Protien bound toxins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AB8F5ED7-7E2E-49C5-BFAC-0B9581121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224000"/>
            <a:ext cx="1800000" cy="187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8603EFC-F5E6-4E75-A287-0EB0841C8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2" y="2826278"/>
            <a:ext cx="1626781" cy="122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CB39156-BE60-45DA-BCE1-8DAFB7789083}"/>
              </a:ext>
            </a:extLst>
          </p:cNvPr>
          <p:cNvSpPr txBox="1"/>
          <p:nvPr/>
        </p:nvSpPr>
        <p:spPr>
          <a:xfrm>
            <a:off x="5826204" y="1948180"/>
            <a:ext cx="220218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Water soluble substance</a:t>
            </a:r>
            <a:endParaRPr lang="en-US" altLang="zh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Small molecules</a:t>
            </a:r>
            <a:endParaRPr lang="en-US" altLang="zh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 of </a:t>
            </a:r>
            <a:r>
              <a:rPr lang="en-GB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GB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iddle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molecule</a:t>
            </a:r>
            <a:r>
              <a:rPr lang="en-GB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lang="en-US" altLang="zh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085D778-EEA7-4AC4-AF24-28BF3C4AA2D9}"/>
              </a:ext>
            </a:extLst>
          </p:cNvPr>
          <p:cNvSpPr txBox="1">
            <a:spLocks/>
          </p:cNvSpPr>
          <p:nvPr/>
        </p:nvSpPr>
        <p:spPr>
          <a:xfrm>
            <a:off x="61268" y="193204"/>
            <a:ext cx="5374828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Introduction and benefits of HA130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D31EB80-FA50-4FBA-B703-DFE4944344E4}"/>
              </a:ext>
            </a:extLst>
          </p:cNvPr>
          <p:cNvGrpSpPr/>
          <p:nvPr/>
        </p:nvGrpSpPr>
        <p:grpSpPr>
          <a:xfrm>
            <a:off x="683568" y="193204"/>
            <a:ext cx="3888432" cy="439628"/>
            <a:chOff x="960552" y="193204"/>
            <a:chExt cx="4619560" cy="439628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C843925-B632-44D4-942C-09D3AAE31AAA}"/>
                </a:ext>
              </a:extLst>
            </p:cNvPr>
            <p:cNvCxnSpPr>
              <a:cxnSpLocks/>
            </p:cNvCxnSpPr>
            <p:nvPr/>
          </p:nvCxnSpPr>
          <p:spPr>
            <a:xfrm>
              <a:off x="1115616" y="553244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9291CEA-8B03-40B5-989B-56C34556CE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392492" y="373204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02FB594-5601-4E82-BE03-21751B7A87F5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" y="625252"/>
              <a:ext cx="4464496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A5E5FC-D9D0-4264-826A-E41D0D833E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256096" y="452832"/>
              <a:ext cx="360000" cy="0"/>
            </a:xfrm>
            <a:prstGeom prst="line">
              <a:avLst/>
            </a:prstGeom>
            <a:ln w="19050">
              <a:solidFill>
                <a:srgbClr val="718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42801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c3a5037-8fa6-4afc-aa05-2c4df35cc5ca}"/>
</p:tagLst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5558</TotalTime>
  <Words>1818</Words>
  <Application>Microsoft Office PowerPoint</Application>
  <PresentationFormat>全屏显示(16:10)</PresentationFormat>
  <Paragraphs>252</Paragraphs>
  <Slides>33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proxima_nova_rgregular</vt:lpstr>
      <vt:lpstr>Microsoft YaHei</vt:lpstr>
      <vt:lpstr>Microsoft YaHei</vt:lpstr>
      <vt:lpstr>Arial</vt:lpstr>
      <vt:lpstr>Arial Rounded MT Bold</vt:lpstr>
      <vt:lpstr>Calibri</vt:lpstr>
      <vt:lpstr>Impact</vt:lpstr>
      <vt:lpstr>Times New Roman</vt:lpstr>
      <vt:lpstr>Verdana</vt:lpstr>
      <vt:lpstr>Wingdings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Background of dialysis patients’ situations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SHANGHAI Multicenter RCT: Primary Results </vt:lpstr>
      <vt:lpstr>SHANGHAI Multicenter RCT: Primary Results </vt:lpstr>
      <vt:lpstr>PowerPoint 演示文稿</vt:lpstr>
      <vt:lpstr>PowerPoint 演示文稿</vt:lpstr>
      <vt:lpstr>Ha130 and uremic pruritis</vt:lpstr>
      <vt:lpstr>Ha130 and Amyloidosis</vt:lpstr>
      <vt:lpstr>HA130 and Resistant hypertension</vt:lpstr>
      <vt:lpstr>Ha130 AND Sleep disturbances</vt:lpstr>
      <vt:lpstr>Ha130 AND quality of life </vt:lpstr>
      <vt:lpstr>Ha130 AND PROTIEN BOUND TOXINS</vt:lpstr>
      <vt:lpstr>PowerPoint 演示文稿</vt:lpstr>
      <vt:lpstr>Summary of HA130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laoql</dc:creator>
  <cp:lastModifiedBy>张馨月</cp:lastModifiedBy>
  <cp:revision>722</cp:revision>
  <dcterms:created xsi:type="dcterms:W3CDTF">2016-09-26T06:23:00Z</dcterms:created>
  <dcterms:modified xsi:type="dcterms:W3CDTF">2021-06-05T01:47:30Z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