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1" r:id="rId4"/>
  </p:sldMasterIdLst>
  <p:notesMasterIdLst>
    <p:notesMasterId r:id="rId48"/>
  </p:notesMasterIdLst>
  <p:sldIdLst>
    <p:sldId id="261" r:id="rId5"/>
    <p:sldId id="308" r:id="rId6"/>
    <p:sldId id="422" r:id="rId7"/>
    <p:sldId id="338" r:id="rId8"/>
    <p:sldId id="750" r:id="rId9"/>
    <p:sldId id="273" r:id="rId10"/>
    <p:sldId id="307" r:id="rId11"/>
    <p:sldId id="726" r:id="rId12"/>
    <p:sldId id="423" r:id="rId13"/>
    <p:sldId id="364" r:id="rId14"/>
    <p:sldId id="311" r:id="rId15"/>
    <p:sldId id="744" r:id="rId16"/>
    <p:sldId id="748" r:id="rId17"/>
    <p:sldId id="316" r:id="rId18"/>
    <p:sldId id="302" r:id="rId19"/>
    <p:sldId id="303" r:id="rId20"/>
    <p:sldId id="696" r:id="rId21"/>
    <p:sldId id="640" r:id="rId22"/>
    <p:sldId id="745" r:id="rId23"/>
    <p:sldId id="749" r:id="rId24"/>
    <p:sldId id="681" r:id="rId25"/>
    <p:sldId id="321" r:id="rId26"/>
    <p:sldId id="319" r:id="rId27"/>
    <p:sldId id="740" r:id="rId28"/>
    <p:sldId id="741" r:id="rId29"/>
    <p:sldId id="323" r:id="rId30"/>
    <p:sldId id="327" r:id="rId31"/>
    <p:sldId id="698" r:id="rId32"/>
    <p:sldId id="711" r:id="rId33"/>
    <p:sldId id="730" r:id="rId34"/>
    <p:sldId id="746" r:id="rId35"/>
    <p:sldId id="702" r:id="rId36"/>
    <p:sldId id="747" r:id="rId37"/>
    <p:sldId id="642" r:id="rId38"/>
    <p:sldId id="344" r:id="rId39"/>
    <p:sldId id="419" r:id="rId40"/>
    <p:sldId id="734" r:id="rId41"/>
    <p:sldId id="413" r:id="rId42"/>
    <p:sldId id="360" r:id="rId43"/>
    <p:sldId id="723" r:id="rId44"/>
    <p:sldId id="733" r:id="rId45"/>
    <p:sldId id="728" r:id="rId46"/>
    <p:sldId id="26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FF"/>
    <a:srgbClr val="FF33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Mortality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Sheet1!$F$13:$G$13</c:f>
              <c:strCache>
                <c:ptCount val="2"/>
                <c:pt idx="0">
                  <c:v>APACHE-II</c:v>
                </c:pt>
                <c:pt idx="1">
                  <c:v>Study</c:v>
                </c:pt>
              </c:strCache>
            </c:strRef>
          </c:cat>
          <c:val>
            <c:numRef>
              <c:f>Sheet1!$F$14:$G$14</c:f>
              <c:numCache>
                <c:formatCode>General</c:formatCode>
                <c:ptCount val="2"/>
                <c:pt idx="0">
                  <c:v>73.3</c:v>
                </c:pt>
                <c:pt idx="1">
                  <c:v>63.4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49-4DF6-81B2-5E5455A01F6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4500840"/>
        <c:axId val="449319664"/>
      </c:barChart>
      <c:catAx>
        <c:axId val="26450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319664"/>
        <c:crosses val="autoZero"/>
        <c:auto val="1"/>
        <c:lblAlgn val="ctr"/>
        <c:lblOffset val="100"/>
        <c:noMultiLvlLbl val="0"/>
      </c:catAx>
      <c:valAx>
        <c:axId val="449319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500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Sheet1!$I$140</c:f>
              <c:strCache>
                <c:ptCount val="1"/>
                <c:pt idx="0">
                  <c:v>TG</c:v>
                </c:pt>
              </c:strCache>
            </c:strRef>
          </c:tx>
          <c:spPr>
            <a:ln w="22225" cap="rnd">
              <a:solidFill>
                <a:srgbClr val="FF0000">
                  <a:alpha val="99000"/>
                </a:srgb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Sheet1!$I$141:$I$144</c:f>
              <c:numCache>
                <c:formatCode>General</c:formatCode>
                <c:ptCount val="4"/>
                <c:pt idx="0">
                  <c:v>3900</c:v>
                </c:pt>
                <c:pt idx="1">
                  <c:v>795</c:v>
                </c:pt>
                <c:pt idx="2">
                  <c:v>549</c:v>
                </c:pt>
                <c:pt idx="3">
                  <c:v>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03-410B-904D-BC67D9535C3B}"/>
            </c:ext>
          </c:extLst>
        </c:ser>
        <c:dLbls>
          <c:dLblPos val="l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66909496"/>
        <c:axId val="566910136"/>
      </c:lineChart>
      <c:catAx>
        <c:axId val="5669094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910136"/>
        <c:crosses val="autoZero"/>
        <c:auto val="1"/>
        <c:lblAlgn val="ctr"/>
        <c:lblOffset val="100"/>
        <c:noMultiLvlLbl val="0"/>
      </c:catAx>
      <c:valAx>
        <c:axId val="566910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909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accent2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39916-1F61-410E-B086-E6E41A62B58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807A0-53D4-4E3A-BB79-2794FB72A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riv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146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4342889"/>
            <a:ext cx="5486400" cy="411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692" name="日期占位符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93378F1-2578-4096-9622-859E65B564B3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2021/6/5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4693" name="灯片编号占位符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3C347-0703-4A0F-BBB0-79EB8AFEFE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Besides,</a:t>
            </a:r>
            <a:r>
              <a:rPr lang="en-US" altLang="zh-CN" baseline="0" dirty="0"/>
              <a:t> they found that patients with hemoperfusion treatment had just 24% ICU mortality while that of control group is up to 57%. So as the 28-day mortality.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AE87-8799-4345-9CF8-7173D3AFBCD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1 </a:t>
            </a:r>
            <a:r>
              <a:rPr lang="it-IT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mmol</a:t>
            </a:r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it-IT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= 18.0182 </a:t>
            </a:r>
            <a:r>
              <a:rPr lang="it-IT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mg</a:t>
            </a:r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it-IT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dL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C0F9-6AB6-48A9-AC2B-2C92BEB5120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5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C0F9-6AB6-48A9-AC2B-2C92BEB5120C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5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 International Renal Research Institute of Vicenza.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5C0F9-6AB6-48A9-AC2B-2C92BEB512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8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185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4342889"/>
            <a:ext cx="5486400" cy="411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/>
              <a:t>Hemoperfusion is a blood purification treatment based on </a:t>
            </a:r>
            <a:r>
              <a:rPr lang="en-US" altLang="zh-CN" b="1" dirty="0"/>
              <a:t>adsorption technology</a:t>
            </a:r>
            <a:r>
              <a:rPr lang="en-US" altLang="zh-CN" dirty="0"/>
              <a:t>, using adsorbent to clear toxins, drugs and metabolites from blood. Inside the cartridge, the resins with specific structure play the role of absorbent. </a:t>
            </a:r>
          </a:p>
          <a:p>
            <a:endParaRPr lang="zh-CN" altLang="zh-CN" dirty="0"/>
          </a:p>
          <a:p>
            <a:r>
              <a:rPr lang="en-US" altLang="zh-CN" dirty="0"/>
              <a:t>During the HP treatment, blood will go from the bottom to the top, the small molecular will go through the resins, and the </a:t>
            </a:r>
            <a:r>
              <a:rPr lang="en-US" altLang="zh-CN" b="1" dirty="0"/>
              <a:t>aim molecules like middle-large size toxins or protein-bound toxins</a:t>
            </a:r>
            <a:r>
              <a:rPr lang="en-US" altLang="zh-CN" dirty="0"/>
              <a:t> will be caught in the resins, while the blood cells pass by without damage.</a:t>
            </a:r>
            <a:endParaRPr lang="zh-CN" altLang="zh-CN" dirty="0"/>
          </a:p>
        </p:txBody>
      </p:sp>
      <p:sp>
        <p:nvSpPr>
          <p:cNvPr id="121860" name="日期占位符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57448C9-4A62-452D-BD24-8DC64D383227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2021/6/5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1861" name="灯片编号占位符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97E88-381C-40FB-BC28-18AAC96903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69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4342889"/>
            <a:ext cx="5486400" cy="411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dirty="0"/>
          </a:p>
        </p:txBody>
      </p:sp>
      <p:sp>
        <p:nvSpPr>
          <p:cNvPr id="126980" name="日期占位符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7A457C9-4166-482F-A995-C94BB504676F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2021/6/5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6981" name="灯片编号占位符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F137-6FBF-4C80-B117-AE588E515D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807A0-53D4-4E3A-BB79-2794FB72AF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3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807A0-53D4-4E3A-BB79-2794FB72AF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3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595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4724400"/>
            <a:ext cx="54864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25956" name="日期占位符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AA8B359-7896-4586-8503-D1433BA25CD9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2021/6/5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5957" name="灯片编号占位符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862743C-8810-46D6-9299-DD07BD417898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9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Sepsis is the main reason for infectious death worldwide. It is estimated to affect at least 18 million patients worldwide, and the</a:t>
            </a:r>
            <a:r>
              <a:rPr lang="en-US" altLang="zh-CN" baseline="0" dirty="0"/>
              <a:t> </a:t>
            </a:r>
            <a:r>
              <a:rPr lang="en-US" altLang="zh-CN" dirty="0"/>
              <a:t>mortality rates of sepsis is around 25%-30%. To raise awareness of Sepsis,</a:t>
            </a:r>
            <a:r>
              <a:rPr lang="en-US" altLang="zh-CN" baseline="0" dirty="0"/>
              <a:t> World Sepsis Day is created on September 13</a:t>
            </a:r>
            <a:r>
              <a:rPr lang="en-US" altLang="zh-CN" baseline="30000" dirty="0"/>
              <a:t>th</a:t>
            </a:r>
            <a:r>
              <a:rPr lang="en-US" altLang="zh-CN" baseline="0" dirty="0"/>
              <a:t> yearly since 2013.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5C0F9-6AB6-48A9-AC2B-2C92BEB512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5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</a:t>
            </a:r>
            <a:r>
              <a:rPr lang="en-US" altLang="zh-CN" baseline="0" dirty="0"/>
              <a:t> </a:t>
            </a:r>
            <a:r>
              <a:rPr lang="en-US" altLang="zh-CN" dirty="0"/>
              <a:t>were no significant differences</a:t>
            </a:r>
            <a:r>
              <a:rPr lang="en-US" altLang="zh-CN" baseline="0" dirty="0"/>
              <a:t> of the etiology of infection in the patients between the 2 groups. And they from the result that after 7 days treatment IL-6 and TNF-a of HP group had a more acute and obvious reduction that the control group</a:t>
            </a:r>
            <a:r>
              <a:rPr lang="zh-CN" altLang="en-US" baseline="0" dirty="0"/>
              <a:t>， </a:t>
            </a:r>
            <a:r>
              <a:rPr lang="en-US" altLang="zh-CN" baseline="0" dirty="0"/>
              <a:t>and presented a significant reduction over time.</a:t>
            </a:r>
          </a:p>
          <a:p>
            <a:endParaRPr lang="en-US" altLang="zh-CN" baseline="0" dirty="0"/>
          </a:p>
          <a:p>
            <a:pPr marL="0" marR="0" indent="0" algn="l" defTabSz="810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On</a:t>
            </a:r>
            <a:r>
              <a:rPr lang="en-US" altLang="zh-CN" baseline="0" dirty="0"/>
              <a:t> the other hand, they found better effect on oxygenation, mechanical ventilation , </a:t>
            </a:r>
            <a:r>
              <a:rPr lang="en-US" altLang="zh-CN" baseline="0" dirty="0" err="1"/>
              <a:t>creatinine</a:t>
            </a:r>
            <a:r>
              <a:rPr lang="en-US" altLang="zh-CN" baseline="0" dirty="0"/>
              <a:t> and hemodynamics of hemoperfusion treatment. Such as the dosage of dopamine in the Control group it cost 16, but in HA group it just cost 5 . And after 7 days, the </a:t>
            </a:r>
            <a:r>
              <a:rPr lang="en-US" altLang="zh-CN" baseline="0" dirty="0" err="1"/>
              <a:t>creatinine</a:t>
            </a:r>
            <a:r>
              <a:rPr lang="en-US" altLang="zh-CN" baseline="0" dirty="0"/>
              <a:t> of HP group is less than half of that in control group. So this data apparently showed that HP could effectively improve organ function and hemodynamic of sepsis patients.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AE87-8799-4345-9CF8-7173D3AFBCD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52EA-84C5-4778-BE1D-7D3868A44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1B6EF-31D8-41CC-8399-EF2F30675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FC7B-3B38-4C20-BDA2-3F295B1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D14EB-B5AA-48C3-B44D-1BF560C5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9B01A-6F59-4199-ABF0-1EEB6907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6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159E-3A16-4EE0-8622-BD3C08DB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12865-C69C-4EF3-8498-7E6B32BFA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F7142-277A-4DA4-B670-CF38A369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A7257-2340-4B2F-A462-B803751A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258F-7046-48DF-BADD-C71FAB83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50514D-6B9F-4292-B840-9128C2C84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69798-BCE0-4268-BB38-04C31F9B1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66CDD-9E70-4C35-8802-6C5FD37B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0968D-6CB7-49FE-B24F-350B2889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ACA87-EFC4-4240-9EBD-DA8A9F88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BEACF6F-07E5-4A54-8E0A-16BBC774F4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753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55440" y="534279"/>
            <a:ext cx="10177131" cy="604867"/>
          </a:xfrm>
          <a:prstGeom prst="rect">
            <a:avLst/>
          </a:prstGeom>
        </p:spPr>
        <p:txBody>
          <a:bodyPr anchor="t"/>
          <a:lstStyle>
            <a:lvl1pPr algn="l">
              <a:defRPr sz="336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055440" y="1484784"/>
            <a:ext cx="10177131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7109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380867" y="3695468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168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6501933" y="3695434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168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1380900" y="3007067"/>
            <a:ext cx="4309200" cy="6840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algn="r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6501933" y="3011446"/>
            <a:ext cx="4309200" cy="6840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1252400" y="469130"/>
            <a:ext cx="96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818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/>
          <a:lstStyle/>
          <a:p>
            <a:fld id="{ABEACF6F-07E5-4A54-8E0A-16BBC774F4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55441" y="534282"/>
            <a:ext cx="10177131" cy="604867"/>
          </a:xfrm>
          <a:prstGeom prst="rect">
            <a:avLst/>
          </a:prstGeom>
        </p:spPr>
        <p:txBody>
          <a:bodyPr anchor="t"/>
          <a:lstStyle>
            <a:lvl1pPr algn="l">
              <a:defRPr sz="3024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055441" y="1484784"/>
            <a:ext cx="10177131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8"/>
            </a:lvl1pPr>
            <a:lvl2pPr marL="493776" indent="0">
              <a:buNone/>
              <a:defRPr sz="1296"/>
            </a:lvl2pPr>
            <a:lvl3pPr marL="987552" indent="0">
              <a:buNone/>
              <a:defRPr sz="1080"/>
            </a:lvl3pPr>
            <a:lvl4pPr marL="1481328" indent="0">
              <a:buNone/>
              <a:defRPr sz="972"/>
            </a:lvl4pPr>
            <a:lvl5pPr marL="1975104" indent="0">
              <a:buNone/>
              <a:defRPr sz="972"/>
            </a:lvl5pPr>
            <a:lvl6pPr marL="2468880" indent="0">
              <a:buNone/>
              <a:defRPr sz="972"/>
            </a:lvl6pPr>
            <a:lvl7pPr marL="2962656" indent="0">
              <a:buNone/>
              <a:defRPr sz="972"/>
            </a:lvl7pPr>
            <a:lvl8pPr marL="3456432" indent="0">
              <a:buNone/>
              <a:defRPr sz="972"/>
            </a:lvl8pPr>
            <a:lvl9pPr marL="3950208" indent="0">
              <a:buNone/>
              <a:defRPr sz="972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3855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81043" tIns="40522" rIns="81043" bIns="40522"/>
          <a:lstStyle/>
          <a:p>
            <a:fld id="{ABEACF6F-07E5-4A54-8E0A-16BBC774F42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55439" y="534279"/>
            <a:ext cx="10177131" cy="604867"/>
          </a:xfrm>
          <a:prstGeom prst="rect">
            <a:avLst/>
          </a:prstGeom>
        </p:spPr>
        <p:txBody>
          <a:bodyPr lIns="81043" tIns="40522" rIns="81043" bIns="40522" anchor="t"/>
          <a:lstStyle>
            <a:lvl1pPr algn="l">
              <a:defRPr sz="300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055439" y="1484784"/>
            <a:ext cx="10177131" cy="4320480"/>
          </a:xfrm>
          <a:prstGeom prst="rect">
            <a:avLst/>
          </a:prstGeom>
        </p:spPr>
        <p:txBody>
          <a:bodyPr lIns="81043" tIns="40522" rIns="81043" bIns="40522"/>
          <a:lstStyle>
            <a:lvl1pPr marL="0" indent="0">
              <a:buNone/>
              <a:defRPr sz="1200"/>
            </a:lvl1pPr>
            <a:lvl2pPr marL="486247" indent="0">
              <a:buNone/>
              <a:defRPr sz="1320"/>
            </a:lvl2pPr>
            <a:lvl3pPr marL="972496" indent="0">
              <a:buNone/>
              <a:defRPr sz="1080"/>
            </a:lvl3pPr>
            <a:lvl4pPr marL="1458742" indent="0">
              <a:buNone/>
              <a:defRPr sz="960"/>
            </a:lvl4pPr>
            <a:lvl5pPr marL="1944990" indent="0">
              <a:buNone/>
              <a:defRPr sz="960"/>
            </a:lvl5pPr>
            <a:lvl6pPr marL="2431238" indent="0">
              <a:buNone/>
              <a:defRPr sz="960"/>
            </a:lvl6pPr>
            <a:lvl7pPr marL="2917484" indent="0">
              <a:buNone/>
              <a:defRPr sz="960"/>
            </a:lvl7pPr>
            <a:lvl8pPr marL="3403734" indent="0">
              <a:buNone/>
              <a:defRPr sz="960"/>
            </a:lvl8pPr>
            <a:lvl9pPr marL="3889980" indent="0">
              <a:buNone/>
              <a:defRPr sz="96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36656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BEACF6F-07E5-4A54-8E0A-16BBC774F4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55441" y="534280"/>
            <a:ext cx="10177131" cy="604867"/>
          </a:xfrm>
          <a:prstGeom prst="rect">
            <a:avLst/>
          </a:prstGeom>
        </p:spPr>
        <p:txBody>
          <a:bodyPr anchor="t"/>
          <a:lstStyle>
            <a:lvl1pPr algn="l">
              <a:defRPr sz="336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055441" y="1484784"/>
            <a:ext cx="10177131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20"/>
            </a:lvl1pPr>
            <a:lvl2pPr marL="548626" indent="0">
              <a:buNone/>
              <a:defRPr sz="1440"/>
            </a:lvl2pPr>
            <a:lvl3pPr marL="1097253" indent="0">
              <a:buNone/>
              <a:defRPr sz="1200"/>
            </a:lvl3pPr>
            <a:lvl4pPr marL="1645879" indent="0">
              <a:buNone/>
              <a:defRPr sz="1080"/>
            </a:lvl4pPr>
            <a:lvl5pPr marL="2194505" indent="0">
              <a:buNone/>
              <a:defRPr sz="1080"/>
            </a:lvl5pPr>
            <a:lvl6pPr marL="2743131" indent="0">
              <a:buNone/>
              <a:defRPr sz="1080"/>
            </a:lvl6pPr>
            <a:lvl7pPr marL="3291758" indent="0">
              <a:buNone/>
              <a:defRPr sz="1080"/>
            </a:lvl7pPr>
            <a:lvl8pPr marL="3840384" indent="0">
              <a:buNone/>
              <a:defRPr sz="1080"/>
            </a:lvl8pPr>
            <a:lvl9pPr marL="4389010" indent="0">
              <a:buNone/>
              <a:defRPr sz="108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0677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55441" y="534280"/>
            <a:ext cx="10177131" cy="604867"/>
          </a:xfrm>
          <a:prstGeom prst="rect">
            <a:avLst/>
          </a:prstGeom>
        </p:spPr>
        <p:txBody>
          <a:bodyPr anchor="t"/>
          <a:lstStyle>
            <a:lvl1pPr algn="l">
              <a:defRPr sz="336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055441" y="1484784"/>
            <a:ext cx="10177131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26" indent="0">
              <a:buNone/>
              <a:defRPr sz="1440"/>
            </a:lvl2pPr>
            <a:lvl3pPr marL="1097253" indent="0">
              <a:buNone/>
              <a:defRPr sz="1200"/>
            </a:lvl3pPr>
            <a:lvl4pPr marL="1645879" indent="0">
              <a:buNone/>
              <a:defRPr sz="1080"/>
            </a:lvl4pPr>
            <a:lvl5pPr marL="2194505" indent="0">
              <a:buNone/>
              <a:defRPr sz="1080"/>
            </a:lvl5pPr>
            <a:lvl6pPr marL="2743131" indent="0">
              <a:buNone/>
              <a:defRPr sz="1080"/>
            </a:lvl6pPr>
            <a:lvl7pPr marL="3291758" indent="0">
              <a:buNone/>
              <a:defRPr sz="1080"/>
            </a:lvl7pPr>
            <a:lvl8pPr marL="3840384" indent="0">
              <a:buNone/>
              <a:defRPr sz="1080"/>
            </a:lvl8pPr>
            <a:lvl9pPr marL="4389010" indent="0">
              <a:buNone/>
              <a:defRPr sz="108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06344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55440" y="534280"/>
            <a:ext cx="10177131" cy="604867"/>
          </a:xfrm>
          <a:prstGeom prst="rect">
            <a:avLst/>
          </a:prstGeom>
        </p:spPr>
        <p:txBody>
          <a:bodyPr lIns="81043" tIns="40522" rIns="81043" bIns="40522" anchor="t"/>
          <a:lstStyle>
            <a:lvl1pPr algn="l">
              <a:defRPr sz="300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055440" y="1484784"/>
            <a:ext cx="10177131" cy="4320480"/>
          </a:xfrm>
          <a:prstGeom prst="rect">
            <a:avLst/>
          </a:prstGeom>
        </p:spPr>
        <p:txBody>
          <a:bodyPr lIns="81043" tIns="40522" rIns="81043" bIns="40522"/>
          <a:lstStyle>
            <a:lvl1pPr marL="0" indent="0">
              <a:buNone/>
              <a:defRPr sz="1200"/>
            </a:lvl1pPr>
            <a:lvl2pPr marL="486144" indent="0">
              <a:buNone/>
              <a:defRPr sz="1320"/>
            </a:lvl2pPr>
            <a:lvl3pPr marL="972288" indent="0">
              <a:buNone/>
              <a:defRPr sz="1080"/>
            </a:lvl3pPr>
            <a:lvl4pPr marL="1458432" indent="0">
              <a:buNone/>
              <a:defRPr sz="960"/>
            </a:lvl4pPr>
            <a:lvl5pPr marL="1945338" indent="0">
              <a:buNone/>
              <a:defRPr sz="960"/>
            </a:lvl5pPr>
            <a:lvl6pPr marL="2431482" indent="0">
              <a:buNone/>
              <a:defRPr sz="960"/>
            </a:lvl6pPr>
            <a:lvl7pPr marL="2917626" indent="0">
              <a:buNone/>
              <a:defRPr sz="960"/>
            </a:lvl7pPr>
            <a:lvl8pPr marL="3403770" indent="0">
              <a:buNone/>
              <a:defRPr sz="960"/>
            </a:lvl8pPr>
            <a:lvl9pPr marL="3889913" indent="0">
              <a:buNone/>
              <a:defRPr sz="96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986"/>
            <a:ext cx="2844800" cy="363855"/>
          </a:xfrm>
          <a:prstGeom prst="rect">
            <a:avLst/>
          </a:prstGeom>
        </p:spPr>
        <p:txBody>
          <a:bodyPr vert="horz" wrap="square" lIns="81043" tIns="40522" rIns="81043" bIns="40522" numCol="1" anchor="t" anchorCtr="0" compatLnSpc="1"/>
          <a:lstStyle>
            <a:lvl1pPr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512ABEF4-C437-4E34-AF77-E2D0B770B3E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3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C77E8-3A92-4AA3-84E7-73805B2F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18A71-5C61-471C-BD15-CA8504AC2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BC68C-3D7D-492C-9F34-17124DBE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77242-4B64-4F06-936A-5DC84DF8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C66DC-09A3-4B61-96D1-0419FA3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01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380867" y="3695468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168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6501933" y="3695435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168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168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1380900" y="3007067"/>
            <a:ext cx="4309200" cy="6840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algn="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algn="r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6501933" y="3011445"/>
            <a:ext cx="4309200" cy="6840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rtl="0">
              <a:lnSpc>
                <a:spcPct val="100000"/>
              </a:lnSpc>
              <a:spcBef>
                <a:spcPts val="1920"/>
              </a:spcBef>
              <a:spcAft>
                <a:spcPts val="1920"/>
              </a:spcAft>
              <a:buNone/>
              <a:defRPr sz="288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1252400" y="469131"/>
            <a:ext cx="96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111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94CCB2A-3997-4509-8E2D-48FDB1A7E4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715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6E6D1CD-99A3-4C19-98E2-9BA28FB14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715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B369F4B-D10E-40F9-BF41-C4225D0A542C}"/>
                </a:ext>
              </a:extLst>
            </p:cNvPr>
            <p:cNvSpPr/>
            <p:nvPr userDrawn="1"/>
          </p:nvSpPr>
          <p:spPr>
            <a:xfrm>
              <a:off x="0" y="0"/>
              <a:ext cx="9144000" cy="5715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1599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051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0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F955-7B05-4B47-9424-614026A7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4C9B6-3536-4CC5-8499-ECB22E438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05288-5BBC-40AC-9135-EADA17A3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D70BC-3BDB-4BCE-8FEA-866B3C3C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23D64-B400-4CB9-A2BC-EABD2D7A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3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DA06-4E69-443E-B79F-368A2036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4462F-6853-40A2-B1F0-C3382D0FE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D31D9-3807-47DA-99C1-5A75B5477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423DD-6C51-4846-B854-AB07DF60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B3DC0-1877-47F3-A36C-6DAF20AB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D6213-2E27-487E-9E14-BC8224BE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9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601B-FA4B-4804-8BA1-D1D195AF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5B0E6-E5CD-4F0C-9699-A6F6ABAB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D5489-BC84-4E47-89D5-B8601756C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447C1-4E42-40B6-9A55-DEBA83A11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8E132-A5EB-4F39-964F-A1E176F4F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8F10E-0361-490F-B914-BC4ADE39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26D1E-5930-47CE-B794-5D8B7819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3946C-D41C-4B18-8AB9-E7054BC5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7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7548-82AA-4B76-9F56-F7E9FAFE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E24066-480A-4F78-B9A0-794D1A4A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061C3-277A-4093-8B4D-F28AD481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717F8-E67D-473E-B916-2039977C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20AC5-F24D-427D-9153-DB775E8E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06A70-7486-4683-B8AF-11A9C812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6483B-6DE5-458B-A246-0EA50A63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0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D98F-0297-46C1-886F-2E162C94A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9647B-E584-40B3-90C1-19AD69E37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7AAF8-5012-4DB4-8025-EF978BA8C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296DD-B281-457D-BAF1-E0613062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CD23B-3846-475C-BF76-7D194743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BC2DC-364C-433F-86B4-67F83C37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9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178A-6410-47E1-9190-79749F54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7D30E-E589-4C93-AFF2-C9F19E034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68F7B-33BA-4C22-8C52-77109897C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8D9BB-0EC1-484F-A5E3-BE500E0DE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2FDDA-63A0-41A3-A133-DDFCDCC7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B3970-0738-4540-A6A5-7B80363E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7DDD0-FAB4-4D15-ACE8-E4BB2A7F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ADBB9-BBCA-4743-8817-F44A1720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960EC-0F1F-4D00-AB33-D59AD176F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9E0E5-1847-4936-9F41-FEAB0457DF1E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6DFE0-D3EF-4167-BB0D-B10894770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FC5D4-DDF6-46C8-9B88-CC615C8F1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5D4BA-5DCC-44B2-975A-FB452378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xx\Desktop\海外.jpg海外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5525"/>
            <a:ext cx="12192000" cy="68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8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75" r:id="rId5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686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7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ctr" defTabSz="1097253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70" indent="-411470" algn="l" defTabSz="1097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18" indent="-342891" algn="l" defTabSz="10972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indent="-274313" algn="l" defTabSz="1097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8" indent="-274313" algn="l" defTabSz="1097253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5" indent="-274313" algn="l" defTabSz="1097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3" indent="-274313" algn="l" defTabSz="1097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94CCB2A-3997-4509-8E2D-48FDB1A7E4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715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6E6D1CD-99A3-4C19-98E2-9BA28FB14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715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B369F4B-D10E-40F9-BF41-C4225D0A542C}"/>
                </a:ext>
              </a:extLst>
            </p:cNvPr>
            <p:cNvSpPr/>
            <p:nvPr userDrawn="1"/>
          </p:nvSpPr>
          <p:spPr>
            <a:xfrm>
              <a:off x="0" y="0"/>
              <a:ext cx="9144000" cy="5715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10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0140-6736(19)32989-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t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microsoft.com/office/2007/relationships/hdphoto" Target="../media/hdphoto2.wdp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laoql\Desktop\PP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5716"/>
            <a:ext cx="11024236" cy="68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 descr="C:\Users\laoql\Desktop\PP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"/>
            <a:ext cx="12311472" cy="684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C:\Users\lql\Desktop\图片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70816"/>
            <a:ext cx="3164206" cy="261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7" descr="C:\Users\lql\Desktop\组合（蓝色背景）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t="4453" b="7500"/>
          <a:stretch>
            <a:fillRect/>
          </a:stretch>
        </p:blipFill>
        <p:spPr bwMode="auto">
          <a:xfrm>
            <a:off x="8448676" y="170816"/>
            <a:ext cx="3150870" cy="253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矩形 22"/>
          <p:cNvSpPr>
            <a:spLocks noChangeArrowheads="1"/>
          </p:cNvSpPr>
          <p:nvPr/>
        </p:nvSpPr>
        <p:spPr bwMode="auto">
          <a:xfrm>
            <a:off x="8448676" y="2689860"/>
            <a:ext cx="3150870" cy="990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52" tIns="48626" rIns="97252" bIns="48626" anchor="ctr"/>
          <a:lstStyle/>
          <a:p>
            <a:pPr algn="ctr" defTabSz="1097280"/>
            <a:endParaRPr lang="zh-CN" altLang="zh-CN" sz="216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62471" name="矩形 23"/>
          <p:cNvSpPr>
            <a:spLocks noChangeArrowheads="1"/>
          </p:cNvSpPr>
          <p:nvPr/>
        </p:nvSpPr>
        <p:spPr bwMode="auto">
          <a:xfrm>
            <a:off x="575310" y="2689860"/>
            <a:ext cx="3160396" cy="990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52" tIns="48626" rIns="97252" bIns="48626"/>
          <a:lstStyle/>
          <a:p>
            <a:pPr indent="486156" defTabSz="1097280">
              <a:lnSpc>
                <a:spcPct val="150000"/>
              </a:lnSpc>
            </a:pPr>
            <a:endParaRPr lang="zh-CN" altLang="zh-CN" sz="252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624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6" y="170816"/>
            <a:ext cx="4741544" cy="259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矩形 6"/>
          <p:cNvSpPr>
            <a:spLocks noChangeArrowheads="1"/>
          </p:cNvSpPr>
          <p:nvPr/>
        </p:nvSpPr>
        <p:spPr bwMode="auto">
          <a:xfrm>
            <a:off x="3720466" y="2689860"/>
            <a:ext cx="4760594" cy="9906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52" tIns="48626" rIns="97252" bIns="48626" anchor="ctr"/>
          <a:lstStyle/>
          <a:p>
            <a:pPr algn="ctr" defTabSz="1097280"/>
            <a:endParaRPr lang="zh-CN" altLang="zh-CN" sz="216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62476" name="矩形 12"/>
          <p:cNvSpPr>
            <a:spLocks noChangeArrowheads="1"/>
          </p:cNvSpPr>
          <p:nvPr/>
        </p:nvSpPr>
        <p:spPr bwMode="auto">
          <a:xfrm>
            <a:off x="10528936" y="6107431"/>
            <a:ext cx="1070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097280"/>
            <a:r>
              <a:rPr lang="en-US" altLang="zh-CN" sz="1200">
                <a:solidFill>
                  <a:srgbClr val="0070C0"/>
                </a:solidFill>
                <a:latin typeface="Verdana"/>
                <a:ea typeface="微软雅黑" panose="020B0503020204020204" pitchFamily="34" charset="-122"/>
                <a:sym typeface="Verdana" panose="020B0604030504040204" pitchFamily="34" charset="0"/>
              </a:rPr>
              <a:t>Version 1.0</a:t>
            </a:r>
            <a:endParaRPr lang="zh-CN" altLang="en-US" sz="1200">
              <a:solidFill>
                <a:srgbClr val="0070C0"/>
              </a:solidFill>
              <a:latin typeface="Verdana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:a16="http://schemas.microsoft.com/office/drawing/2014/main" id="{4ECE175C-DD29-42F8-957D-518836F85213}"/>
              </a:ext>
            </a:extLst>
          </p:cNvPr>
          <p:cNvSpPr txBox="1"/>
          <p:nvPr/>
        </p:nvSpPr>
        <p:spPr>
          <a:xfrm>
            <a:off x="2762568" y="4759165"/>
            <a:ext cx="6664960" cy="462439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defTabSz="1097280">
              <a:spcBef>
                <a:spcPct val="0"/>
              </a:spcBef>
              <a:buNone/>
              <a:defRPr sz="3360" b="1" cap="all">
                <a:solidFill>
                  <a:srgbClr val="0070C0"/>
                </a:solidFill>
                <a:latin typeface="Verdana"/>
                <a:ea typeface="+mj-ea"/>
                <a:cs typeface="+mj-cs"/>
              </a:defRPr>
            </a:lvl1pPr>
          </a:lstStyle>
          <a:p>
            <a:r>
              <a:rPr lang="en-US" sz="2000" dirty="0"/>
              <a:t>HA380 Hemoperfusion on Critical Care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F5A601F-68EC-44CC-B65F-E75BF73EA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69" y="3747370"/>
            <a:ext cx="2223134" cy="6605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76DB-6D7B-479D-8A2A-993A54DC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16" y="568165"/>
            <a:ext cx="9874664" cy="544380"/>
          </a:xfrm>
        </p:spPr>
        <p:txBody>
          <a:bodyPr/>
          <a:lstStyle/>
          <a:p>
            <a:r>
              <a:rPr lang="en-US" dirty="0"/>
              <a:t>Mechanism of action for </a:t>
            </a:r>
            <a:r>
              <a:rPr lang="en-US" altLang="zh-CN" dirty="0"/>
              <a:t>HA</a:t>
            </a:r>
            <a:r>
              <a:rPr lang="en-US" dirty="0"/>
              <a:t>380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9A9DE8-9279-4463-8EAF-A7DE6A614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499386"/>
              </p:ext>
            </p:extLst>
          </p:nvPr>
        </p:nvGraphicFramePr>
        <p:xfrm>
          <a:off x="819558" y="1413314"/>
          <a:ext cx="10437722" cy="967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1176">
                  <a:extLst>
                    <a:ext uri="{9D8B030D-6E8A-4147-A177-3AD203B41FA5}">
                      <a16:colId xmlns:a16="http://schemas.microsoft.com/office/drawing/2014/main" val="4196647246"/>
                    </a:ext>
                  </a:extLst>
                </a:gridCol>
                <a:gridCol w="2278063">
                  <a:extLst>
                    <a:ext uri="{9D8B030D-6E8A-4147-A177-3AD203B41FA5}">
                      <a16:colId xmlns:a16="http://schemas.microsoft.com/office/drawing/2014/main" val="1070758543"/>
                    </a:ext>
                  </a:extLst>
                </a:gridCol>
                <a:gridCol w="3390030">
                  <a:extLst>
                    <a:ext uri="{9D8B030D-6E8A-4147-A177-3AD203B41FA5}">
                      <a16:colId xmlns:a16="http://schemas.microsoft.com/office/drawing/2014/main" val="1985871630"/>
                    </a:ext>
                  </a:extLst>
                </a:gridCol>
                <a:gridCol w="3568453">
                  <a:extLst>
                    <a:ext uri="{9D8B030D-6E8A-4147-A177-3AD203B41FA5}">
                      <a16:colId xmlns:a16="http://schemas.microsoft.com/office/drawing/2014/main" val="681832691"/>
                    </a:ext>
                  </a:extLst>
                </a:gridCol>
              </a:tblGrid>
              <a:tr h="582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Model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Targeted toxins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Targeted Molecular Weight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Adsorption surface m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extLst>
                  <a:ext uri="{0D108BD9-81ED-4DB2-BD59-A6C34878D82A}">
                    <a16:rowId xmlns:a16="http://schemas.microsoft.com/office/drawing/2014/main" val="3778698494"/>
                  </a:ext>
                </a:extLst>
              </a:tr>
              <a:tr h="385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HA380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Cytokines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10kDa-60kDa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54,000~60,000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4066" marR="74066" marT="0" marB="0" anchor="ctr"/>
                </a:tc>
                <a:extLst>
                  <a:ext uri="{0D108BD9-81ED-4DB2-BD59-A6C34878D82A}">
                    <a16:rowId xmlns:a16="http://schemas.microsoft.com/office/drawing/2014/main" val="2335170380"/>
                  </a:ext>
                </a:extLst>
              </a:tr>
            </a:tbl>
          </a:graphicData>
        </a:graphic>
      </p:graphicFrame>
      <p:sp>
        <p:nvSpPr>
          <p:cNvPr id="6" name="矩形 28">
            <a:extLst>
              <a:ext uri="{FF2B5EF4-FFF2-40B4-BE49-F238E27FC236}">
                <a16:creationId xmlns:a16="http://schemas.microsoft.com/office/drawing/2014/main" id="{43E4EA4E-B966-4A8F-9B5C-0050156A64BE}"/>
              </a:ext>
            </a:extLst>
          </p:cNvPr>
          <p:cNvSpPr/>
          <p:nvPr/>
        </p:nvSpPr>
        <p:spPr>
          <a:xfrm>
            <a:off x="819558" y="3364339"/>
            <a:ext cx="4666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 defTabSz="98755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 Sieve: </a:t>
            </a:r>
          </a:p>
          <a:p>
            <a:pPr marL="274320" lvl="1" defTabSz="987552">
              <a:lnSpc>
                <a:spcPct val="150000"/>
              </a:lnSpc>
              <a:defRPr/>
            </a:pPr>
            <a:r>
              <a:rPr lang="en-US" sz="1600" u="none" strike="noStrike" dirty="0">
                <a:effectLst/>
                <a:latin typeface="+mn-ea"/>
                <a:ea typeface="+mn-ea"/>
              </a:rPr>
              <a:t>Aim Molecular Range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：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10kDa-60kDa</a:t>
            </a:r>
          </a:p>
          <a:p>
            <a:pPr defTabSz="987552"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8610" indent="-308610" defTabSz="987552"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Hydrophobicity </a:t>
            </a:r>
          </a:p>
          <a:p>
            <a:pPr marL="308610" indent="-308610" defTabSz="987552"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8610" indent="-308610" defTabSz="987552"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Physical adsorption/Van der Waals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869607-C71D-4282-AD7E-A6960DBD5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7360" y="2461578"/>
            <a:ext cx="5709674" cy="37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72B8BC-D17D-4204-9C98-C142AA65E427}"/>
              </a:ext>
            </a:extLst>
          </p:cNvPr>
          <p:cNvSpPr txBox="1"/>
          <p:nvPr/>
        </p:nvSpPr>
        <p:spPr>
          <a:xfrm>
            <a:off x="1625983" y="3080043"/>
            <a:ext cx="24714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GB" sz="2160" b="1" dirty="0">
                <a:solidFill>
                  <a:prstClr val="black"/>
                </a:solidFill>
                <a:latin typeface="Verdana"/>
              </a:rPr>
              <a:t>HA380</a:t>
            </a:r>
            <a:endParaRPr lang="en-US" sz="2160" b="1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05E528-8AD8-4D87-AC43-D22027F0A9C8}"/>
              </a:ext>
            </a:extLst>
          </p:cNvPr>
          <p:cNvSpPr txBox="1"/>
          <p:nvPr/>
        </p:nvSpPr>
        <p:spPr>
          <a:xfrm>
            <a:off x="5891483" y="2236663"/>
            <a:ext cx="437371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GB" sz="1620" b="1" dirty="0">
                <a:solidFill>
                  <a:srgbClr val="FF0000"/>
                </a:solidFill>
                <a:latin typeface="Verdana"/>
              </a:rPr>
              <a:t>Targeted Departments:</a:t>
            </a:r>
          </a:p>
          <a:p>
            <a:pPr marL="257176" indent="-257176" defTabSz="1097280">
              <a:buFontTx/>
              <a:buChar char="-"/>
            </a:pPr>
            <a:r>
              <a:rPr lang="en-GB" sz="1620" b="1" dirty="0">
                <a:solidFill>
                  <a:prstClr val="black"/>
                </a:solidFill>
                <a:latin typeface="Verdana"/>
              </a:rPr>
              <a:t>Intensive care Unit (ICU)</a:t>
            </a:r>
          </a:p>
          <a:p>
            <a:pPr marL="257176" indent="-257176" defTabSz="1097280">
              <a:buFontTx/>
              <a:buChar char="-"/>
            </a:pPr>
            <a:r>
              <a:rPr lang="en-GB" sz="1620" b="1" dirty="0">
                <a:solidFill>
                  <a:prstClr val="black"/>
                </a:solidFill>
                <a:latin typeface="Verdana"/>
              </a:rPr>
              <a:t>Cardiac Surgery Department</a:t>
            </a:r>
          </a:p>
          <a:p>
            <a:pPr marL="257176" indent="-257176" defTabSz="1097280">
              <a:buFontTx/>
              <a:buChar char="-"/>
            </a:pPr>
            <a:endParaRPr lang="en-GB" sz="1620" b="1" dirty="0">
              <a:solidFill>
                <a:srgbClr val="FF0000"/>
              </a:solidFill>
              <a:latin typeface="Verdana"/>
            </a:endParaRPr>
          </a:p>
          <a:p>
            <a:pPr defTabSz="1097280"/>
            <a:r>
              <a:rPr lang="en-GB" sz="1620" b="1" dirty="0">
                <a:solidFill>
                  <a:srgbClr val="FF0000"/>
                </a:solidFill>
                <a:latin typeface="Verdana"/>
              </a:rPr>
              <a:t>Indications:</a:t>
            </a:r>
          </a:p>
          <a:p>
            <a:pPr marL="308610" indent="-308610" defTabSz="987552">
              <a:buFont typeface="Wingdings" panose="05000000000000000000" pitchFamily="2" charset="2"/>
              <a:buChar char="§"/>
            </a:pPr>
            <a:r>
              <a:rPr lang="en-GB" sz="1620" b="1" dirty="0">
                <a:solidFill>
                  <a:prstClr val="black"/>
                </a:solidFill>
                <a:latin typeface="Verdana"/>
              </a:rPr>
              <a:t>Sepsis/septic shock</a:t>
            </a:r>
          </a:p>
          <a:p>
            <a:pPr marL="308610" indent="-308610" defTabSz="987552">
              <a:buFont typeface="Wingdings" panose="05000000000000000000" pitchFamily="2" charset="2"/>
              <a:buChar char="§"/>
            </a:pPr>
            <a:r>
              <a:rPr lang="en-GB" sz="1620" b="1" dirty="0">
                <a:solidFill>
                  <a:prstClr val="black"/>
                </a:solidFill>
                <a:latin typeface="Verdana"/>
              </a:rPr>
              <a:t>Covid-19 </a:t>
            </a:r>
          </a:p>
          <a:p>
            <a:pPr marL="308610" indent="-308610" defTabSz="987552">
              <a:buFont typeface="Wingdings" panose="05000000000000000000" pitchFamily="2" charset="2"/>
              <a:buChar char="§"/>
            </a:pPr>
            <a:r>
              <a:rPr lang="en-GB" sz="1620" b="1" dirty="0">
                <a:solidFill>
                  <a:prstClr val="black"/>
                </a:solidFill>
                <a:latin typeface="Verdana"/>
              </a:rPr>
              <a:t>Cardiac surgery</a:t>
            </a:r>
          </a:p>
          <a:p>
            <a:pPr marL="308610" indent="-308610" defTabSz="987552">
              <a:buFont typeface="Wingdings" panose="05000000000000000000" pitchFamily="2" charset="2"/>
              <a:buChar char="§"/>
            </a:pPr>
            <a:r>
              <a:rPr lang="en-GB" sz="1620" b="1" dirty="0">
                <a:solidFill>
                  <a:prstClr val="black"/>
                </a:solidFill>
                <a:latin typeface="Verdana"/>
              </a:rPr>
              <a:t>Severe Acute Pancreatitis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26D09A-EF72-4ACD-80EA-9088C162101E}"/>
              </a:ext>
            </a:extLst>
          </p:cNvPr>
          <p:cNvSpPr/>
          <p:nvPr/>
        </p:nvSpPr>
        <p:spPr>
          <a:xfrm>
            <a:off x="6023967" y="4975454"/>
            <a:ext cx="565789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/>
            <a:r>
              <a:rPr lang="en-US" altLang="zh-CN" sz="1260" b="1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Regimen</a:t>
            </a:r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: </a:t>
            </a:r>
          </a:p>
          <a:p>
            <a:pPr defTabSz="1097280"/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3-5 cartridges for 3 consecutive days  </a:t>
            </a:r>
          </a:p>
          <a:p>
            <a:pPr defTabSz="1097280"/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The regimen Could be adjusted according to the patient’s situation </a:t>
            </a:r>
            <a:endParaRPr lang="en-US" sz="126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0A760-01F0-449F-816E-CBBD66178E06}"/>
              </a:ext>
            </a:extLst>
          </p:cNvPr>
          <p:cNvSpPr txBox="1"/>
          <p:nvPr/>
        </p:nvSpPr>
        <p:spPr>
          <a:xfrm>
            <a:off x="1544734" y="3553969"/>
            <a:ext cx="2934805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097280"/>
            <a:r>
              <a:rPr lang="en-US" sz="1620" dirty="0">
                <a:solidFill>
                  <a:prstClr val="black"/>
                </a:solidFill>
                <a:latin typeface="Verdana"/>
              </a:rPr>
              <a:t>For Critical Care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AC17182-D052-42BA-B15C-5393232FAA7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591694"/>
            <a:ext cx="10129520" cy="543498"/>
          </a:xfrm>
          <a:prstGeom prst="rect">
            <a:avLst/>
          </a:prstGeom>
        </p:spPr>
        <p:txBody>
          <a:bodyPr anchor="t"/>
          <a:lstStyle>
            <a:lvl1pPr algn="l" defTabSz="1097280" rtl="0" eaLnBrk="1" latinLnBrk="0" hangingPunct="1">
              <a:spcBef>
                <a:spcPct val="0"/>
              </a:spcBef>
              <a:buNone/>
              <a:defRPr sz="336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16736"/>
            <a:r>
              <a:rPr lang="en-US" altLang="zh-CN" sz="3024" cap="none" dirty="0">
                <a:latin typeface="Verdana"/>
                <a:ea typeface="微软雅黑" panose="020B0503020204020204" pitchFamily="34" charset="-122"/>
              </a:rPr>
              <a:t>HA380 </a:t>
            </a:r>
            <a:r>
              <a:rPr lang="en-US" altLang="zh-CN" dirty="0"/>
              <a:t>Hemoperfusion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E1671-4FD4-444D-8C07-4ED14C444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8723">
            <a:off x="2400415" y="1412631"/>
            <a:ext cx="1223443" cy="183317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86D0118-D86C-4296-ADC2-AE9F94997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30" y="3978473"/>
            <a:ext cx="3923605" cy="19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3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7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04E0-E473-43DA-BC0A-2D16D44F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72" y="775579"/>
            <a:ext cx="10177131" cy="604867"/>
          </a:xfrm>
        </p:spPr>
        <p:txBody>
          <a:bodyPr/>
          <a:lstStyle/>
          <a:p>
            <a:r>
              <a:rPr lang="en-GB" sz="3600" b="1" dirty="0">
                <a:solidFill>
                  <a:srgbClr val="FF0000"/>
                </a:solidFill>
                <a:latin typeface="Verdana"/>
              </a:rPr>
              <a:t>Indications of HA380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67CE0-72DF-44E4-B100-89D1C8717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8750" y="3037840"/>
            <a:ext cx="6794500" cy="1056640"/>
          </a:xfrm>
        </p:spPr>
        <p:txBody>
          <a:bodyPr/>
          <a:lstStyle/>
          <a:p>
            <a:r>
              <a:rPr lang="en-US" sz="2400" b="1" dirty="0">
                <a:solidFill>
                  <a:srgbClr val="7030A0"/>
                </a:solidFill>
                <a:latin typeface="Copperplate Gothic Bold" panose="020E0705020206020404" pitchFamily="34" charset="0"/>
              </a:rPr>
              <a:t>                                               </a:t>
            </a:r>
            <a:r>
              <a:rPr lang="en-US" sz="3600" b="1" dirty="0">
                <a:solidFill>
                  <a:srgbClr val="7030A0"/>
                </a:solidFill>
                <a:latin typeface="Copperplate Gothic Bold" panose="020E0705020206020404" pitchFamily="34" charset="0"/>
              </a:rPr>
              <a:t>SEPSIS/SEPTIC SHOCK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EB84B-BBDA-4768-865A-BB1FC65873EC}"/>
              </a:ext>
            </a:extLst>
          </p:cNvPr>
          <p:cNvGrpSpPr/>
          <p:nvPr/>
        </p:nvGrpSpPr>
        <p:grpSpPr>
          <a:xfrm>
            <a:off x="1671320" y="3393440"/>
            <a:ext cx="690880" cy="701040"/>
            <a:chOff x="2875280" y="3139440"/>
            <a:chExt cx="690880" cy="7010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7A3D87-5939-4302-8D31-D9182E8A9F90}"/>
                </a:ext>
              </a:extLst>
            </p:cNvPr>
            <p:cNvSpPr/>
            <p:nvPr/>
          </p:nvSpPr>
          <p:spPr>
            <a:xfrm>
              <a:off x="2875280" y="3139440"/>
              <a:ext cx="690880" cy="7010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182143-42E1-4743-A1F6-2EB18C166B6C}"/>
                </a:ext>
              </a:extLst>
            </p:cNvPr>
            <p:cNvSpPr/>
            <p:nvPr/>
          </p:nvSpPr>
          <p:spPr>
            <a:xfrm>
              <a:off x="2992120" y="3271520"/>
              <a:ext cx="457200" cy="4446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8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830B06-3180-4EA0-B5CF-5B3BEEF1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487903"/>
            <a:ext cx="11461750" cy="2093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4728CF-0810-4066-B4B0-50F1D745ABB1}"/>
              </a:ext>
            </a:extLst>
          </p:cNvPr>
          <p:cNvSpPr txBox="1"/>
          <p:nvPr/>
        </p:nvSpPr>
        <p:spPr>
          <a:xfrm>
            <a:off x="847725" y="2510391"/>
            <a:ext cx="10496550" cy="116955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tIns="91440" rIns="91440" bIns="91440">
            <a:spAutoFit/>
          </a:bodyPr>
          <a:lstStyle/>
          <a:p>
            <a:r>
              <a:rPr lang="en-US" sz="2400" b="1" i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Incidence and Mortality: </a:t>
            </a:r>
            <a:r>
              <a:rPr lang="en-US" sz="2000" b="1" i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2017, an estimated </a:t>
            </a:r>
            <a:r>
              <a:rPr lang="en-US" sz="2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48·9 million incident </a:t>
            </a:r>
            <a:r>
              <a:rPr lang="en-US" sz="2000" b="1" i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cases of sepsis were recorded worldwide, and </a:t>
            </a:r>
            <a:r>
              <a:rPr lang="en-US" sz="2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11·0 million sepsis-related deaths </a:t>
            </a:r>
            <a:r>
              <a:rPr lang="en-US" sz="2000" b="1" i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were reported, representing </a:t>
            </a:r>
            <a:r>
              <a:rPr lang="en-US" sz="2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19·7% of all global deaths</a:t>
            </a:r>
            <a:r>
              <a:rPr lang="en-US" sz="2000" b="1" i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BB2E5B-0851-4C80-91F6-E16CFF7347A9}"/>
              </a:ext>
            </a:extLst>
          </p:cNvPr>
          <p:cNvSpPr txBox="1"/>
          <p:nvPr/>
        </p:nvSpPr>
        <p:spPr>
          <a:xfrm>
            <a:off x="0" y="610752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B304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Lancet </a:t>
            </a:r>
            <a:r>
              <a:rPr lang="en-US" sz="1000" b="1" i="0" dirty="0">
                <a:solidFill>
                  <a:srgbClr val="B304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2020; 395: 200–11, </a:t>
            </a:r>
            <a:r>
              <a:rPr lang="en-US" sz="1000" b="1" i="1" dirty="0">
                <a:solidFill>
                  <a:srgbClr val="B304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DOI: </a:t>
            </a:r>
            <a:r>
              <a:rPr lang="en-US" sz="1000" b="1" i="1" dirty="0">
                <a:solidFill>
                  <a:srgbClr val="B3043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https://doi.org/10.1016/S0140-6736(19)32989-7</a:t>
            </a:r>
            <a:endParaRPr lang="en-US" sz="1000" b="1" dirty="0">
              <a:solidFill>
                <a:srgbClr val="B304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F7E95E-44C7-42BD-BDF5-4861A782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299" y="3689800"/>
            <a:ext cx="6657651" cy="2351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F9AE4-EC97-44D9-B900-FC4CB9334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0" y="3891174"/>
            <a:ext cx="5288520" cy="2093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98D9D9-9B68-4D97-B31D-7591D1B5C5F8}"/>
              </a:ext>
            </a:extLst>
          </p:cNvPr>
          <p:cNvSpPr txBox="1"/>
          <p:nvPr/>
        </p:nvSpPr>
        <p:spPr>
          <a:xfrm>
            <a:off x="367030" y="82804"/>
            <a:ext cx="8554421" cy="557717"/>
          </a:xfrm>
          <a:prstGeom prst="rect">
            <a:avLst/>
          </a:prstGeom>
        </p:spPr>
        <p:txBody>
          <a:bodyPr anchor="t"/>
          <a:lstStyle>
            <a:lvl1pPr defTabSz="1097280">
              <a:spcBef>
                <a:spcPct val="0"/>
              </a:spcBef>
              <a:buNone/>
              <a:defRPr sz="3024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sepsis </a:t>
            </a:r>
            <a:r>
              <a:rPr lang="en-US" altLang="zh-CN" dirty="0"/>
              <a:t>statistics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3241A29F-67E0-4C1D-8A9C-5151D5CC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94" y="336552"/>
            <a:ext cx="9159418" cy="604867"/>
          </a:xfrm>
        </p:spPr>
        <p:txBody>
          <a:bodyPr/>
          <a:lstStyle/>
          <a:p>
            <a:r>
              <a:rPr lang="en-US" altLang="zh-CN" dirty="0"/>
              <a:t>HA380 for sepsis</a:t>
            </a:r>
            <a:br>
              <a:rPr lang="zh-CN" altLang="en-US" dirty="0"/>
            </a:br>
            <a:endParaRPr lang="zh-CN" altLang="en-US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2D9D953-D1D2-4CDD-B8D8-86E8832FB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242319"/>
              </p:ext>
            </p:extLst>
          </p:nvPr>
        </p:nvGraphicFramePr>
        <p:xfrm>
          <a:off x="6308228" y="1113975"/>
          <a:ext cx="5734806" cy="2029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4806">
                  <a:extLst>
                    <a:ext uri="{9D8B030D-6E8A-4147-A177-3AD203B41FA5}">
                      <a16:colId xmlns:a16="http://schemas.microsoft.com/office/drawing/2014/main" val="400421099"/>
                    </a:ext>
                  </a:extLst>
                </a:gridCol>
              </a:tblGrid>
              <a:tr h="2004362"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en-US" altLang="zh-CN" sz="14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Indications</a:t>
                      </a:r>
                      <a:r>
                        <a:rPr lang="zh-CN" altLang="en-US" sz="14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endParaRPr lang="en-US" altLang="zh-CN" sz="14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en-US" sz="1400" kern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Patients diagnosed in septic 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shock according to Sepsis-3 diagnostic criteria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endParaRPr lang="en-US" sz="1400" b="1" kern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High levels of inflammatory markers (PCT/</a:t>
                      </a:r>
                      <a:r>
                        <a:rPr lang="en-US" altLang="zh-CN" sz="1400" b="1" kern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CRP)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endParaRPr lang="en-US" altLang="zh-CN" sz="1400" b="1" kern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Patients’ Plasma levels of IL-6 &gt; 5 </a:t>
                      </a:r>
                      <a:r>
                        <a:rPr lang="en-US" altLang="zh-CN" sz="1400" b="1" kern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folds normal level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8706273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B361637-7F6A-4875-9F91-CD9CF477457E}"/>
              </a:ext>
            </a:extLst>
          </p:cNvPr>
          <p:cNvSpPr txBox="1"/>
          <p:nvPr/>
        </p:nvSpPr>
        <p:spPr>
          <a:xfrm>
            <a:off x="6508146" y="3429000"/>
            <a:ext cx="5055570" cy="26481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09728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1920" b="1" kern="0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  <a:sym typeface="Verdana" panose="020B0604030504040204" pitchFamily="34" charset="0"/>
              </a:rPr>
              <a:t>Septic shock </a:t>
            </a:r>
            <a:endParaRPr lang="en-US" altLang="zh-CN" sz="1680" kern="0" dirty="0">
              <a:solidFill>
                <a:srgbClr val="000000"/>
              </a:solidFill>
              <a:latin typeface="Verdana"/>
              <a:ea typeface="微软雅黑" panose="020B0503020204020204" pitchFamily="34" charset="-122"/>
              <a:sym typeface="Verdana" panose="020B0604030504040204" pitchFamily="34" charset="0"/>
            </a:endParaRPr>
          </a:p>
          <a:p>
            <a:pPr marL="342900" indent="-342900" algn="just" defTabSz="109728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zh-CN" sz="216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en-US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dult patients with sepsis </a:t>
            </a:r>
          </a:p>
          <a:p>
            <a:pPr marL="342900" indent="-342900" algn="just" defTabSz="109728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Hypotension</a:t>
            </a:r>
          </a:p>
          <a:p>
            <a:pPr marL="342900" indent="-342900" algn="just" defTabSz="109728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Requiring vasopressors to maintain a mean arterial pressure (MAP) of 65 mmHg or greater </a:t>
            </a:r>
          </a:p>
          <a:p>
            <a:pPr marL="342900" indent="-342900" algn="just" defTabSz="109728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lactate</a:t>
            </a:r>
            <a:r>
              <a:rPr lang="en-US" altLang="zh-CN" sz="216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≥</a:t>
            </a:r>
            <a:r>
              <a:rPr lang="en-US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2mmol/L after </a:t>
            </a:r>
            <a:endParaRPr lang="en-US" altLang="zh-CN" sz="216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BB4D8-0F11-421C-859E-F998557E0C70}"/>
              </a:ext>
            </a:extLst>
          </p:cNvPr>
          <p:cNvSpPr/>
          <p:nvPr/>
        </p:nvSpPr>
        <p:spPr>
          <a:xfrm>
            <a:off x="361194" y="5368499"/>
            <a:ext cx="573480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822960"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Regimen</a:t>
            </a:r>
            <a:r>
              <a:rPr lang="zh-CN" altLang="en-US" sz="1600" b="1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： </a:t>
            </a:r>
            <a:r>
              <a:rPr lang="en-US" altLang="zh-CN" sz="160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3-5 cartridges for 3 consecutive days  </a:t>
            </a:r>
          </a:p>
          <a:p>
            <a:pPr defTabSz="822960">
              <a:defRPr/>
            </a:pPr>
            <a:r>
              <a:rPr lang="en-US" altLang="zh-CN" sz="160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The regimen Could be adjusted according to the patient’s situation </a:t>
            </a:r>
            <a:endParaRPr lang="en-US" sz="1600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DD693-987D-48F0-9899-6AB042B3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94" y="1047122"/>
            <a:ext cx="5734806" cy="41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CC155E4E-E41D-4D23-B700-75832E244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9"/>
          <a:stretch>
            <a:fillRect/>
          </a:stretch>
        </p:blipFill>
        <p:spPr bwMode="auto">
          <a:xfrm>
            <a:off x="691449" y="1408415"/>
            <a:ext cx="6105591" cy="200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2"/>
          <a:stretch>
            <a:fillRect/>
          </a:stretch>
        </p:blipFill>
        <p:spPr bwMode="auto">
          <a:xfrm>
            <a:off x="7731195" y="4193157"/>
            <a:ext cx="3039430" cy="208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9" r="839"/>
          <a:stretch>
            <a:fillRect/>
          </a:stretch>
        </p:blipFill>
        <p:spPr bwMode="auto">
          <a:xfrm>
            <a:off x="1217041" y="4193157"/>
            <a:ext cx="3039430" cy="20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houaq\Desktop\Journal pic\tap.v23.4.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556" y="236723"/>
            <a:ext cx="893791" cy="1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4">
            <a:extLst>
              <a:ext uri="{FF2B5EF4-FFF2-40B4-BE49-F238E27FC236}">
                <a16:creationId xmlns:a16="http://schemas.microsoft.com/office/drawing/2014/main" id="{6BC2B96F-4E5C-4201-BFEA-449F511DE6F4}"/>
              </a:ext>
            </a:extLst>
          </p:cNvPr>
          <p:cNvSpPr/>
          <p:nvPr/>
        </p:nvSpPr>
        <p:spPr>
          <a:xfrm>
            <a:off x="7092140" y="1585638"/>
            <a:ext cx="4317540" cy="165287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lIns="81262" tIns="40631" rIns="81262" bIns="4063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zh-CN" altLang="en-US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prospective randomized, parallel controlled analysis.</a:t>
            </a:r>
          </a:p>
          <a:p>
            <a:pPr>
              <a:defRPr/>
            </a:pPr>
            <a:endParaRPr lang="en-US" altLang="zh-CN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N=46</a:t>
            </a:r>
          </a:p>
          <a:p>
            <a:pPr>
              <a:defRPr/>
            </a:pPr>
            <a:r>
              <a:rPr lang="en-US" altLang="zh-CN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Control=21</a:t>
            </a:r>
          </a:p>
          <a:p>
            <a:pPr>
              <a:defRPr/>
            </a:pPr>
            <a:r>
              <a:rPr lang="en-US" altLang="zh-CN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HP=25; </a:t>
            </a:r>
          </a:p>
          <a:p>
            <a:pPr>
              <a:defRPr/>
            </a:pPr>
            <a:r>
              <a:rPr lang="en-US" altLang="zh-CN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HP: </a:t>
            </a:r>
            <a:r>
              <a:rPr lang="en-US" altLang="zh-CN" sz="113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once a day for three consecutive days</a:t>
            </a:r>
            <a:endParaRPr lang="en-US" altLang="zh-CN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zh-CN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r>
              <a:rPr lang="zh-CN" altLang="en-US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days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E891991-0CF2-4E6F-807F-72E5C9B00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1576"/>
              </p:ext>
            </p:extLst>
          </p:nvPr>
        </p:nvGraphicFramePr>
        <p:xfrm>
          <a:off x="955287" y="3581589"/>
          <a:ext cx="2658999" cy="395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8999">
                  <a:extLst>
                    <a:ext uri="{9D8B030D-6E8A-4147-A177-3AD203B41FA5}">
                      <a16:colId xmlns:a16="http://schemas.microsoft.com/office/drawing/2014/main" val="2092813632"/>
                    </a:ext>
                  </a:extLst>
                </a:gridCol>
              </a:tblGrid>
              <a:tr h="39502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Cytokines Removal </a:t>
                      </a:r>
                      <a:endParaRPr lang="zh-CN" altLang="en-US" sz="16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8755" marR="98755" marT="49378" marB="49378"/>
                </a:tc>
                <a:extLst>
                  <a:ext uri="{0D108BD9-81ED-4DB2-BD59-A6C34878D82A}">
                    <a16:rowId xmlns:a16="http://schemas.microsoft.com/office/drawing/2014/main" val="3178352147"/>
                  </a:ext>
                </a:extLst>
              </a:tr>
            </a:tbl>
          </a:graphicData>
        </a:graphic>
      </p:graphicFrame>
      <p:sp>
        <p:nvSpPr>
          <p:cNvPr id="17" name="Title 16">
            <a:extLst>
              <a:ext uri="{FF2B5EF4-FFF2-40B4-BE49-F238E27FC236}">
                <a16:creationId xmlns:a16="http://schemas.microsoft.com/office/drawing/2014/main" id="{91D1594F-3E41-404C-BB5A-F009C16D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57" y="487611"/>
            <a:ext cx="8243477" cy="544380"/>
          </a:xfrm>
        </p:spPr>
        <p:txBody>
          <a:bodyPr/>
          <a:lstStyle/>
          <a:p>
            <a:r>
              <a:rPr lang="en-US" altLang="zh-CN" dirty="0"/>
              <a:t>HA380 for sepsis</a:t>
            </a:r>
            <a:br>
              <a:rPr lang="zh-CN" alt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5"/>
          <p:cNvSpPr txBox="1">
            <a:spLocks noChangeArrowheads="1"/>
          </p:cNvSpPr>
          <p:nvPr/>
        </p:nvSpPr>
        <p:spPr bwMode="auto">
          <a:xfrm>
            <a:off x="-812581" y="6461658"/>
            <a:ext cx="5160154" cy="14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r>
              <a:rPr lang="zh-CN" altLang="zh-CN" sz="972" i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Zhao Huang</a:t>
            </a:r>
            <a:r>
              <a:rPr lang="en-US" altLang="zh-CN" sz="972" i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et al</a:t>
            </a:r>
            <a:r>
              <a:rPr lang="zh-CN" altLang="zh-CN" sz="972" i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 Therapeutic Apheresis and Dialysis,</a:t>
            </a:r>
            <a:r>
              <a:rPr lang="en-US" altLang="zh-CN" sz="972" i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2012: 1744-9987</a:t>
            </a:r>
            <a:endParaRPr lang="zh-CN" altLang="zh-CN" sz="972" i="1" dirty="0">
              <a:solidFill>
                <a:prstClr val="black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84CFF18B-EF82-4769-BD17-62C489088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12870"/>
              </p:ext>
            </p:extLst>
          </p:nvPr>
        </p:nvGraphicFramePr>
        <p:xfrm>
          <a:off x="7934798" y="4535416"/>
          <a:ext cx="2864756" cy="1565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756">
                  <a:extLst>
                    <a:ext uri="{9D8B030D-6E8A-4147-A177-3AD203B41FA5}">
                      <a16:colId xmlns:a16="http://schemas.microsoft.com/office/drawing/2014/main" val="3170120965"/>
                    </a:ext>
                  </a:extLst>
                </a:gridCol>
              </a:tblGrid>
              <a:tr h="1565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Significantly reducing the: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ventilation time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 stay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Disease severity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28-days mortality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5" marR="98755" marT="49378" marB="49378"/>
                </a:tc>
                <a:extLst>
                  <a:ext uri="{0D108BD9-81ED-4DB2-BD59-A6C34878D82A}">
                    <a16:rowId xmlns:a16="http://schemas.microsoft.com/office/drawing/2014/main" val="3733776810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9DBED3A3-C3FA-4C40-9F5D-A3400DB74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90714"/>
              </p:ext>
            </p:extLst>
          </p:nvPr>
        </p:nvGraphicFramePr>
        <p:xfrm>
          <a:off x="7934798" y="1984885"/>
          <a:ext cx="2864756" cy="107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756">
                  <a:extLst>
                    <a:ext uri="{9D8B030D-6E8A-4147-A177-3AD203B41FA5}">
                      <a16:colId xmlns:a16="http://schemas.microsoft.com/office/drawing/2014/main" val="3170120965"/>
                    </a:ext>
                  </a:extLst>
                </a:gridCol>
              </a:tblGrid>
              <a:tr h="57424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improving respiratory dysfunction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Reducing Vasopressors needs </a:t>
                      </a:r>
                      <a:endParaRPr lang="zh-CN" altLang="en-US" sz="16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8755" marR="98755" marT="49378" marB="49378"/>
                </a:tc>
                <a:extLst>
                  <a:ext uri="{0D108BD9-81ED-4DB2-BD59-A6C34878D82A}">
                    <a16:rowId xmlns:a16="http://schemas.microsoft.com/office/drawing/2014/main" val="3733776810"/>
                  </a:ext>
                </a:extLst>
              </a:tr>
            </a:tbl>
          </a:graphicData>
        </a:graphic>
      </p:graphicFrame>
      <p:sp>
        <p:nvSpPr>
          <p:cNvPr id="13" name="Title 16">
            <a:extLst>
              <a:ext uri="{FF2B5EF4-FFF2-40B4-BE49-F238E27FC236}">
                <a16:creationId xmlns:a16="http://schemas.microsoft.com/office/drawing/2014/main" id="{DC5582F5-9C20-45EA-AE83-81070E3C1540}"/>
              </a:ext>
            </a:extLst>
          </p:cNvPr>
          <p:cNvSpPr txBox="1">
            <a:spLocks/>
          </p:cNvSpPr>
          <p:nvPr/>
        </p:nvSpPr>
        <p:spPr>
          <a:xfrm>
            <a:off x="765960" y="339376"/>
            <a:ext cx="8243477" cy="54438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60" dirty="0"/>
              <a:t>HA380 for sepsis</a:t>
            </a:r>
            <a:br>
              <a:rPr lang="zh-CN" altLang="en-US" sz="3360" dirty="0"/>
            </a:br>
            <a:endParaRPr lang="en-US" sz="336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2E7C43-AADC-4617-90C3-422AAC1DF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91" y="1100273"/>
            <a:ext cx="6715989" cy="284334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E73A3D-702B-411E-8AF8-7C8FD1CAC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99" y="4048702"/>
            <a:ext cx="5944954" cy="219643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57E1D-4113-4C17-A461-8431E8D82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22001" r="20075" b="20600"/>
          <a:stretch/>
        </p:blipFill>
        <p:spPr>
          <a:xfrm>
            <a:off x="2564167" y="987675"/>
            <a:ext cx="7063669" cy="3411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4683B-6496-49BF-8509-6C36AF5E60FE}"/>
              </a:ext>
            </a:extLst>
          </p:cNvPr>
          <p:cNvSpPr txBox="1"/>
          <p:nvPr/>
        </p:nvSpPr>
        <p:spPr>
          <a:xfrm>
            <a:off x="1151084" y="4439994"/>
            <a:ext cx="5948753" cy="1288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9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N=11 </a:t>
            </a:r>
            <a:r>
              <a:rPr lang="en-GB" altLang="zh-CN" sz="129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zh-CN" sz="129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response to the septic shock treatment characterized with </a:t>
            </a:r>
          </a:p>
          <a:p>
            <a:pPr>
              <a:defRPr/>
            </a:pPr>
            <a:endParaRPr lang="en-US" altLang="zh-CN" sz="129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96" dirty="0"/>
              <a:t>1- Use of high-dose vasopressor or dual vasopressor</a:t>
            </a:r>
          </a:p>
          <a:p>
            <a:r>
              <a:rPr lang="en-US" sz="1296" dirty="0"/>
              <a:t>2- Dysfunction of 2 organs ≥  </a:t>
            </a:r>
          </a:p>
          <a:p>
            <a:r>
              <a:rPr lang="en-US" sz="1296" dirty="0"/>
              <a:t>3- Presence of suspected or proved gram-negative infection. </a:t>
            </a:r>
          </a:p>
          <a:p>
            <a:pPr>
              <a:defRPr/>
            </a:pPr>
            <a:endParaRPr lang="en-US" altLang="zh-CN" sz="1296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A97F1-E93B-494C-901F-0767E44897C1}"/>
              </a:ext>
            </a:extLst>
          </p:cNvPr>
          <p:cNvSpPr txBox="1"/>
          <p:nvPr/>
        </p:nvSpPr>
        <p:spPr>
          <a:xfrm>
            <a:off x="7257622" y="4984373"/>
            <a:ext cx="3810664" cy="88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9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Methods:</a:t>
            </a:r>
          </a:p>
          <a:p>
            <a:pPr>
              <a:defRPr/>
            </a:pPr>
            <a:r>
              <a:rPr lang="en-US" altLang="zh-CN" sz="129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 treatment once a day for 3 consecutive days; </a:t>
            </a:r>
          </a:p>
          <a:p>
            <a:pPr>
              <a:defRPr/>
            </a:pPr>
            <a:r>
              <a:rPr lang="en-US" altLang="zh-CN" sz="129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 for first 2h, continued with CVVH treatment.</a:t>
            </a:r>
          </a:p>
          <a:p>
            <a:pPr>
              <a:defRPr/>
            </a:pPr>
            <a:r>
              <a:rPr lang="en-US" altLang="zh-CN" sz="129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r>
              <a:rPr lang="zh-CN" altLang="en-US" sz="129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29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days</a:t>
            </a:r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12729320-5D1F-4F04-B21B-54767C670662}"/>
              </a:ext>
            </a:extLst>
          </p:cNvPr>
          <p:cNvSpPr txBox="1">
            <a:spLocks/>
          </p:cNvSpPr>
          <p:nvPr/>
        </p:nvSpPr>
        <p:spPr>
          <a:xfrm>
            <a:off x="465310" y="275057"/>
            <a:ext cx="8243477" cy="54438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60" dirty="0"/>
              <a:t>HA380 for sepsis</a:t>
            </a:r>
            <a:br>
              <a:rPr lang="zh-CN" altLang="en-US" sz="3360" dirty="0"/>
            </a:br>
            <a:endParaRPr lang="en-US" sz="3360" dirty="0"/>
          </a:p>
        </p:txBody>
      </p:sp>
    </p:spTree>
    <p:extLst>
      <p:ext uri="{BB962C8B-B14F-4D97-AF65-F5344CB8AC3E}">
        <p14:creationId xmlns:p14="http://schemas.microsoft.com/office/powerpoint/2010/main" val="15124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8F78E6-71BF-4589-914F-0CFB75484067}"/>
              </a:ext>
            </a:extLst>
          </p:cNvPr>
          <p:cNvSpPr txBox="1"/>
          <p:nvPr/>
        </p:nvSpPr>
        <p:spPr>
          <a:xfrm>
            <a:off x="542165" y="1332919"/>
            <a:ext cx="11378847" cy="690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44" b="1" dirty="0"/>
              <a:t>Results:</a:t>
            </a:r>
          </a:p>
          <a:p>
            <a:pPr algn="just"/>
            <a:r>
              <a:rPr lang="en-US" sz="19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E9C3B99-03F2-416B-924B-6B199107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44" y="3484683"/>
            <a:ext cx="2907890" cy="193501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12941590-7990-42DE-B03E-096905D0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53" y="1549672"/>
            <a:ext cx="2987581" cy="19350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22459-D75D-499D-A639-653725D814BD}"/>
              </a:ext>
            </a:extLst>
          </p:cNvPr>
          <p:cNvSpPr txBox="1"/>
          <p:nvPr/>
        </p:nvSpPr>
        <p:spPr>
          <a:xfrm>
            <a:off x="5054495" y="5448153"/>
            <a:ext cx="2631039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vasopressor needs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by 40% within the first 24 hours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71C48158-A8DF-4322-8C61-8C95A96E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39" y="431958"/>
            <a:ext cx="8243477" cy="544380"/>
          </a:xfrm>
        </p:spPr>
        <p:txBody>
          <a:bodyPr/>
          <a:lstStyle/>
          <a:p>
            <a:r>
              <a:rPr lang="en-US" altLang="zh-CN" dirty="0"/>
              <a:t>HA380 for sepsis</a:t>
            </a:r>
            <a:br>
              <a:rPr lang="zh-CN" altLang="en-US" dirty="0"/>
            </a:br>
            <a:endParaRPr lang="en-US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C50BDF51-99F9-436A-8AAA-E35B0966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7" y="2904386"/>
            <a:ext cx="3032978" cy="19646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CAAF85-FD9A-4172-8839-236A51296212}"/>
              </a:ext>
            </a:extLst>
          </p:cNvPr>
          <p:cNvSpPr txBox="1"/>
          <p:nvPr/>
        </p:nvSpPr>
        <p:spPr>
          <a:xfrm>
            <a:off x="862680" y="5331447"/>
            <a:ext cx="2710151" cy="8224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lang="en-US" sz="1944" dirty="0"/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nflammatory markers: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CRP and procalcitonin values decreased after the treatment </a:t>
            </a:r>
            <a:endParaRPr lang="en-US" sz="12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BD58A-9CED-4560-A94C-310B4D8AD0F6}"/>
              </a:ext>
            </a:extLst>
          </p:cNvPr>
          <p:cNvSpPr txBox="1"/>
          <p:nvPr/>
        </p:nvSpPr>
        <p:spPr>
          <a:xfrm>
            <a:off x="8890347" y="5131046"/>
            <a:ext cx="3032978" cy="10229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160" dirty="0"/>
              <a:t> </a:t>
            </a:r>
            <a:r>
              <a:rPr lang="en-US" sz="12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28-day hospital </a:t>
            </a:r>
            <a:r>
              <a:rPr lang="en-US" sz="12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mortality</a:t>
            </a:r>
            <a:r>
              <a:rPr lang="en-US" sz="12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of the present study was recorded to be </a:t>
            </a:r>
            <a:r>
              <a:rPr lang="en-US" sz="12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en-US" sz="12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the mortality rate estimated by the APACHE 2 score 63.4vs 73.3%. 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4BBFB26-7980-47BC-861B-712CC1A66E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716962"/>
              </p:ext>
            </p:extLst>
          </p:nvPr>
        </p:nvGraphicFramePr>
        <p:xfrm>
          <a:off x="8791478" y="2485988"/>
          <a:ext cx="2677141" cy="188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90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1" grpId="0" animBg="1"/>
      <p:bldP spid="12" grpId="0" animBg="1"/>
      <p:bldGraphic spid="1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04E0-E473-43DA-BC0A-2D16D44F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80" y="620639"/>
            <a:ext cx="10177131" cy="604867"/>
          </a:xfrm>
        </p:spPr>
        <p:txBody>
          <a:bodyPr/>
          <a:lstStyle/>
          <a:p>
            <a:r>
              <a:rPr lang="en-GB" sz="3600" b="1" dirty="0">
                <a:solidFill>
                  <a:srgbClr val="FF0000"/>
                </a:solidFill>
                <a:latin typeface="Verdana"/>
              </a:rPr>
              <a:t>Indications of HA380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67CE0-72DF-44E4-B100-89D1C8717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57421" y="3118773"/>
            <a:ext cx="4384040" cy="491490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Copperplate Gothic Bold" panose="020E0705020206020404" pitchFamily="34" charset="0"/>
              </a:rPr>
              <a:t>Covid -19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EB84B-BBDA-4768-865A-BB1FC65873EC}"/>
              </a:ext>
            </a:extLst>
          </p:cNvPr>
          <p:cNvGrpSpPr/>
          <p:nvPr/>
        </p:nvGrpSpPr>
        <p:grpSpPr>
          <a:xfrm>
            <a:off x="3810000" y="3078480"/>
            <a:ext cx="690880" cy="701040"/>
            <a:chOff x="2875280" y="3139440"/>
            <a:chExt cx="690880" cy="7010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7A3D87-5939-4302-8D31-D9182E8A9F90}"/>
                </a:ext>
              </a:extLst>
            </p:cNvPr>
            <p:cNvSpPr/>
            <p:nvPr/>
          </p:nvSpPr>
          <p:spPr>
            <a:xfrm>
              <a:off x="2875280" y="3139440"/>
              <a:ext cx="690880" cy="7010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182143-42E1-4743-A1F6-2EB18C166B6C}"/>
                </a:ext>
              </a:extLst>
            </p:cNvPr>
            <p:cNvSpPr/>
            <p:nvPr/>
          </p:nvSpPr>
          <p:spPr>
            <a:xfrm>
              <a:off x="2992120" y="3271520"/>
              <a:ext cx="457200" cy="4446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EBECA3-2290-43D6-B3D9-9E371B1C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2175489"/>
            <a:ext cx="3300150" cy="24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7"/>
          <p:cNvGrpSpPr/>
          <p:nvPr/>
        </p:nvGrpSpPr>
        <p:grpSpPr bwMode="auto">
          <a:xfrm>
            <a:off x="3052978" y="1706437"/>
            <a:ext cx="843916" cy="842010"/>
            <a:chOff x="1278434" y="1221111"/>
            <a:chExt cx="806694" cy="806694"/>
          </a:xfrm>
        </p:grpSpPr>
        <p:sp>
          <p:nvSpPr>
            <p:cNvPr id="5" name="椭圆 4"/>
            <p:cNvSpPr/>
            <p:nvPr/>
          </p:nvSpPr>
          <p:spPr bwMode="auto">
            <a:xfrm>
              <a:off x="1278434" y="1221111"/>
              <a:ext cx="806694" cy="806694"/>
            </a:xfrm>
            <a:prstGeom prst="ellipse">
              <a:avLst/>
            </a:prstGeom>
            <a:solidFill>
              <a:srgbClr val="38C8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160" kern="0" dirty="0">
                <a:solidFill>
                  <a:prstClr val="white"/>
                </a:solidFill>
                <a:latin typeface="Verdana" panose="020B0604030504040204"/>
                <a:ea typeface="微软雅黑" panose="020B0503020204020204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1331243" y="1274038"/>
              <a:ext cx="701076" cy="700838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840" b="1" kern="0" dirty="0">
                  <a:solidFill>
                    <a:prstClr val="white"/>
                  </a:solidFill>
                  <a:latin typeface="+mj-ea"/>
                  <a:ea typeface="+mj-ea"/>
                </a:rPr>
                <a:t>1</a:t>
              </a:r>
              <a:endParaRPr lang="zh-CN" altLang="en-US" sz="3840" b="1" kern="0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4211218" y="2504630"/>
            <a:ext cx="2818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3071664" y="2910543"/>
            <a:ext cx="827416" cy="826021"/>
            <a:chOff x="301512" y="2039525"/>
            <a:chExt cx="846854" cy="845426"/>
          </a:xfrm>
          <a:solidFill>
            <a:srgbClr val="2E9BD2"/>
          </a:solidFill>
        </p:grpSpPr>
        <p:sp>
          <p:nvSpPr>
            <p:cNvPr id="8" name="椭圆 7"/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160" kern="0" dirty="0">
                <a:solidFill>
                  <a:prstClr val="white"/>
                </a:solidFill>
                <a:latin typeface="Verdana" panose="020B0604030504040204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840" b="1" kern="0" dirty="0">
                  <a:solidFill>
                    <a:prstClr val="white"/>
                  </a:solidFill>
                  <a:latin typeface="+mj-ea"/>
                  <a:ea typeface="+mj-ea"/>
                </a:rPr>
                <a:t>2</a:t>
              </a:r>
              <a:endParaRPr lang="zh-CN" altLang="en-US" sz="3840" b="1" kern="0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22" name="直接连接符 21"/>
          <p:cNvCxnSpPr>
            <a:cxnSpLocks/>
          </p:cNvCxnSpPr>
          <p:nvPr/>
        </p:nvCxnSpPr>
        <p:spPr>
          <a:xfrm flipV="1">
            <a:off x="4453445" y="3614815"/>
            <a:ext cx="3980122" cy="42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4">
            <a:extLst>
              <a:ext uri="{FF2B5EF4-FFF2-40B4-BE49-F238E27FC236}">
                <a16:creationId xmlns:a16="http://schemas.microsoft.com/office/drawing/2014/main" id="{76B48EDD-DCD6-437E-B7C7-B24A0CAB9DC1}"/>
              </a:ext>
            </a:extLst>
          </p:cNvPr>
          <p:cNvSpPr/>
          <p:nvPr/>
        </p:nvSpPr>
        <p:spPr bwMode="auto">
          <a:xfrm>
            <a:off x="3107064" y="4036394"/>
            <a:ext cx="843916" cy="842010"/>
          </a:xfrm>
          <a:prstGeom prst="ellipse">
            <a:avLst/>
          </a:prstGeom>
          <a:solidFill>
            <a:srgbClr val="38C8C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160" kern="0" dirty="0">
              <a:solidFill>
                <a:prstClr val="white"/>
              </a:solidFill>
              <a:latin typeface="Verdana" panose="020B0604030504040204"/>
              <a:ea typeface="微软雅黑" panose="020B0503020204020204" pitchFamily="34" charset="-122"/>
            </a:endParaRPr>
          </a:p>
        </p:txBody>
      </p:sp>
      <p:sp>
        <p:nvSpPr>
          <p:cNvPr id="16" name="椭圆 5">
            <a:extLst>
              <a:ext uri="{FF2B5EF4-FFF2-40B4-BE49-F238E27FC236}">
                <a16:creationId xmlns:a16="http://schemas.microsoft.com/office/drawing/2014/main" id="{A3190313-F47F-4623-8EA2-09834C696139}"/>
              </a:ext>
            </a:extLst>
          </p:cNvPr>
          <p:cNvSpPr/>
          <p:nvPr/>
        </p:nvSpPr>
        <p:spPr bwMode="auto">
          <a:xfrm>
            <a:off x="3162310" y="4091638"/>
            <a:ext cx="733424" cy="73152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3840" b="1" kern="0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sz="3840" b="1" kern="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23" name="直接连接符 21">
            <a:extLst>
              <a:ext uri="{FF2B5EF4-FFF2-40B4-BE49-F238E27FC236}">
                <a16:creationId xmlns:a16="http://schemas.microsoft.com/office/drawing/2014/main" id="{C94DED16-1FE3-410A-A939-C4D944411256}"/>
              </a:ext>
            </a:extLst>
          </p:cNvPr>
          <p:cNvCxnSpPr/>
          <p:nvPr/>
        </p:nvCxnSpPr>
        <p:spPr>
          <a:xfrm>
            <a:off x="4378007" y="4878403"/>
            <a:ext cx="2818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951CF3F-B4F0-481C-8FF8-F69B668547E2}"/>
              </a:ext>
            </a:extLst>
          </p:cNvPr>
          <p:cNvSpPr txBox="1"/>
          <p:nvPr/>
        </p:nvSpPr>
        <p:spPr>
          <a:xfrm>
            <a:off x="4795053" y="4185603"/>
            <a:ext cx="43409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Operation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F797A3-DC84-4FE9-8583-1F50B6D65701}"/>
              </a:ext>
            </a:extLst>
          </p:cNvPr>
          <p:cNvSpPr txBox="1"/>
          <p:nvPr/>
        </p:nvSpPr>
        <p:spPr>
          <a:xfrm>
            <a:off x="4286656" y="3171616"/>
            <a:ext cx="54864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Indications of HA380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38CB6A-D643-4D65-870E-FC41C7EF82F8}"/>
              </a:ext>
            </a:extLst>
          </p:cNvPr>
          <p:cNvSpPr txBox="1"/>
          <p:nvPr/>
        </p:nvSpPr>
        <p:spPr>
          <a:xfrm>
            <a:off x="4631544" y="1941143"/>
            <a:ext cx="54864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7C22E8-FA2D-416E-964D-668F37FC3A25}"/>
              </a:ext>
            </a:extLst>
          </p:cNvPr>
          <p:cNvSpPr txBox="1"/>
          <p:nvPr/>
        </p:nvSpPr>
        <p:spPr>
          <a:xfrm>
            <a:off x="132378" y="286187"/>
            <a:ext cx="8554421" cy="557717"/>
          </a:xfrm>
          <a:prstGeom prst="rect">
            <a:avLst/>
          </a:prstGeom>
        </p:spPr>
        <p:txBody>
          <a:bodyPr anchor="t"/>
          <a:lstStyle>
            <a:lvl1pPr defTabSz="1097280">
              <a:spcBef>
                <a:spcPct val="0"/>
              </a:spcBef>
              <a:buNone/>
              <a:defRPr sz="3024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Coronavirus </a:t>
            </a:r>
            <a:r>
              <a:rPr lang="en-US" altLang="zh-CN" dirty="0"/>
              <a:t>statistics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358ABB-C40E-42CA-93C6-ACF6AEB60511}"/>
              </a:ext>
            </a:extLst>
          </p:cNvPr>
          <p:cNvSpPr txBox="1"/>
          <p:nvPr/>
        </p:nvSpPr>
        <p:spPr>
          <a:xfrm>
            <a:off x="237528" y="1360843"/>
            <a:ext cx="5710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A2A2A"/>
                </a:solidFill>
                <a:effectLst/>
                <a:latin typeface="proxima_nova_rgregular"/>
              </a:rPr>
              <a:t>Coronavirus disease 2019 (COVID-19): </a:t>
            </a:r>
            <a:r>
              <a:rPr lang="en-US" sz="1600" b="0" i="0" dirty="0">
                <a:solidFill>
                  <a:srgbClr val="2A2A2A"/>
                </a:solidFill>
                <a:effectLst/>
                <a:latin typeface="proxima_nova_rgregular"/>
              </a:rPr>
              <a:t>is defined as illness caused by severe acute respiratory syndrome coronavirus 2 (SARS-CoV-2)</a:t>
            </a:r>
            <a:endParaRPr lang="en-US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0DD623-2C8A-4F29-8C53-426A1FE5DE3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7209" y="2141819"/>
            <a:ext cx="5878790" cy="3712856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0825EC-44B3-4862-A376-D1DB86D4F80D}"/>
              </a:ext>
            </a:extLst>
          </p:cNvPr>
          <p:cNvSpPr txBox="1"/>
          <p:nvPr/>
        </p:nvSpPr>
        <p:spPr>
          <a:xfrm>
            <a:off x="207048" y="5937896"/>
            <a:ext cx="615311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Gandhi, Rajesh T., John B. Lynch, and Carlos Del Rio. "Mild or moderate Covid-19." </a:t>
            </a:r>
            <a:r>
              <a:rPr lang="en-US" sz="7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England Journal of Medicine</a:t>
            </a:r>
            <a:r>
              <a:rPr lang="en-US" sz="7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383.18 (2020): 1757-1766.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D62C60-FFC8-48C3-AFEA-7B08B8B7E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1705"/>
            <a:ext cx="5953760" cy="48890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2C4805-4FF3-46DC-9416-F81A9DEE900A}"/>
              </a:ext>
            </a:extLst>
          </p:cNvPr>
          <p:cNvSpPr txBox="1"/>
          <p:nvPr/>
        </p:nvSpPr>
        <p:spPr>
          <a:xfrm>
            <a:off x="8780781" y="5990153"/>
            <a:ext cx="3268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9999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Last updated: June 04, 2021, 08:23 GMT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7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8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BF02-F8E5-496A-8154-53A5D836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34" y="322069"/>
            <a:ext cx="9159418" cy="604867"/>
          </a:xfrm>
        </p:spPr>
        <p:txBody>
          <a:bodyPr/>
          <a:lstStyle/>
          <a:p>
            <a:r>
              <a:rPr lang="en-US" dirty="0"/>
              <a:t>HA380 for COVID-19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F89C-CDCF-4AF7-982A-9B66DDF0A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1015" y="1081772"/>
            <a:ext cx="5828370" cy="5151759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The HA330/HA380 device is aimed to treat patients 18 years of age or older with confirmed COVID-19 admitted to the ICU with any one of the following conditions:</a:t>
            </a:r>
            <a:r>
              <a:rPr lang="en-US" sz="2400" dirty="0"/>
              <a:t> </a:t>
            </a:r>
            <a:endParaRPr lang="en-US" sz="1800" dirty="0">
              <a:solidFill>
                <a:srgbClr val="000000"/>
              </a:solidFill>
              <a:latin typeface="TimesNewRomanPSMT"/>
            </a:endParaRPr>
          </a:p>
          <a:p>
            <a:pPr marL="342900" indent="-342900">
              <a:buAutoNum type="arabicParenR"/>
            </a:pPr>
            <a:r>
              <a:rPr lang="en-US" sz="1800" b="1" dirty="0">
                <a:solidFill>
                  <a:srgbClr val="FF0000"/>
                </a:solidFill>
                <a:latin typeface="TimesNewRomanPSMT"/>
              </a:rPr>
              <a:t>Early acute lung injury </a:t>
            </a:r>
            <a:r>
              <a:rPr lang="en-US" sz="1800" dirty="0">
                <a:solidFill>
                  <a:srgbClr val="000000"/>
                </a:solidFill>
                <a:latin typeface="TimesNewRomanPSMT"/>
              </a:rPr>
              <a:t>(ALI)/early acute respiratory distress syndrome (ARDS); or </a:t>
            </a:r>
          </a:p>
          <a:p>
            <a:pPr marL="342900" indent="-342900">
              <a:buAutoNum type="arabicParenR"/>
            </a:pPr>
            <a:r>
              <a:rPr lang="en-US" sz="1800" b="1" dirty="0">
                <a:solidFill>
                  <a:srgbClr val="FF0000"/>
                </a:solidFill>
                <a:latin typeface="TimesNewRomanPSMT"/>
              </a:rPr>
              <a:t>Severe disease</a:t>
            </a:r>
            <a:r>
              <a:rPr lang="en-US" sz="1800" dirty="0">
                <a:solidFill>
                  <a:srgbClr val="000000"/>
                </a:solidFill>
                <a:latin typeface="TimesNewRomanPSMT"/>
              </a:rPr>
              <a:t>, defined as: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dyspnea,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respiratory frequency ≥ 30/min,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 blood oxygen saturation ≤ 93%,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partial pressure of arterial oxygen to fraction of inspired oxygen ratio &lt; 300, and/or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lung infiltrates &gt; 50% within 24 to 48 hours; or </a:t>
            </a:r>
          </a:p>
          <a:p>
            <a:r>
              <a:rPr lang="en-US" sz="1800" dirty="0">
                <a:solidFill>
                  <a:srgbClr val="000000"/>
                </a:solidFill>
                <a:latin typeface="TimesNewRomanPSMT"/>
              </a:rPr>
              <a:t>3) </a:t>
            </a:r>
            <a:r>
              <a:rPr lang="en-US" sz="1800" b="1" dirty="0">
                <a:solidFill>
                  <a:srgbClr val="FF0000"/>
                </a:solidFill>
                <a:latin typeface="TimesNewRomanPSMT"/>
              </a:rPr>
              <a:t>Life-threatening disease</a:t>
            </a:r>
            <a:r>
              <a:rPr lang="en-US" sz="1800" dirty="0">
                <a:solidFill>
                  <a:srgbClr val="000000"/>
                </a:solidFill>
                <a:latin typeface="TimesNewRomanPSMT"/>
              </a:rPr>
              <a:t>, defined as: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respiratory failure,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septic shock, and/or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imesNewRomanPSMT"/>
              </a:rPr>
              <a:t>multiple organ dysfunction or failure</a:t>
            </a:r>
            <a:r>
              <a:rPr lang="en-US" sz="2400" dirty="0"/>
              <a:t>.</a:t>
            </a:r>
            <a:endParaRPr lang="en-US" sz="1800" dirty="0">
              <a:solidFill>
                <a:srgbClr val="000000"/>
              </a:solidFill>
              <a:latin typeface="TimesNewRomanPSMT"/>
            </a:endParaRPr>
          </a:p>
        </p:txBody>
      </p:sp>
      <p:pic>
        <p:nvPicPr>
          <p:cNvPr id="9" name="Picture 8" descr="A picture containing animal, colorful, table, decorated&#10;&#10;Description automatically generated">
            <a:extLst>
              <a:ext uri="{FF2B5EF4-FFF2-40B4-BE49-F238E27FC236}">
                <a16:creationId xmlns:a16="http://schemas.microsoft.com/office/drawing/2014/main" id="{BFE4FAF2-3785-45A7-AF98-BBF208A97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78" y="1861994"/>
            <a:ext cx="5091007" cy="33878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E0C46-8532-45BA-AA3C-48340E06C41F}"/>
              </a:ext>
            </a:extLst>
          </p:cNvPr>
          <p:cNvSpPr/>
          <p:nvPr/>
        </p:nvSpPr>
        <p:spPr>
          <a:xfrm>
            <a:off x="6275081" y="5404664"/>
            <a:ext cx="5645574" cy="6740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822960"/>
            <a:r>
              <a:rPr lang="en-US" altLang="zh-CN" sz="1260" b="1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Regimen</a:t>
            </a:r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: </a:t>
            </a:r>
          </a:p>
          <a:p>
            <a:pPr defTabSz="822960"/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Covid-19: 2 HP treatments for 1</a:t>
            </a:r>
            <a:r>
              <a:rPr lang="en-US" altLang="zh-CN" sz="1260" baseline="3000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st</a:t>
            </a:r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 day, once HP on 2</a:t>
            </a:r>
            <a:r>
              <a:rPr lang="en-US" altLang="zh-CN" sz="1260" baseline="3000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nd</a:t>
            </a:r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 and 3</a:t>
            </a:r>
            <a:r>
              <a:rPr lang="en-US" altLang="zh-CN" sz="1260" baseline="3000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rd</a:t>
            </a:r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 day.</a:t>
            </a:r>
          </a:p>
          <a:p>
            <a:pPr defTabSz="822960"/>
            <a:r>
              <a:rPr lang="en-US" altLang="zh-CN" sz="1260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The regimen Could be adjusted according to the patient’s situation </a:t>
            </a:r>
            <a:endParaRPr lang="en-US" sz="1260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166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5CCB77-57A9-4666-88DD-C51A03FB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66968"/>
            <a:ext cx="9159418" cy="604867"/>
          </a:xfrm>
        </p:spPr>
        <p:txBody>
          <a:bodyPr/>
          <a:lstStyle/>
          <a:p>
            <a:r>
              <a:rPr lang="en-US" dirty="0"/>
              <a:t>HA380 on covid-19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2B8A-E19D-4357-9434-825843195447}"/>
              </a:ext>
            </a:extLst>
          </p:cNvPr>
          <p:cNvSpPr txBox="1"/>
          <p:nvPr/>
        </p:nvSpPr>
        <p:spPr>
          <a:xfrm>
            <a:off x="3287688" y="707069"/>
            <a:ext cx="656713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Guidelines and Experts Recommendations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5A89D-C262-4058-A092-97B450B0A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37399" r="13775" b="27601"/>
          <a:stretch/>
        </p:blipFill>
        <p:spPr>
          <a:xfrm>
            <a:off x="6976014" y="2921754"/>
            <a:ext cx="4603904" cy="1555373"/>
          </a:xfrm>
          <a:prstGeom prst="rect">
            <a:avLst/>
          </a:prstGeom>
        </p:spPr>
      </p:pic>
      <p:pic>
        <p:nvPicPr>
          <p:cNvPr id="11" name="图片 103">
            <a:extLst>
              <a:ext uri="{FF2B5EF4-FFF2-40B4-BE49-F238E27FC236}">
                <a16:creationId xmlns:a16="http://schemas.microsoft.com/office/drawing/2014/main" id="{2110F45D-3149-46BB-A7BA-C47D656A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" t="-9595" r="-38310" b="-117"/>
          <a:stretch>
            <a:fillRect/>
          </a:stretch>
        </p:blipFill>
        <p:spPr bwMode="auto">
          <a:xfrm>
            <a:off x="8601879" y="1247347"/>
            <a:ext cx="1209734" cy="15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CB1086-0AF3-43E0-B399-88D3A9A042B6}"/>
              </a:ext>
            </a:extLst>
          </p:cNvPr>
          <p:cNvGrpSpPr/>
          <p:nvPr/>
        </p:nvGrpSpPr>
        <p:grpSpPr>
          <a:xfrm>
            <a:off x="6976013" y="4623812"/>
            <a:ext cx="4235251" cy="1117194"/>
            <a:chOff x="5436097" y="2522166"/>
            <a:chExt cx="3563888" cy="5541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4DDBDA-1117-4168-ABCE-70AB842D8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087" t="53496" r="13976" b="38506"/>
            <a:stretch/>
          </p:blipFill>
          <p:spPr>
            <a:xfrm>
              <a:off x="5436097" y="2522166"/>
              <a:ext cx="3563888" cy="55410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C929E5-B584-41B5-A807-6B9B98A87ECE}"/>
                </a:ext>
              </a:extLst>
            </p:cNvPr>
            <p:cNvSpPr/>
            <p:nvPr/>
          </p:nvSpPr>
          <p:spPr>
            <a:xfrm>
              <a:off x="7910697" y="2910684"/>
              <a:ext cx="1075534" cy="16558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pic>
        <p:nvPicPr>
          <p:cNvPr id="15" name="图片 43">
            <a:extLst>
              <a:ext uri="{FF2B5EF4-FFF2-40B4-BE49-F238E27FC236}">
                <a16:creationId xmlns:a16="http://schemas.microsoft.com/office/drawing/2014/main" id="{2DDD6E63-43B9-438A-B27C-7EE5D68E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79" y="1300334"/>
            <a:ext cx="950506" cy="123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03">
            <a:extLst>
              <a:ext uri="{FF2B5EF4-FFF2-40B4-BE49-F238E27FC236}">
                <a16:creationId xmlns:a16="http://schemas.microsoft.com/office/drawing/2014/main" id="{1942A1DB-0BE2-4807-BD55-9F7668B5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" t="-9595" r="-38310" b="-117"/>
          <a:stretch>
            <a:fillRect/>
          </a:stretch>
        </p:blipFill>
        <p:spPr bwMode="auto">
          <a:xfrm>
            <a:off x="1633873" y="1131801"/>
            <a:ext cx="1136707" cy="142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9">
            <a:extLst>
              <a:ext uri="{FF2B5EF4-FFF2-40B4-BE49-F238E27FC236}">
                <a16:creationId xmlns:a16="http://schemas.microsoft.com/office/drawing/2014/main" id="{3EF6FB85-5A82-4283-BADE-E2F3EB32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53" y="3090287"/>
            <a:ext cx="5261610" cy="27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741F22-317D-4E73-B004-14EB5458280A}"/>
              </a:ext>
            </a:extLst>
          </p:cNvPr>
          <p:cNvSpPr txBox="1"/>
          <p:nvPr/>
        </p:nvSpPr>
        <p:spPr>
          <a:xfrm>
            <a:off x="3720346" y="2561790"/>
            <a:ext cx="2202835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Jean-Louis Vincent</a:t>
            </a:r>
            <a:endParaRPr lang="zh-CN" altLang="en-US" sz="144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0D01E-9AA9-4F10-862F-106B0A7025AA}"/>
              </a:ext>
            </a:extLst>
          </p:cNvPr>
          <p:cNvSpPr txBox="1"/>
          <p:nvPr/>
        </p:nvSpPr>
        <p:spPr>
          <a:xfrm>
            <a:off x="1386677" y="2534535"/>
            <a:ext cx="190101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Claudio </a:t>
            </a:r>
            <a:r>
              <a:rPr lang="en-US" sz="144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Ronco</a:t>
            </a:r>
            <a:endParaRPr lang="zh-CN" altLang="en-US" sz="144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90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91A1736-4E8C-4E5E-B2E3-90D6B78DA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17" y="1434204"/>
            <a:ext cx="8188960" cy="4653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0D7C6-18A8-408C-A188-F5FFEE58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23" y="209945"/>
            <a:ext cx="9159418" cy="604867"/>
          </a:xfrm>
        </p:spPr>
        <p:txBody>
          <a:bodyPr/>
          <a:lstStyle/>
          <a:p>
            <a:r>
              <a:rPr lang="en-US" altLang="zh-CN" dirty="0"/>
              <a:t>HP</a:t>
            </a:r>
            <a:r>
              <a:rPr lang="en-US" dirty="0"/>
              <a:t>  on covid-19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F971B-0F76-4073-9693-FA59D66AB984}"/>
              </a:ext>
            </a:extLst>
          </p:cNvPr>
          <p:cNvSpPr txBox="1"/>
          <p:nvPr/>
        </p:nvSpPr>
        <p:spPr>
          <a:xfrm>
            <a:off x="352723" y="856045"/>
            <a:ext cx="656713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Guidelines and Experts Recommendations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484A99-71B4-4AFA-9EDA-2542EF96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457" y="1583725"/>
            <a:ext cx="6893179" cy="4503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B9E07-CC2B-4D42-A3DB-ABE9C0BDE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552" y="1509919"/>
            <a:ext cx="5633578" cy="4660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1B79F-E6EB-42D4-9DBA-E197AF252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704" y="1531958"/>
            <a:ext cx="4505909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A48E0D-0369-4BD6-86E8-63D5C7DE6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967" y="1208980"/>
            <a:ext cx="5175006" cy="472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F04DD-8893-44FF-ABBE-DE851678D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61"/>
          <a:stretch/>
        </p:blipFill>
        <p:spPr>
          <a:xfrm>
            <a:off x="443027" y="1940559"/>
            <a:ext cx="5851263" cy="3166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2678C1-CD82-42A0-92D4-56CB36C86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27" y="5283347"/>
            <a:ext cx="5851263" cy="22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676BC-E053-4E1B-A2E8-95B12FD0CDAA}"/>
              </a:ext>
            </a:extLst>
          </p:cNvPr>
          <p:cNvSpPr txBox="1"/>
          <p:nvPr/>
        </p:nvSpPr>
        <p:spPr>
          <a:xfrm>
            <a:off x="443027" y="1351340"/>
            <a:ext cx="554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points to select COVID-19 patients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915C8B-C27C-4034-A9BC-02F6617B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4" y="320507"/>
            <a:ext cx="9159418" cy="604867"/>
          </a:xfrm>
        </p:spPr>
        <p:txBody>
          <a:bodyPr/>
          <a:lstStyle/>
          <a:p>
            <a:r>
              <a:rPr lang="en-US" dirty="0"/>
              <a:t>HA380 for COVID-19</a:t>
            </a:r>
          </a:p>
        </p:txBody>
      </p:sp>
    </p:spTree>
    <p:extLst>
      <p:ext uri="{BB962C8B-B14F-4D97-AF65-F5344CB8AC3E}">
        <p14:creationId xmlns:p14="http://schemas.microsoft.com/office/powerpoint/2010/main" val="32736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D647ADA-7CCD-409A-B3CF-A003142D8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2" t="29834" r="45445" b="57701"/>
          <a:stretch/>
        </p:blipFill>
        <p:spPr>
          <a:xfrm>
            <a:off x="0" y="2661912"/>
            <a:ext cx="5727321" cy="90682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B6C956A-979B-4CA6-8871-7C065EF94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2" t="40111" r="16782" b="54407"/>
          <a:stretch/>
        </p:blipFill>
        <p:spPr>
          <a:xfrm>
            <a:off x="0" y="1436320"/>
            <a:ext cx="8931976" cy="403392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61027188-D2B5-484C-A240-CF9F70F7089D}"/>
              </a:ext>
            </a:extLst>
          </p:cNvPr>
          <p:cNvSpPr txBox="1"/>
          <p:nvPr/>
        </p:nvSpPr>
        <p:spPr>
          <a:xfrm>
            <a:off x="387264" y="3696881"/>
            <a:ext cx="4384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HP group: n=21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group: n=26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AFA268-890C-4D39-B860-07B31C2E2C58}"/>
              </a:ext>
            </a:extLst>
          </p:cNvPr>
          <p:cNvSpPr txBox="1">
            <a:spLocks/>
          </p:cNvSpPr>
          <p:nvPr/>
        </p:nvSpPr>
        <p:spPr>
          <a:xfrm>
            <a:off x="192263" y="451593"/>
            <a:ext cx="9159418" cy="604867"/>
          </a:xfrm>
          <a:prstGeom prst="rect">
            <a:avLst/>
          </a:prstGeom>
        </p:spPr>
        <p:txBody>
          <a:bodyPr anchor="t"/>
          <a:lstStyle>
            <a:lvl1pPr defTabSz="1097280">
              <a:spcBef>
                <a:spcPct val="0"/>
              </a:spcBef>
              <a:buNone/>
              <a:defRPr sz="3360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9pPr>
          </a:lstStyle>
          <a:p>
            <a:r>
              <a:rPr lang="en-US" dirty="0"/>
              <a:t>HA380 for COVID-19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FCB026-1E89-451F-BFAE-24F0995F6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821" y="1969315"/>
            <a:ext cx="5905721" cy="39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DF50F4-415C-422B-B53D-F396B1070588}"/>
              </a:ext>
            </a:extLst>
          </p:cNvPr>
          <p:cNvSpPr/>
          <p:nvPr/>
        </p:nvSpPr>
        <p:spPr>
          <a:xfrm>
            <a:off x="6758613" y="1451323"/>
            <a:ext cx="3764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Oxygenation Improvement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73379CD-0AA5-4348-ABED-9B99EB6449A3}"/>
              </a:ext>
            </a:extLst>
          </p:cNvPr>
          <p:cNvSpPr txBox="1">
            <a:spLocks/>
          </p:cNvSpPr>
          <p:nvPr/>
        </p:nvSpPr>
        <p:spPr>
          <a:xfrm>
            <a:off x="638345" y="322360"/>
            <a:ext cx="9159418" cy="604867"/>
          </a:xfrm>
          <a:prstGeom prst="rect">
            <a:avLst/>
          </a:prstGeom>
        </p:spPr>
        <p:txBody>
          <a:bodyPr anchor="t"/>
          <a:lstStyle>
            <a:lvl1pPr defTabSz="1097280">
              <a:spcBef>
                <a:spcPct val="0"/>
              </a:spcBef>
              <a:buNone/>
              <a:defRPr sz="3360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9pPr>
          </a:lstStyle>
          <a:p>
            <a:r>
              <a:rPr lang="en-US" dirty="0"/>
              <a:t>Ha380 for COVID-19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2D10CE-45C7-4780-BE70-752087A42AB7}"/>
              </a:ext>
            </a:extLst>
          </p:cNvPr>
          <p:cNvSpPr/>
          <p:nvPr/>
        </p:nvSpPr>
        <p:spPr>
          <a:xfrm>
            <a:off x="1647220" y="1451323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Cytokine Reduction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8DA00F-B2A2-4EEC-ABFF-80A493727380}"/>
              </a:ext>
            </a:extLst>
          </p:cNvPr>
          <p:cNvGrpSpPr/>
          <p:nvPr/>
        </p:nvGrpSpPr>
        <p:grpSpPr>
          <a:xfrm>
            <a:off x="944961" y="1990774"/>
            <a:ext cx="10162256" cy="3937060"/>
            <a:chOff x="944961" y="1990774"/>
            <a:chExt cx="10162256" cy="3937060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BCD84A9F-358F-4666-A504-A9DCD09A8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695" t="39598" r="43277" b="30359"/>
            <a:stretch/>
          </p:blipFill>
          <p:spPr>
            <a:xfrm>
              <a:off x="944961" y="2497952"/>
              <a:ext cx="4267802" cy="3429882"/>
            </a:xfrm>
            <a:prstGeom prst="rect">
              <a:avLst/>
            </a:prstGeom>
          </p:spPr>
        </p:pic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8407380A-1461-4687-BFBB-17F9C5C58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304" t="38603" r="40738" b="30366"/>
            <a:stretch/>
          </p:blipFill>
          <p:spPr>
            <a:xfrm>
              <a:off x="6661340" y="2305057"/>
              <a:ext cx="4445877" cy="3534114"/>
            </a:xfrm>
            <a:prstGeom prst="rect">
              <a:avLst/>
            </a:prstGeom>
          </p:spPr>
        </p:pic>
        <p:pic>
          <p:nvPicPr>
            <p:cNvPr id="7" name="Picture 6" descr="A picture containing text, bird, large, group&#10;&#10;Description automatically generated">
              <a:extLst>
                <a:ext uri="{FF2B5EF4-FFF2-40B4-BE49-F238E27FC236}">
                  <a16:creationId xmlns:a16="http://schemas.microsoft.com/office/drawing/2014/main" id="{2CDB2F9D-CBF5-46AE-B60A-1EB270CCA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529" t="90887" r="32756" b="4622"/>
            <a:stretch/>
          </p:blipFill>
          <p:spPr>
            <a:xfrm>
              <a:off x="4739357" y="1990774"/>
              <a:ext cx="2395389" cy="372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3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0E10E-5ED5-475F-8E6E-B4AE22AE06C8}"/>
              </a:ext>
            </a:extLst>
          </p:cNvPr>
          <p:cNvSpPr/>
          <p:nvPr/>
        </p:nvSpPr>
        <p:spPr>
          <a:xfrm>
            <a:off x="1008612" y="1467610"/>
            <a:ext cx="9217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Reduce Mortality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0A65C-308D-4063-9BFD-EE3AE83DFFB9}"/>
              </a:ext>
            </a:extLst>
          </p:cNvPr>
          <p:cNvSpPr/>
          <p:nvPr/>
        </p:nvSpPr>
        <p:spPr>
          <a:xfrm>
            <a:off x="1457497" y="5542452"/>
            <a:ext cx="764106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*Variables had significant difference between the two groups. </a:t>
            </a:r>
          </a:p>
          <a:p>
            <a:r>
              <a:rPr lang="en-US" sz="14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ICU = intensive care unit, IPPV = intermittent positive pressure ventilation, ECMO = extracorporeal membrane oxygenation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8829F-9DAD-4650-916E-246A2D6F7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8" t="37010" r="18908" b="26808"/>
          <a:stretch/>
        </p:blipFill>
        <p:spPr>
          <a:xfrm>
            <a:off x="1008612" y="2068443"/>
            <a:ext cx="10357176" cy="3321947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36E59E03-6175-4E04-872B-DBBFF693FD4F}"/>
              </a:ext>
            </a:extLst>
          </p:cNvPr>
          <p:cNvSpPr txBox="1"/>
          <p:nvPr/>
        </p:nvSpPr>
        <p:spPr>
          <a:xfrm rot="19326161">
            <a:off x="4678383" y="3702096"/>
            <a:ext cx="301763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60" dirty="0">
                <a:solidFill>
                  <a:schemeClr val="bg1">
                    <a:lumMod val="75000"/>
                  </a:schemeClr>
                </a:solidFill>
              </a:rPr>
              <a:t>Under publication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05C6EF-F851-4CD5-9455-C155BCFC86FB}"/>
              </a:ext>
            </a:extLst>
          </p:cNvPr>
          <p:cNvCxnSpPr>
            <a:cxnSpLocks/>
          </p:cNvCxnSpPr>
          <p:nvPr/>
        </p:nvCxnSpPr>
        <p:spPr>
          <a:xfrm>
            <a:off x="1088413" y="2964821"/>
            <a:ext cx="93788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AB26421-E175-478C-9208-AFFADE7E1DE2}"/>
              </a:ext>
            </a:extLst>
          </p:cNvPr>
          <p:cNvSpPr txBox="1">
            <a:spLocks/>
          </p:cNvSpPr>
          <p:nvPr/>
        </p:nvSpPr>
        <p:spPr>
          <a:xfrm>
            <a:off x="698318" y="315944"/>
            <a:ext cx="9159418" cy="604867"/>
          </a:xfrm>
          <a:prstGeom prst="rect">
            <a:avLst/>
          </a:prstGeom>
        </p:spPr>
        <p:txBody>
          <a:bodyPr anchor="t"/>
          <a:lstStyle>
            <a:lvl1pPr defTabSz="1097280">
              <a:spcBef>
                <a:spcPct val="0"/>
              </a:spcBef>
              <a:buNone/>
              <a:defRPr sz="3360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rPr lang="en-US" dirty="0"/>
              <a:t>HA380 for COVID-19</a:t>
            </a:r>
          </a:p>
        </p:txBody>
      </p:sp>
    </p:spTree>
    <p:extLst>
      <p:ext uri="{BB962C8B-B14F-4D97-AF65-F5344CB8AC3E}">
        <p14:creationId xmlns:p14="http://schemas.microsoft.com/office/powerpoint/2010/main" val="15057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4888-4D5E-4DC7-803D-4B299953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45" y="322360"/>
            <a:ext cx="9159418" cy="604867"/>
          </a:xfrm>
        </p:spPr>
        <p:txBody>
          <a:bodyPr/>
          <a:lstStyle/>
          <a:p>
            <a:r>
              <a:rPr lang="en-US" dirty="0"/>
              <a:t>HA380 for COVID-19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E2FD98-F347-4F49-9598-6C9453BC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5" y="927227"/>
            <a:ext cx="9042411" cy="542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B53647-E078-44DD-A6B3-97069CAE1E13}"/>
              </a:ext>
            </a:extLst>
          </p:cNvPr>
          <p:cNvSpPr txBox="1"/>
          <p:nvPr/>
        </p:nvSpPr>
        <p:spPr>
          <a:xfrm>
            <a:off x="9272870" y="2136440"/>
            <a:ext cx="3112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Improve Oxygenation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2B9BA-A6B9-4624-8338-F447DFA39601}"/>
              </a:ext>
            </a:extLst>
          </p:cNvPr>
          <p:cNvSpPr txBox="1"/>
          <p:nvPr/>
        </p:nvSpPr>
        <p:spPr>
          <a:xfrm>
            <a:off x="9350930" y="3132119"/>
            <a:ext cx="277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Reduce Cytokines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A4BF1-3EEE-4F15-8B58-19081734B9F0}"/>
              </a:ext>
            </a:extLst>
          </p:cNvPr>
          <p:cNvSpPr txBox="1"/>
          <p:nvPr/>
        </p:nvSpPr>
        <p:spPr>
          <a:xfrm>
            <a:off x="9353496" y="4721560"/>
            <a:ext cx="277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Lung regression </a:t>
            </a:r>
          </a:p>
        </p:txBody>
      </p:sp>
    </p:spTree>
    <p:extLst>
      <p:ext uri="{BB962C8B-B14F-4D97-AF65-F5344CB8AC3E}">
        <p14:creationId xmlns:p14="http://schemas.microsoft.com/office/powerpoint/2010/main" val="43346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7" y="1163530"/>
            <a:ext cx="5313581" cy="291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55BC7-2F4F-4126-9A8F-1FA25DF3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276" y="1269407"/>
            <a:ext cx="4898001" cy="4997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6DFB8-E2D3-482E-86B2-C49CFDCC57DC}"/>
              </a:ext>
            </a:extLst>
          </p:cNvPr>
          <p:cNvSpPr txBox="1"/>
          <p:nvPr/>
        </p:nvSpPr>
        <p:spPr>
          <a:xfrm>
            <a:off x="694144" y="3418928"/>
            <a:ext cx="5278611" cy="2369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8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 59-year-old, ARDS COVID-19, cytokine release syndrome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8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 hemoperfusion (HP) of 10 h (HA-380 cartridge, </a:t>
            </a:r>
            <a:r>
              <a:rPr lang="en-US" sz="168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Jafron</a:t>
            </a:r>
            <a:r>
              <a:rPr lang="en-US" sz="168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Biomedical Co.) was performed combined with HVHF</a:t>
            </a:r>
          </a:p>
          <a:p>
            <a:pPr defTabSz="1219170">
              <a:buClr>
                <a:srgbClr val="000000"/>
              </a:buClr>
            </a:pPr>
            <a:r>
              <a:rPr lang="en-US" sz="1680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RESULTS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  <a:sym typeface="Arial"/>
              </a:rPr>
              <a:t>Normalization of the temperature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  <a:sym typeface="Arial"/>
              </a:rPr>
              <a:t>Reduce vasoactive drugs requirements 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  <a:sym typeface="Arial"/>
              </a:rPr>
              <a:t>Significant regression of CT images was observed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  <a:sym typeface="Arial"/>
              </a:rPr>
              <a:t>No adverse events associated with the procedures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80" kern="0" dirty="0">
                <a:latin typeface="Arial Narrow" panose="020B0606020202030204" pitchFamily="34" charset="0"/>
                <a:cs typeface="Arial"/>
                <a:sym typeface="Arial"/>
              </a:rPr>
              <a:t>Patient died caused by second onset of infection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70D7C8-616F-4269-95AF-AF2BFD12F624}"/>
              </a:ext>
            </a:extLst>
          </p:cNvPr>
          <p:cNvSpPr txBox="1">
            <a:spLocks/>
          </p:cNvSpPr>
          <p:nvPr/>
        </p:nvSpPr>
        <p:spPr>
          <a:xfrm>
            <a:off x="503591" y="412815"/>
            <a:ext cx="9159418" cy="604867"/>
          </a:xfrm>
          <a:prstGeom prst="rect">
            <a:avLst/>
          </a:prstGeom>
        </p:spPr>
        <p:txBody>
          <a:bodyPr anchor="t"/>
          <a:lstStyle>
            <a:lvl1pPr defTabSz="1097280">
              <a:spcBef>
                <a:spcPct val="0"/>
              </a:spcBef>
              <a:buNone/>
              <a:defRPr sz="3360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9pPr>
          </a:lstStyle>
          <a:p>
            <a:r>
              <a:rPr lang="en-US" dirty="0"/>
              <a:t>HA380 for COVID-19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6B4B6-07F4-4ED5-B701-D96EE1D3049C}"/>
              </a:ext>
            </a:extLst>
          </p:cNvPr>
          <p:cNvSpPr txBox="1"/>
          <p:nvPr/>
        </p:nvSpPr>
        <p:spPr>
          <a:xfrm>
            <a:off x="8561158" y="891760"/>
            <a:ext cx="2773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Before HP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2212D-2520-41CA-9CD2-56BAB1D6150F}"/>
              </a:ext>
            </a:extLst>
          </p:cNvPr>
          <p:cNvSpPr txBox="1"/>
          <p:nvPr/>
        </p:nvSpPr>
        <p:spPr>
          <a:xfrm>
            <a:off x="9947998" y="891759"/>
            <a:ext cx="2773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After HP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C7EC1-2B72-41FE-A9B1-D2D32F316E0C}"/>
              </a:ext>
            </a:extLst>
          </p:cNvPr>
          <p:cNvSpPr txBox="1"/>
          <p:nvPr/>
        </p:nvSpPr>
        <p:spPr>
          <a:xfrm>
            <a:off x="6538808" y="848405"/>
            <a:ext cx="277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Lung regression </a:t>
            </a:r>
          </a:p>
        </p:txBody>
      </p:sp>
    </p:spTree>
    <p:extLst>
      <p:ext uri="{BB962C8B-B14F-4D97-AF65-F5344CB8AC3E}">
        <p14:creationId xmlns:p14="http://schemas.microsoft.com/office/powerpoint/2010/main" val="3575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7"/>
          <p:cNvGrpSpPr/>
          <p:nvPr/>
        </p:nvGrpSpPr>
        <p:grpSpPr bwMode="auto">
          <a:xfrm>
            <a:off x="3417303" y="2910543"/>
            <a:ext cx="843916" cy="842010"/>
            <a:chOff x="1278434" y="1221111"/>
            <a:chExt cx="806694" cy="806694"/>
          </a:xfrm>
        </p:grpSpPr>
        <p:sp>
          <p:nvSpPr>
            <p:cNvPr id="5" name="椭圆 4"/>
            <p:cNvSpPr/>
            <p:nvPr/>
          </p:nvSpPr>
          <p:spPr bwMode="auto">
            <a:xfrm>
              <a:off x="1278434" y="1221111"/>
              <a:ext cx="806694" cy="806694"/>
            </a:xfrm>
            <a:prstGeom prst="ellipse">
              <a:avLst/>
            </a:prstGeom>
            <a:solidFill>
              <a:srgbClr val="38C8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160" kern="0" dirty="0">
                <a:solidFill>
                  <a:prstClr val="white"/>
                </a:solidFill>
                <a:latin typeface="Verdana" panose="020B0604030504040204"/>
                <a:ea typeface="微软雅黑" panose="020B0503020204020204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1331243" y="1274038"/>
              <a:ext cx="701076" cy="700838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840" b="1" kern="0" dirty="0">
                  <a:solidFill>
                    <a:prstClr val="white"/>
                  </a:solidFill>
                  <a:latin typeface="+mj-ea"/>
                  <a:ea typeface="+mj-ea"/>
                </a:rPr>
                <a:t>1</a:t>
              </a:r>
              <a:endParaRPr lang="zh-CN" altLang="en-US" sz="3840" b="1" kern="0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4575543" y="3708737"/>
            <a:ext cx="2818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5">
            <a:extLst>
              <a:ext uri="{FF2B5EF4-FFF2-40B4-BE49-F238E27FC236}">
                <a16:creationId xmlns:a16="http://schemas.microsoft.com/office/drawing/2014/main" id="{A3190313-F47F-4623-8EA2-09834C696139}"/>
              </a:ext>
            </a:extLst>
          </p:cNvPr>
          <p:cNvSpPr/>
          <p:nvPr/>
        </p:nvSpPr>
        <p:spPr bwMode="auto">
          <a:xfrm>
            <a:off x="3526635" y="4153435"/>
            <a:ext cx="733424" cy="73152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3840" b="1" kern="0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sz="3840" b="1" kern="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38CB6A-D643-4D65-870E-FC41C7EF82F8}"/>
              </a:ext>
            </a:extLst>
          </p:cNvPr>
          <p:cNvSpPr txBox="1"/>
          <p:nvPr/>
        </p:nvSpPr>
        <p:spPr>
          <a:xfrm>
            <a:off x="4823050" y="3185315"/>
            <a:ext cx="54864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20017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6AB580-1510-4057-A356-5CDC6C01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54" y="1025652"/>
            <a:ext cx="6103424" cy="1439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B677CC-4CE7-4085-9DE3-5A6EC623BDFD}"/>
              </a:ext>
            </a:extLst>
          </p:cNvPr>
          <p:cNvSpPr txBox="1"/>
          <p:nvPr/>
        </p:nvSpPr>
        <p:spPr>
          <a:xfrm>
            <a:off x="826454" y="4053593"/>
            <a:ext cx="48692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Results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6020202030204" pitchFamily="34" charset="0"/>
              </a:rPr>
              <a:t>Patients in the HP+CRRT group demonstrated a marked improvement in IL-6 and IL-8 levels. 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6020202030204" pitchFamily="34" charset="0"/>
              </a:rPr>
              <a:t>The overall mortality : 66.6% (8 out of 12 patients).</a:t>
            </a:r>
            <a:br>
              <a:rPr lang="en-US" sz="1600" dirty="0">
                <a:latin typeface="Arial Narrow" panose="020B0606020202030204" pitchFamily="34" charset="0"/>
              </a:rPr>
            </a:br>
            <a:r>
              <a:rPr lang="en-US" sz="1600" dirty="0">
                <a:latin typeface="Arial Narrow" panose="020B0606020202030204" pitchFamily="34" charset="0"/>
              </a:rPr>
              <a:t>HP group (n=2) :50%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  CRRT group (n=4): 100% </a:t>
            </a:r>
            <a:br>
              <a:rPr lang="en-US" sz="1600" dirty="0">
                <a:latin typeface="Arial Narrow" panose="020B0606020202030204" pitchFamily="34" charset="0"/>
              </a:rPr>
            </a:br>
            <a:r>
              <a:rPr lang="en-US" sz="1600" dirty="0">
                <a:latin typeface="Arial Narrow" panose="020B0606020202030204" pitchFamily="34" charset="0"/>
              </a:rPr>
              <a:t>      HP+CRRT group (n=6): 50%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The HP+CRRT group had the best overall primary and secondary outcomes.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84371-04C4-488F-9A54-0226EC9283E3}"/>
              </a:ext>
            </a:extLst>
          </p:cNvPr>
          <p:cNvSpPr txBox="1"/>
          <p:nvPr/>
        </p:nvSpPr>
        <p:spPr>
          <a:xfrm>
            <a:off x="826454" y="2410066"/>
            <a:ext cx="4784199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80" b="1" dirty="0">
                <a:latin typeface="Arial Narrow" panose="020B0606020202030204" pitchFamily="34" charset="0"/>
              </a:rPr>
              <a:t>Method</a:t>
            </a:r>
            <a:r>
              <a:rPr lang="en-US" sz="1680" dirty="0">
                <a:latin typeface="Arial Narrow" panose="020B0606020202030204" pitchFamily="34" charset="0"/>
              </a:rPr>
              <a:t>:12 adult patients who required</a:t>
            </a:r>
            <a:br>
              <a:rPr lang="en-US" sz="1680" dirty="0">
                <a:latin typeface="Arial Narrow" panose="020B0606020202030204" pitchFamily="34" charset="0"/>
              </a:rPr>
            </a:br>
            <a:r>
              <a:rPr lang="en-US" sz="1680" dirty="0">
                <a:latin typeface="Arial Narrow" panose="020B0606020202030204" pitchFamily="34" charset="0"/>
              </a:rPr>
              <a:t>mechanical ventilation and had (PaO2/FiO2) under 150 with a confirmed COVID-19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80" dirty="0">
                <a:latin typeface="Arial Narrow" panose="020B0606020202030204" pitchFamily="34" charset="0"/>
              </a:rPr>
              <a:t>HP (HA380 cartridge ): n=2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80" dirty="0">
                <a:latin typeface="Arial Narrow" panose="020B0606020202030204" pitchFamily="34" charset="0"/>
              </a:rPr>
              <a:t>CRRT group : n= 4, (CRRT)+tocilizumab.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80" dirty="0">
                <a:latin typeface="Arial Narrow" panose="020B0606020202030204" pitchFamily="34" charset="0"/>
              </a:rPr>
              <a:t>HP (HA380 cartridge )+CRRT group: n=6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16D56-41FF-4BF1-BBA8-C1F14968D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093" y="1409700"/>
            <a:ext cx="4229100" cy="403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6CC8F9-B599-46AB-92F8-91864ECEA946}"/>
              </a:ext>
            </a:extLst>
          </p:cNvPr>
          <p:cNvSpPr txBox="1"/>
          <p:nvPr/>
        </p:nvSpPr>
        <p:spPr>
          <a:xfrm>
            <a:off x="7216540" y="5541797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b="1" kern="0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  <a:sym typeface="Arial"/>
              </a:rPr>
              <a:t>Reduce the vasopressor requirements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18BE07-0F61-4E22-BE2D-BE1EA830FE52}"/>
              </a:ext>
            </a:extLst>
          </p:cNvPr>
          <p:cNvSpPr txBox="1">
            <a:spLocks/>
          </p:cNvSpPr>
          <p:nvPr/>
        </p:nvSpPr>
        <p:spPr>
          <a:xfrm>
            <a:off x="625511" y="288837"/>
            <a:ext cx="9159418" cy="604867"/>
          </a:xfrm>
          <a:prstGeom prst="rect">
            <a:avLst/>
          </a:prstGeom>
        </p:spPr>
        <p:txBody>
          <a:bodyPr anchor="t"/>
          <a:lstStyle>
            <a:lvl1pPr defTabSz="1097280">
              <a:spcBef>
                <a:spcPct val="0"/>
              </a:spcBef>
              <a:buNone/>
              <a:defRPr sz="3360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9pPr>
          </a:lstStyle>
          <a:p>
            <a:r>
              <a:rPr lang="en-US" dirty="0"/>
              <a:t>HA380 for COVID-19</a:t>
            </a:r>
          </a:p>
        </p:txBody>
      </p:sp>
    </p:spTree>
    <p:extLst>
      <p:ext uri="{BB962C8B-B14F-4D97-AF65-F5344CB8AC3E}">
        <p14:creationId xmlns:p14="http://schemas.microsoft.com/office/powerpoint/2010/main" val="16886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1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04E0-E473-43DA-BC0A-2D16D44F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41" y="750180"/>
            <a:ext cx="10177131" cy="604867"/>
          </a:xfrm>
        </p:spPr>
        <p:txBody>
          <a:bodyPr/>
          <a:lstStyle/>
          <a:p>
            <a:r>
              <a:rPr lang="en-GB" sz="3600" b="1" dirty="0">
                <a:solidFill>
                  <a:srgbClr val="FF0000"/>
                </a:solidFill>
                <a:latin typeface="Verdana"/>
              </a:rPr>
              <a:t>Indications of HA380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67CE0-72DF-44E4-B100-89D1C8717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6200" y="3129057"/>
            <a:ext cx="5511799" cy="536411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Copperplate Gothic Bold" panose="020E0705020206020404" pitchFamily="34" charset="0"/>
              </a:rPr>
              <a:t>Cardiac surgery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EB84B-BBDA-4768-865A-BB1FC65873EC}"/>
              </a:ext>
            </a:extLst>
          </p:cNvPr>
          <p:cNvGrpSpPr/>
          <p:nvPr/>
        </p:nvGrpSpPr>
        <p:grpSpPr>
          <a:xfrm>
            <a:off x="1744980" y="3078480"/>
            <a:ext cx="690880" cy="701040"/>
            <a:chOff x="2875280" y="3139440"/>
            <a:chExt cx="690880" cy="7010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7A3D87-5939-4302-8D31-D9182E8A9F90}"/>
                </a:ext>
              </a:extLst>
            </p:cNvPr>
            <p:cNvSpPr/>
            <p:nvPr/>
          </p:nvSpPr>
          <p:spPr>
            <a:xfrm>
              <a:off x="2875280" y="3139440"/>
              <a:ext cx="690880" cy="7010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182143-42E1-4743-A1F6-2EB18C166B6C}"/>
                </a:ext>
              </a:extLst>
            </p:cNvPr>
            <p:cNvSpPr/>
            <p:nvPr/>
          </p:nvSpPr>
          <p:spPr>
            <a:xfrm>
              <a:off x="2992120" y="3271520"/>
              <a:ext cx="457200" cy="4446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pic>
        <p:nvPicPr>
          <p:cNvPr id="3076" name="Picture 4" descr="USC Cardiac Surgery - Home | Facebook">
            <a:extLst>
              <a:ext uri="{FF2B5EF4-FFF2-40B4-BE49-F238E27FC236}">
                <a16:creationId xmlns:a16="http://schemas.microsoft.com/office/drawing/2014/main" id="{56E0B464-2C49-4099-9AFE-0F709247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2439999"/>
            <a:ext cx="23812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0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AE3AE8-8E0A-4C06-8DA3-B50DF843BBAF}"/>
              </a:ext>
            </a:extLst>
          </p:cNvPr>
          <p:cNvSpPr txBox="1"/>
          <p:nvPr/>
        </p:nvSpPr>
        <p:spPr>
          <a:xfrm>
            <a:off x="5088103" y="4741223"/>
            <a:ext cx="6757197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Results: (CPB + HP)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Cytokine adsorber ↓ severity of SIRS + improve hemodynamic condition</a:t>
            </a:r>
            <a:endParaRPr lang="en-US" sz="1600" b="0" i="0" kern="1200" dirty="0">
              <a:solidFill>
                <a:schemeClr val="lt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Hemodynamic stability, better lab findings and low inotrope use when adding HP.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Trend to reduce the hospital mortality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2600F-4B3E-4965-BB14-3EF8640A5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78" y="972727"/>
            <a:ext cx="4429760" cy="5010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C16D2-97A9-459C-BA78-43AB3AB9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25" y="951504"/>
            <a:ext cx="3659430" cy="37888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5A3439-EC59-435A-B789-C117BAB87299}"/>
              </a:ext>
            </a:extLst>
          </p:cNvPr>
          <p:cNvGrpSpPr/>
          <p:nvPr/>
        </p:nvGrpSpPr>
        <p:grpSpPr>
          <a:xfrm>
            <a:off x="8840451" y="1207845"/>
            <a:ext cx="2890771" cy="3276139"/>
            <a:chOff x="6091072" y="720695"/>
            <a:chExt cx="4919160" cy="56955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72DE2-01A2-4010-819A-A7C938AA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072" y="720695"/>
              <a:ext cx="4794381" cy="26665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6EF730-E270-45D3-84E3-6B966FC40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266" r="24462"/>
            <a:stretch/>
          </p:blipFill>
          <p:spPr>
            <a:xfrm>
              <a:off x="6091072" y="3387233"/>
              <a:ext cx="4919160" cy="3028979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8F771AEF-94A3-4DFD-890C-0F5C5BAF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94" y="359933"/>
            <a:ext cx="9159418" cy="604867"/>
          </a:xfrm>
        </p:spPr>
        <p:txBody>
          <a:bodyPr/>
          <a:lstStyle/>
          <a:p>
            <a:r>
              <a:rPr lang="en-US" dirty="0"/>
              <a:t>Ha380 for Cardiac surgery</a:t>
            </a:r>
          </a:p>
        </p:txBody>
      </p:sp>
    </p:spTree>
    <p:extLst>
      <p:ext uri="{BB962C8B-B14F-4D97-AF65-F5344CB8AC3E}">
        <p14:creationId xmlns:p14="http://schemas.microsoft.com/office/powerpoint/2010/main" val="25439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04E0-E473-43DA-BC0A-2D16D44F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40" y="902579"/>
            <a:ext cx="10177131" cy="604867"/>
          </a:xfrm>
        </p:spPr>
        <p:txBody>
          <a:bodyPr/>
          <a:lstStyle/>
          <a:p>
            <a:r>
              <a:rPr lang="en-GB" sz="3600" b="1" dirty="0">
                <a:solidFill>
                  <a:srgbClr val="FF0000"/>
                </a:solidFill>
                <a:latin typeface="Verdana"/>
              </a:rPr>
              <a:t>Indications of HA380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67CE0-72DF-44E4-B100-89D1C8717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0320" y="3160794"/>
            <a:ext cx="7810500" cy="536411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Copperplate Gothic Bold" panose="020E0705020206020404" pitchFamily="34" charset="0"/>
              </a:rPr>
              <a:t>ACUTE PANCREATITIS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EB84B-BBDA-4768-865A-BB1FC65873EC}"/>
              </a:ext>
            </a:extLst>
          </p:cNvPr>
          <p:cNvGrpSpPr/>
          <p:nvPr/>
        </p:nvGrpSpPr>
        <p:grpSpPr>
          <a:xfrm>
            <a:off x="2893060" y="3110217"/>
            <a:ext cx="690880" cy="701040"/>
            <a:chOff x="2875280" y="3139440"/>
            <a:chExt cx="690880" cy="7010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7A3D87-5939-4302-8D31-D9182E8A9F90}"/>
                </a:ext>
              </a:extLst>
            </p:cNvPr>
            <p:cNvSpPr/>
            <p:nvPr/>
          </p:nvSpPr>
          <p:spPr>
            <a:xfrm>
              <a:off x="2875280" y="3139440"/>
              <a:ext cx="690880" cy="7010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182143-42E1-4743-A1F6-2EB18C166B6C}"/>
                </a:ext>
              </a:extLst>
            </p:cNvPr>
            <p:cNvSpPr/>
            <p:nvPr/>
          </p:nvSpPr>
          <p:spPr>
            <a:xfrm>
              <a:off x="2992120" y="3271520"/>
              <a:ext cx="457200" cy="4446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sp>
        <p:nvSpPr>
          <p:cNvPr id="7" name="AutoShape 2" descr="Early Feeding May Benefit Patients With Mild Pancreatitis">
            <a:extLst>
              <a:ext uri="{FF2B5EF4-FFF2-40B4-BE49-F238E27FC236}">
                <a16:creationId xmlns:a16="http://schemas.microsoft.com/office/drawing/2014/main" id="{B64F2C73-4B8E-4FF3-8976-1C14370AAC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A27AE-1CD3-49B1-B8CE-5EB79DE4F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6401" r="65576" b="75226"/>
          <a:stretch/>
        </p:blipFill>
        <p:spPr>
          <a:xfrm>
            <a:off x="608904" y="673668"/>
            <a:ext cx="6789325" cy="950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75CA0-C98C-47CA-AA29-A4AB0D12A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38799" r="29525" b="33550"/>
          <a:stretch/>
        </p:blipFill>
        <p:spPr>
          <a:xfrm>
            <a:off x="738605" y="1452693"/>
            <a:ext cx="6303911" cy="1976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F6F7F3-2B80-495A-82D9-9221DD84F5E4}"/>
              </a:ext>
            </a:extLst>
          </p:cNvPr>
          <p:cNvSpPr txBox="1"/>
          <p:nvPr/>
        </p:nvSpPr>
        <p:spPr>
          <a:xfrm>
            <a:off x="428707" y="4826795"/>
            <a:ext cx="488691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HVHF&amp;HP:</a:t>
            </a:r>
          </a:p>
          <a:p>
            <a:pPr marL="205740" indent="-205740">
              <a:buFontTx/>
              <a:buChar char="-"/>
            </a:pPr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reduction in serum triglyceride and cholesterol</a:t>
            </a:r>
          </a:p>
          <a:p>
            <a:pPr marL="205740" indent="-205740">
              <a:buFontTx/>
              <a:buChar char="-"/>
            </a:pPr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reduction serum cytokines</a:t>
            </a:r>
          </a:p>
          <a:p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APACHE II score, SOFA score significantly reduced </a:t>
            </a:r>
          </a:p>
          <a:p>
            <a:pPr marL="205740" indent="-205740">
              <a:buFontTx/>
              <a:buChar char="-"/>
            </a:pPr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shorter ICU stay (P=.015).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F56068-679F-4B1B-B61B-E897B0754711}"/>
              </a:ext>
            </a:extLst>
          </p:cNvPr>
          <p:cNvSpPr txBox="1"/>
          <p:nvPr/>
        </p:nvSpPr>
        <p:spPr>
          <a:xfrm>
            <a:off x="989009" y="3458338"/>
            <a:ext cx="354279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en-US" altLang="zh-CN" sz="1680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N=20</a:t>
            </a:r>
            <a:endParaRPr lang="en-US" altLang="zh-CN" sz="168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097280">
              <a:defRPr/>
            </a:pPr>
            <a:r>
              <a:rPr lang="en-US" altLang="zh-CN" sz="168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Control</a:t>
            </a:r>
            <a:r>
              <a:rPr lang="en-US" altLang="zh-CN" sz="168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conventional treatment</a:t>
            </a:r>
          </a:p>
          <a:p>
            <a:pPr defTabSz="1097280">
              <a:defRPr/>
            </a:pPr>
            <a:r>
              <a:rPr lang="en-US" altLang="zh-CN" sz="168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HVHF&amp;HP:</a:t>
            </a:r>
            <a:r>
              <a:rPr lang="zh-CN" altLang="en-US" sz="168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8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two cycles</a:t>
            </a:r>
            <a:r>
              <a:rPr lang="zh-CN" altLang="en-US" sz="168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68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24 hours of HVHF + 2 hours of HP each cycle</a:t>
            </a:r>
            <a:endParaRPr lang="en-US" sz="16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5823594-9788-4AAA-A64B-5F1C3DE8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03" y="206980"/>
            <a:ext cx="9159418" cy="604867"/>
          </a:xfrm>
        </p:spPr>
        <p:txBody>
          <a:bodyPr/>
          <a:lstStyle/>
          <a:p>
            <a:r>
              <a:rPr lang="en-GB" altLang="zh-CN" sz="2400" dirty="0"/>
              <a:t>HA380 f0r sever acute pancreatitis</a:t>
            </a:r>
            <a:endParaRPr lang="en-US" sz="24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A53A8EA-5B81-4173-BBE4-0C20A5630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CN" altLang="en-US" dirty="0"/>
              <a:t>、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0C8A11-8C0B-49B4-AE5E-70E5FDFD6087}"/>
              </a:ext>
            </a:extLst>
          </p:cNvPr>
          <p:cNvGrpSpPr/>
          <p:nvPr/>
        </p:nvGrpSpPr>
        <p:grpSpPr>
          <a:xfrm>
            <a:off x="5837491" y="3796720"/>
            <a:ext cx="6354509" cy="2452264"/>
            <a:chOff x="5837491" y="3796720"/>
            <a:chExt cx="6354509" cy="24522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10427C-EF0F-4B87-AE2B-DEFCF8695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226" t="38800" r="45300" b="27600"/>
            <a:stretch/>
          </p:blipFill>
          <p:spPr>
            <a:xfrm>
              <a:off x="5837491" y="4329483"/>
              <a:ext cx="3196580" cy="19195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D0CE69-7845-41D2-8877-AE65402E1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1701" y="4374258"/>
              <a:ext cx="3090299" cy="18342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173CB4-F546-46F0-82FB-7900F7D5A14A}"/>
                </a:ext>
              </a:extLst>
            </p:cNvPr>
            <p:cNvSpPr txBox="1"/>
            <p:nvPr/>
          </p:nvSpPr>
          <p:spPr>
            <a:xfrm>
              <a:off x="5947456" y="3796720"/>
              <a:ext cx="3365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Lipids’ reduction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5752B6-5502-4CFD-B2AF-C90B79F07A12}"/>
              </a:ext>
            </a:extLst>
          </p:cNvPr>
          <p:cNvGrpSpPr/>
          <p:nvPr/>
        </p:nvGrpSpPr>
        <p:grpSpPr>
          <a:xfrm>
            <a:off x="7359352" y="1053577"/>
            <a:ext cx="4057240" cy="2851175"/>
            <a:chOff x="7359352" y="1053577"/>
            <a:chExt cx="4057240" cy="28511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B2090E-8FBF-4953-8A93-91E4AEA59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88" t="48600" r="67325" b="24801"/>
            <a:stretch/>
          </p:blipFill>
          <p:spPr>
            <a:xfrm>
              <a:off x="7359352" y="1568766"/>
              <a:ext cx="4057240" cy="23359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E722A7-7A23-4604-B5BA-A427BD87C4D2}"/>
                </a:ext>
              </a:extLst>
            </p:cNvPr>
            <p:cNvSpPr txBox="1"/>
            <p:nvPr/>
          </p:nvSpPr>
          <p:spPr>
            <a:xfrm>
              <a:off x="7815499" y="1053577"/>
              <a:ext cx="3365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Cytokine removal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7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BB1EB7-8FB2-4413-B181-B9520471BD79}"/>
              </a:ext>
            </a:extLst>
          </p:cNvPr>
          <p:cNvGrpSpPr/>
          <p:nvPr/>
        </p:nvGrpSpPr>
        <p:grpSpPr>
          <a:xfrm>
            <a:off x="6690360" y="959012"/>
            <a:ext cx="4447954" cy="4401953"/>
            <a:chOff x="6690360" y="959012"/>
            <a:chExt cx="4447954" cy="44019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36D016-C007-405E-99C6-320585979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360" y="959012"/>
              <a:ext cx="4447954" cy="4401953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239DAF0-0E9C-4065-8D88-49C26FC0E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3310" y="3731469"/>
              <a:ext cx="644652" cy="550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5044FD-0BE0-402F-BE27-7FFA8962A7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4019" y="3862035"/>
              <a:ext cx="737910" cy="1446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B4CC05F-5047-4B76-B98C-2977870AFE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026" y="3044611"/>
              <a:ext cx="589253" cy="2307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DDF9765-3FCB-43EF-826D-E224B14CF881}"/>
                </a:ext>
              </a:extLst>
            </p:cNvPr>
            <p:cNvCxnSpPr>
              <a:cxnSpLocks/>
            </p:cNvCxnSpPr>
            <p:nvPr/>
          </p:nvCxnSpPr>
          <p:spPr>
            <a:xfrm>
              <a:off x="8272272" y="2144262"/>
              <a:ext cx="395690" cy="5760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B5044FD-0BE0-402F-BE27-7FFA8962A7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2224" y="4364850"/>
              <a:ext cx="161794" cy="45705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71D3260E-745F-4DB2-A524-F24F2EEB48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823955"/>
              </p:ext>
            </p:extLst>
          </p:nvPr>
        </p:nvGraphicFramePr>
        <p:xfrm>
          <a:off x="1129223" y="1751813"/>
          <a:ext cx="5254512" cy="2816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4789E015-BD67-47B0-83BB-3E434BF81CEC}"/>
              </a:ext>
            </a:extLst>
          </p:cNvPr>
          <p:cNvSpPr txBox="1"/>
          <p:nvPr/>
        </p:nvSpPr>
        <p:spPr>
          <a:xfrm>
            <a:off x="1053688" y="4812256"/>
            <a:ext cx="565257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16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 levels before and after D1,D2 and D3 of HP therapy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31826C-C918-4776-B96A-78D4F953DBD1}"/>
              </a:ext>
            </a:extLst>
          </p:cNvPr>
          <p:cNvSpPr txBox="1"/>
          <p:nvPr/>
        </p:nvSpPr>
        <p:spPr>
          <a:xfrm>
            <a:off x="6781800" y="5428252"/>
            <a:ext cx="435651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16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 of lipids in the Cartridge pos</a:t>
            </a:r>
            <a:r>
              <a:rPr lang="en-US" altLang="zh-CN" sz="162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sz="16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adsorption therapy </a:t>
            </a:r>
          </a:p>
        </p:txBody>
      </p:sp>
      <p:sp>
        <p:nvSpPr>
          <p:cNvPr id="14" name="Title 15">
            <a:extLst>
              <a:ext uri="{FF2B5EF4-FFF2-40B4-BE49-F238E27FC236}">
                <a16:creationId xmlns:a16="http://schemas.microsoft.com/office/drawing/2014/main" id="{DD80F9C6-FF4D-464F-AC82-26B8E6F4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34" y="299774"/>
            <a:ext cx="9159418" cy="604867"/>
          </a:xfrm>
        </p:spPr>
        <p:txBody>
          <a:bodyPr/>
          <a:lstStyle/>
          <a:p>
            <a:r>
              <a:rPr lang="en-GB" altLang="zh-CN" sz="2400" dirty="0"/>
              <a:t>HA380 f0r sever acute pancreatitis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7AECC-125E-4AA5-A70A-FAED5BE08C27}"/>
              </a:ext>
            </a:extLst>
          </p:cNvPr>
          <p:cNvSpPr txBox="1"/>
          <p:nvPr/>
        </p:nvSpPr>
        <p:spPr>
          <a:xfrm>
            <a:off x="1384300" y="1260436"/>
            <a:ext cx="612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Hyperlipidemia induced pancreatitis</a:t>
            </a:r>
          </a:p>
        </p:txBody>
      </p:sp>
    </p:spTree>
    <p:extLst>
      <p:ext uri="{BB962C8B-B14F-4D97-AF65-F5344CB8AC3E}">
        <p14:creationId xmlns:p14="http://schemas.microsoft.com/office/powerpoint/2010/main" val="53651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AsOne/>
      </p:bldGraphic>
      <p:bldP spid="47" grpId="0"/>
      <p:bldP spid="48" grpId="0"/>
      <p:bldP spid="14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B5A3FF62-42ED-4D8D-A6EF-D06D3E9431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734" y="2157765"/>
            <a:ext cx="5742766" cy="382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01D55996-10FC-41B5-93E3-24334826E0D2}"/>
              </a:ext>
            </a:extLst>
          </p:cNvPr>
          <p:cNvGrpSpPr/>
          <p:nvPr/>
        </p:nvGrpSpPr>
        <p:grpSpPr>
          <a:xfrm>
            <a:off x="650267" y="2142527"/>
            <a:ext cx="3207298" cy="517800"/>
            <a:chOff x="513334" y="2190195"/>
            <a:chExt cx="2708852" cy="609294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380C151-0471-4868-9728-354B3987A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6" y="2190195"/>
              <a:ext cx="2708850" cy="286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b="1" dirty="0">
                  <a:solidFill>
                    <a:srgbClr val="0075C1"/>
                  </a:solidFill>
                  <a:latin typeface="+mj-ea"/>
                  <a:ea typeface="+mj-ea"/>
                  <a:cs typeface="+mn-ea"/>
                  <a:sym typeface="思源黑体 CN Normal" panose="020B0400000000000000" pitchFamily="34" charset="-122"/>
                </a:rPr>
                <a:t>PI Center: </a:t>
              </a:r>
            </a:p>
          </p:txBody>
        </p:sp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CC14501F-F787-4027-86D8-9EDE02DDB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4" y="2529527"/>
              <a:ext cx="2708849" cy="2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Aachen University Hospital</a:t>
              </a:r>
            </a:p>
          </p:txBody>
        </p:sp>
      </p:grpSp>
      <p:grpSp>
        <p:nvGrpSpPr>
          <p:cNvPr id="19" name="组合 2">
            <a:extLst>
              <a:ext uri="{FF2B5EF4-FFF2-40B4-BE49-F238E27FC236}">
                <a16:creationId xmlns:a16="http://schemas.microsoft.com/office/drawing/2014/main" id="{D87E6737-7055-4C4E-B426-086D0F763D25}"/>
              </a:ext>
            </a:extLst>
          </p:cNvPr>
          <p:cNvGrpSpPr/>
          <p:nvPr/>
        </p:nvGrpSpPr>
        <p:grpSpPr>
          <a:xfrm>
            <a:off x="619517" y="2822300"/>
            <a:ext cx="3207298" cy="550584"/>
            <a:chOff x="513334" y="2783329"/>
            <a:chExt cx="2708852" cy="647871"/>
          </a:xfrm>
        </p:grpSpPr>
        <p:sp>
          <p:nvSpPr>
            <p:cNvPr id="20" name="文本框 24">
              <a:extLst>
                <a:ext uri="{FF2B5EF4-FFF2-40B4-BE49-F238E27FC236}">
                  <a16:creationId xmlns:a16="http://schemas.microsoft.com/office/drawing/2014/main" id="{6C995E01-2B7C-4537-817A-47EB286921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6" y="2783329"/>
              <a:ext cx="2708850" cy="27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600" b="1" dirty="0">
                  <a:solidFill>
                    <a:srgbClr val="ACCE22"/>
                  </a:solidFill>
                  <a:latin typeface="+mj-ea"/>
                  <a:ea typeface="+mj-ea"/>
                  <a:cs typeface="+mn-ea"/>
                  <a:sym typeface="思源黑体 CN Normal" panose="020B0400000000000000" pitchFamily="34" charset="-122"/>
                </a:rPr>
                <a:t>Sample Size: </a:t>
              </a:r>
            </a:p>
          </p:txBody>
        </p:sp>
        <p:sp>
          <p:nvSpPr>
            <p:cNvPr id="21" name="文本框 23">
              <a:extLst>
                <a:ext uri="{FF2B5EF4-FFF2-40B4-BE49-F238E27FC236}">
                  <a16:creationId xmlns:a16="http://schemas.microsoft.com/office/drawing/2014/main" id="{D60096F7-359A-46B5-98B1-DC019DECC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4" y="3154448"/>
              <a:ext cx="2708849" cy="27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100 patients</a:t>
              </a:r>
            </a:p>
          </p:txBody>
        </p:sp>
      </p:grpSp>
      <p:grpSp>
        <p:nvGrpSpPr>
          <p:cNvPr id="22" name="组合 3">
            <a:extLst>
              <a:ext uri="{FF2B5EF4-FFF2-40B4-BE49-F238E27FC236}">
                <a16:creationId xmlns:a16="http://schemas.microsoft.com/office/drawing/2014/main" id="{DF135F71-32E6-40F4-9F4C-26B1041F9249}"/>
              </a:ext>
            </a:extLst>
          </p:cNvPr>
          <p:cNvGrpSpPr/>
          <p:nvPr/>
        </p:nvGrpSpPr>
        <p:grpSpPr>
          <a:xfrm>
            <a:off x="619513" y="3495985"/>
            <a:ext cx="3207298" cy="516320"/>
            <a:chOff x="513334" y="3376463"/>
            <a:chExt cx="2708852" cy="607552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350B3E72-F000-42BB-BAA3-A3489DC33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6" y="3376463"/>
              <a:ext cx="2708850" cy="286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600" b="1" dirty="0">
                  <a:solidFill>
                    <a:srgbClr val="0075C1"/>
                  </a:solidFill>
                  <a:latin typeface="+mj-ea"/>
                  <a:ea typeface="+mj-ea"/>
                  <a:cs typeface="+mn-ea"/>
                  <a:sym typeface="思源黑体 CN Normal" panose="020B0400000000000000" pitchFamily="34" charset="-122"/>
                </a:rPr>
                <a:t>Product and Indication: 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FF86C76-2A05-4EF4-9078-C67405196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4" y="3714054"/>
              <a:ext cx="2708849" cy="26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HA380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 for Sepsis</a:t>
              </a:r>
            </a:p>
          </p:txBody>
        </p:sp>
      </p:grpSp>
      <p:grpSp>
        <p:nvGrpSpPr>
          <p:cNvPr id="25" name="组合 6">
            <a:extLst>
              <a:ext uri="{FF2B5EF4-FFF2-40B4-BE49-F238E27FC236}">
                <a16:creationId xmlns:a16="http://schemas.microsoft.com/office/drawing/2014/main" id="{CC28D825-D335-4925-8AE3-C050DFA2EECA}"/>
              </a:ext>
            </a:extLst>
          </p:cNvPr>
          <p:cNvGrpSpPr/>
          <p:nvPr/>
        </p:nvGrpSpPr>
        <p:grpSpPr>
          <a:xfrm>
            <a:off x="619517" y="4302622"/>
            <a:ext cx="4679765" cy="557325"/>
            <a:chOff x="513334" y="3969597"/>
            <a:chExt cx="3952483" cy="655806"/>
          </a:xfrm>
        </p:grpSpPr>
        <p:sp>
          <p:nvSpPr>
            <p:cNvPr id="26" name="文本框 30">
              <a:extLst>
                <a:ext uri="{FF2B5EF4-FFF2-40B4-BE49-F238E27FC236}">
                  <a16:creationId xmlns:a16="http://schemas.microsoft.com/office/drawing/2014/main" id="{968609DB-CE9F-4A0E-B4D9-8A684E827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6" y="3969597"/>
              <a:ext cx="2708850" cy="23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400" b="1" dirty="0">
                  <a:solidFill>
                    <a:srgbClr val="ACCE22"/>
                  </a:solidFill>
                  <a:latin typeface="+mj-ea"/>
                  <a:ea typeface="+mj-ea"/>
                  <a:cs typeface="+mn-ea"/>
                  <a:sym typeface="思源黑体 CN Normal" panose="020B0400000000000000" pitchFamily="34" charset="-122"/>
                </a:rPr>
                <a:t>Primary outcome</a:t>
              </a:r>
              <a:r>
                <a:rPr lang="zh-CN" altLang="en-US" sz="1400" b="1" dirty="0">
                  <a:solidFill>
                    <a:srgbClr val="ACCE22"/>
                  </a:solidFill>
                  <a:latin typeface="+mj-ea"/>
                  <a:ea typeface="+mj-ea"/>
                  <a:cs typeface="+mn-ea"/>
                  <a:sym typeface="思源黑体 CN Normal" panose="020B0400000000000000" pitchFamily="34" charset="-122"/>
                </a:rPr>
                <a:t>： </a:t>
              </a:r>
              <a:endParaRPr lang="en-US" altLang="zh-CN" sz="1400" b="1" dirty="0">
                <a:solidFill>
                  <a:srgbClr val="ACCE22"/>
                </a:solidFill>
                <a:latin typeface="+mj-ea"/>
                <a:ea typeface="+mj-ea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文本框 23">
              <a:extLst>
                <a:ext uri="{FF2B5EF4-FFF2-40B4-BE49-F238E27FC236}">
                  <a16:creationId xmlns:a16="http://schemas.microsoft.com/office/drawing/2014/main" id="{D47E99EC-7EBF-4446-A6BF-4340D80AD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4" y="4355444"/>
              <a:ext cx="3952483" cy="26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Cytokine variability of IL-6 , IL-8- IL-10, and TNF-alpha</a:t>
              </a:r>
            </a:p>
          </p:txBody>
        </p:sp>
      </p:grpSp>
      <p:grpSp>
        <p:nvGrpSpPr>
          <p:cNvPr id="28" name="组合 7">
            <a:extLst>
              <a:ext uri="{FF2B5EF4-FFF2-40B4-BE49-F238E27FC236}">
                <a16:creationId xmlns:a16="http://schemas.microsoft.com/office/drawing/2014/main" id="{AD772402-E242-4961-90B9-A862DF999B54}"/>
              </a:ext>
            </a:extLst>
          </p:cNvPr>
          <p:cNvGrpSpPr/>
          <p:nvPr/>
        </p:nvGrpSpPr>
        <p:grpSpPr>
          <a:xfrm>
            <a:off x="553303" y="5233841"/>
            <a:ext cx="4477169" cy="542695"/>
            <a:chOff x="513334" y="4562731"/>
            <a:chExt cx="3781373" cy="638587"/>
          </a:xfrm>
        </p:grpSpPr>
        <p:sp>
          <p:nvSpPr>
            <p:cNvPr id="29" name="文本框 33">
              <a:extLst>
                <a:ext uri="{FF2B5EF4-FFF2-40B4-BE49-F238E27FC236}">
                  <a16:creationId xmlns:a16="http://schemas.microsoft.com/office/drawing/2014/main" id="{54AC5C42-0747-414E-A376-92366CFF0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6" y="4562731"/>
              <a:ext cx="2708850" cy="27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600" b="1" dirty="0">
                  <a:solidFill>
                    <a:srgbClr val="0075C1"/>
                  </a:solidFill>
                  <a:latin typeface="+mj-ea"/>
                  <a:ea typeface="+mj-ea"/>
                  <a:cs typeface="+mn-ea"/>
                  <a:sym typeface="思源黑体 CN Normal" panose="020B0400000000000000" pitchFamily="34" charset="-122"/>
                </a:rPr>
                <a:t>Secondary outcome</a:t>
              </a:r>
              <a:r>
                <a:rPr lang="zh-CN" altLang="en-US" sz="1600" b="1" dirty="0">
                  <a:solidFill>
                    <a:srgbClr val="0075C1"/>
                  </a:solidFill>
                  <a:latin typeface="+mj-ea"/>
                  <a:ea typeface="+mj-ea"/>
                  <a:cs typeface="+mn-ea"/>
                  <a:sym typeface="思源黑体 CN Normal" panose="020B0400000000000000" pitchFamily="34" charset="-122"/>
                </a:rPr>
                <a:t>：</a:t>
              </a:r>
              <a:endParaRPr lang="en-US" altLang="zh-CN" sz="1600" b="1" dirty="0">
                <a:solidFill>
                  <a:srgbClr val="0075C1"/>
                </a:solidFill>
                <a:latin typeface="+mj-ea"/>
                <a:ea typeface="+mj-ea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文本框 23">
              <a:extLst>
                <a:ext uri="{FF2B5EF4-FFF2-40B4-BE49-F238E27FC236}">
                  <a16:creationId xmlns:a16="http://schemas.microsoft.com/office/drawing/2014/main" id="{390FCB55-715C-4932-8441-324B12EA7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34" y="4931358"/>
              <a:ext cx="3781373" cy="269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lvl="1" indent="0" defTabSz="822813">
                <a:lnSpc>
                  <a:spcPts val="1000"/>
                </a:lnSpc>
                <a:spcAft>
                  <a:spcPts val="800"/>
                </a:spcAft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Vasopressor / lactate dose, P/F ratio and SOFA score </a:t>
              </a:r>
            </a:p>
          </p:txBody>
        </p:sp>
      </p:grpSp>
      <p:sp>
        <p:nvSpPr>
          <p:cNvPr id="34" name="Animal model on cytokine removal">
            <a:extLst>
              <a:ext uri="{FF2B5EF4-FFF2-40B4-BE49-F238E27FC236}">
                <a16:creationId xmlns:a16="http://schemas.microsoft.com/office/drawing/2014/main" id="{B5348E5A-6A46-4572-840E-6BF667B804C3}"/>
              </a:ext>
            </a:extLst>
          </p:cNvPr>
          <p:cNvSpPr txBox="1">
            <a:spLocks/>
          </p:cNvSpPr>
          <p:nvPr/>
        </p:nvSpPr>
        <p:spPr>
          <a:xfrm>
            <a:off x="286570" y="999858"/>
            <a:ext cx="9763161" cy="654899"/>
          </a:xfrm>
          <a:prstGeom prst="rect">
            <a:avLst/>
          </a:prstGeom>
        </p:spPr>
        <p:txBody>
          <a:bodyPr lIns="91423" tIns="45711" rIns="91423" bIns="45711"/>
          <a:lstStyle>
            <a:lvl1pPr algn="ctr" defTabSz="914237" rtl="0" eaLnBrk="1" latinLnBrk="0" hangingPunct="1"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100"/>
            </a:pPr>
            <a:r>
              <a:rPr lang="en-US" altLang="zh-CN" sz="2400" b="0" dirty="0">
                <a:solidFill>
                  <a:schemeClr val="accent6">
                    <a:lumMod val="50000"/>
                  </a:schemeClr>
                </a:solidFill>
                <a:latin typeface="+mj-ea"/>
              </a:rPr>
              <a:t>Observational Trial on Cytokine Adsorption in Sepsis (</a:t>
            </a:r>
            <a:r>
              <a:rPr lang="en-US" altLang="zh-CN" sz="2400" b="0" dirty="0" err="1">
                <a:solidFill>
                  <a:schemeClr val="accent6">
                    <a:lumMod val="50000"/>
                  </a:schemeClr>
                </a:solidFill>
                <a:latin typeface="+mj-ea"/>
              </a:rPr>
              <a:t>OuTCASt</a:t>
            </a:r>
            <a:r>
              <a:rPr lang="en-US" altLang="zh-CN" sz="2400" b="0" dirty="0">
                <a:solidFill>
                  <a:schemeClr val="accent6">
                    <a:lumMod val="50000"/>
                  </a:schemeClr>
                </a:solidFill>
                <a:latin typeface="+mj-ea"/>
              </a:rPr>
              <a:t>)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282DB3F-7D87-4DCF-9CDC-4F1A747C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03" y="338152"/>
            <a:ext cx="9159418" cy="604867"/>
          </a:xfrm>
        </p:spPr>
        <p:txBody>
          <a:bodyPr/>
          <a:lstStyle/>
          <a:p>
            <a:r>
              <a:rPr lang="en-US" dirty="0"/>
              <a:t>Ongoing trials</a:t>
            </a:r>
          </a:p>
        </p:txBody>
      </p:sp>
    </p:spTree>
    <p:extLst>
      <p:ext uri="{BB962C8B-B14F-4D97-AF65-F5344CB8AC3E}">
        <p14:creationId xmlns:p14="http://schemas.microsoft.com/office/powerpoint/2010/main" val="2284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4C03-418F-407B-834E-D1AF00EA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6" y="506402"/>
            <a:ext cx="9159418" cy="604867"/>
          </a:xfrm>
        </p:spPr>
        <p:txBody>
          <a:bodyPr/>
          <a:lstStyle/>
          <a:p>
            <a:r>
              <a:rPr lang="en-US" dirty="0"/>
              <a:t>Ongoing trials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922F1-BC87-4F7F-B879-A521D09AE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34" y="1139146"/>
            <a:ext cx="7949683" cy="3695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EB3E20-77DA-4AAE-BE21-47711B424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1614398"/>
            <a:ext cx="7949683" cy="4521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2C682-9A8D-4C5D-A0FE-C975AC4B7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495" y="2046446"/>
            <a:ext cx="6299413" cy="41785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97EF4B-60EF-44F5-896A-51C8D610A94E}"/>
              </a:ext>
            </a:extLst>
          </p:cNvPr>
          <p:cNvSpPr txBox="1"/>
          <p:nvPr/>
        </p:nvSpPr>
        <p:spPr>
          <a:xfrm>
            <a:off x="825014" y="6445289"/>
            <a:ext cx="54864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https://doi.org/10.1186/s13063-020-04858-2</a:t>
            </a:r>
          </a:p>
        </p:txBody>
      </p:sp>
    </p:spTree>
    <p:extLst>
      <p:ext uri="{BB962C8B-B14F-4D97-AF65-F5344CB8AC3E}">
        <p14:creationId xmlns:p14="http://schemas.microsoft.com/office/powerpoint/2010/main" val="5831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7"/>
          <p:cNvGrpSpPr/>
          <p:nvPr/>
        </p:nvGrpSpPr>
        <p:grpSpPr bwMode="auto">
          <a:xfrm>
            <a:off x="3330893" y="2835176"/>
            <a:ext cx="843916" cy="842010"/>
            <a:chOff x="1278434" y="1221111"/>
            <a:chExt cx="806694" cy="806694"/>
          </a:xfrm>
        </p:grpSpPr>
        <p:sp>
          <p:nvSpPr>
            <p:cNvPr id="5" name="椭圆 4"/>
            <p:cNvSpPr/>
            <p:nvPr/>
          </p:nvSpPr>
          <p:spPr bwMode="auto">
            <a:xfrm>
              <a:off x="1278434" y="1221111"/>
              <a:ext cx="806694" cy="806694"/>
            </a:xfrm>
            <a:prstGeom prst="ellipse">
              <a:avLst/>
            </a:prstGeom>
            <a:solidFill>
              <a:srgbClr val="38C8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097280">
                <a:defRPr/>
              </a:pPr>
              <a:endParaRPr lang="zh-CN" altLang="en-US" sz="2160" kern="0" dirty="0">
                <a:solidFill>
                  <a:prstClr val="white"/>
                </a:solidFill>
                <a:latin typeface="Verdana" panose="020B0604030504040204"/>
                <a:ea typeface="微软雅黑" panose="020B0503020204020204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1331243" y="1274038"/>
              <a:ext cx="701076" cy="700838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97280">
                <a:defRPr/>
              </a:pPr>
              <a:r>
                <a:rPr lang="en-US" altLang="zh-CN" sz="384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84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1" name="直接连接符 20"/>
          <p:cNvCxnSpPr>
            <a:cxnSpLocks/>
          </p:cNvCxnSpPr>
          <p:nvPr/>
        </p:nvCxnSpPr>
        <p:spPr>
          <a:xfrm>
            <a:off x="4367808" y="3601819"/>
            <a:ext cx="3974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DAD264-1A8D-4D3F-9428-7133F6B75C6E}"/>
              </a:ext>
            </a:extLst>
          </p:cNvPr>
          <p:cNvSpPr txBox="1"/>
          <p:nvPr/>
        </p:nvSpPr>
        <p:spPr>
          <a:xfrm>
            <a:off x="3935760" y="3026563"/>
            <a:ext cx="44932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dirty="0"/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2133322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4E29-84AC-4F07-84F5-2BABAF0E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34" y="573286"/>
            <a:ext cx="9159418" cy="544380"/>
          </a:xfrm>
        </p:spPr>
        <p:txBody>
          <a:bodyPr/>
          <a:lstStyle/>
          <a:p>
            <a:r>
              <a:rPr lang="en-GB" dirty="0"/>
              <a:t>Operation of HA380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0157C-B8D1-4E22-BB69-D7915CE2A88F}"/>
              </a:ext>
            </a:extLst>
          </p:cNvPr>
          <p:cNvSpPr txBox="1"/>
          <p:nvPr/>
        </p:nvSpPr>
        <p:spPr>
          <a:xfrm>
            <a:off x="5557142" y="1478092"/>
            <a:ext cx="41469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AutoNum type="arabicPeriod"/>
            </a:pPr>
            <a:r>
              <a:rPr lang="en-US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Heparinization</a:t>
            </a:r>
          </a:p>
          <a:p>
            <a:endParaRPr lang="en-US" sz="216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BED2B8-ECD0-4DB4-9FA1-403971CCAE96}"/>
              </a:ext>
            </a:extLst>
          </p:cNvPr>
          <p:cNvGrpSpPr/>
          <p:nvPr/>
        </p:nvGrpSpPr>
        <p:grpSpPr>
          <a:xfrm>
            <a:off x="450541" y="2317932"/>
            <a:ext cx="3673169" cy="3050109"/>
            <a:chOff x="3767228" y="1203944"/>
            <a:chExt cx="5245382" cy="38858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63B421-D331-41B2-A934-C80FE79C4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1" r="12348" b="17645"/>
            <a:stretch/>
          </p:blipFill>
          <p:spPr>
            <a:xfrm>
              <a:off x="4139987" y="1809027"/>
              <a:ext cx="4872623" cy="25122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4C88003-2DC3-4E58-9007-30C602BAF1F6}"/>
                </a:ext>
              </a:extLst>
            </p:cNvPr>
            <p:cNvGrpSpPr/>
            <p:nvPr/>
          </p:nvGrpSpPr>
          <p:grpSpPr>
            <a:xfrm>
              <a:off x="3805678" y="3353487"/>
              <a:ext cx="617634" cy="1736261"/>
              <a:chOff x="3770494" y="3394194"/>
              <a:chExt cx="617634" cy="173626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405D74E-0A39-48A9-939A-D925D334D55A}"/>
                  </a:ext>
                </a:extLst>
              </p:cNvPr>
              <p:cNvGrpSpPr/>
              <p:nvPr/>
            </p:nvGrpSpPr>
            <p:grpSpPr>
              <a:xfrm>
                <a:off x="3770494" y="3394194"/>
                <a:ext cx="617634" cy="1736261"/>
                <a:chOff x="4109675" y="3334060"/>
                <a:chExt cx="617634" cy="1736261"/>
              </a:xfrm>
            </p:grpSpPr>
            <p:pic>
              <p:nvPicPr>
                <p:cNvPr id="15" name="Picture 4" descr="A picture containing table, man, white, skiing&#10;&#10;Description automatically generated">
                  <a:extLst>
                    <a:ext uri="{FF2B5EF4-FFF2-40B4-BE49-F238E27FC236}">
                      <a16:creationId xmlns:a16="http://schemas.microsoft.com/office/drawing/2014/main" id="{F4174337-88F7-4B79-B8C0-EDF051ABF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232" t="69185" r="55370" b="6279"/>
                <a:stretch/>
              </p:blipFill>
              <p:spPr>
                <a:xfrm rot="821630">
                  <a:off x="4109675" y="4369879"/>
                  <a:ext cx="617634" cy="700442"/>
                </a:xfrm>
                <a:prstGeom prst="rect">
                  <a:avLst/>
                </a:prstGeom>
              </p:spPr>
            </p:pic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630186F-C893-4FE0-8D43-671639D26A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7395" y="3334060"/>
                  <a:ext cx="0" cy="101813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605332D-881A-41A2-AA85-DBC22DB2B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69221" y="3394194"/>
                <a:ext cx="306718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041979-0FD1-4971-9DBA-05D42C397FBD}"/>
                </a:ext>
              </a:extLst>
            </p:cNvPr>
            <p:cNvGrpSpPr/>
            <p:nvPr/>
          </p:nvGrpSpPr>
          <p:grpSpPr>
            <a:xfrm>
              <a:off x="3767228" y="1203944"/>
              <a:ext cx="559825" cy="1924720"/>
              <a:chOff x="3767228" y="1203944"/>
              <a:chExt cx="559825" cy="1924720"/>
            </a:xfrm>
          </p:grpSpPr>
          <p:pic>
            <p:nvPicPr>
              <p:cNvPr id="10" name="Picture 4" descr="A picture containing table, man, white, skiing&#10;&#10;Description automatically generated">
                <a:extLst>
                  <a:ext uri="{FF2B5EF4-FFF2-40B4-BE49-F238E27FC236}">
                    <a16:creationId xmlns:a16="http://schemas.microsoft.com/office/drawing/2014/main" id="{DA280C17-11DA-4285-A513-B8895C5134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5" t="6311" r="26717" b="71365"/>
              <a:stretch/>
            </p:blipFill>
            <p:spPr>
              <a:xfrm flipH="1">
                <a:off x="3767228" y="1203944"/>
                <a:ext cx="435280" cy="884396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C18A6CD-077B-425F-A015-E5EA990D33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0334" y="2093251"/>
                <a:ext cx="497" cy="10354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9DFE602-096E-48F1-B584-B5DF806C5D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0334" y="3128662"/>
                <a:ext cx="30671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F96ED4-7870-4B44-902E-6D00FAB3D3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62" t="30400" r="6688" b="36000"/>
          <a:stretch/>
        </p:blipFill>
        <p:spPr>
          <a:xfrm>
            <a:off x="8323815" y="1448053"/>
            <a:ext cx="2445329" cy="1630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83DDFA-3C64-4A96-9FFB-A40CF23A4334}"/>
              </a:ext>
            </a:extLst>
          </p:cNvPr>
          <p:cNvSpPr txBox="1"/>
          <p:nvPr/>
        </p:nvSpPr>
        <p:spPr>
          <a:xfrm>
            <a:off x="4238722" y="3242969"/>
            <a:ext cx="456089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Priming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AC776-0E6D-4DD8-AE89-6149AE68D52F}"/>
              </a:ext>
            </a:extLst>
          </p:cNvPr>
          <p:cNvSpPr txBox="1"/>
          <p:nvPr/>
        </p:nvSpPr>
        <p:spPr>
          <a:xfrm>
            <a:off x="7721037" y="3378638"/>
            <a:ext cx="456089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Connecting to patient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384291-8DE0-4EB9-AC11-E8BA5A5983FE}"/>
              </a:ext>
            </a:extLst>
          </p:cNvPr>
          <p:cNvSpPr txBox="1"/>
          <p:nvPr/>
        </p:nvSpPr>
        <p:spPr>
          <a:xfrm>
            <a:off x="5888766" y="1909531"/>
            <a:ext cx="2718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injecting 12500u of heparin into the cartridge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9DACDB-8C6D-4651-83EE-2AAEB4A758D1}"/>
              </a:ext>
            </a:extLst>
          </p:cNvPr>
          <p:cNvSpPr txBox="1"/>
          <p:nvPr/>
        </p:nvSpPr>
        <p:spPr>
          <a:xfrm>
            <a:off x="4536381" y="3639809"/>
            <a:ext cx="2261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Prime the cartridge with 3L of saline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AFEA9F-A0DA-453A-9AE8-DB56DD07BC36}"/>
              </a:ext>
            </a:extLst>
          </p:cNvPr>
          <p:cNvSpPr txBox="1"/>
          <p:nvPr/>
        </p:nvSpPr>
        <p:spPr>
          <a:xfrm>
            <a:off x="8049864" y="3747422"/>
            <a:ext cx="3799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Connect the circuit to the patient and initiate the therapy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4CC89BC-9B60-4607-833A-B1E3BE7F38D9}"/>
              </a:ext>
            </a:extLst>
          </p:cNvPr>
          <p:cNvGrpSpPr/>
          <p:nvPr/>
        </p:nvGrpSpPr>
        <p:grpSpPr>
          <a:xfrm>
            <a:off x="7778143" y="4355248"/>
            <a:ext cx="3790931" cy="1802298"/>
            <a:chOff x="6568554" y="5101579"/>
            <a:chExt cx="3160776" cy="157581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5C30B3A-064A-4D67-8108-7DC468DAF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554" y="5101579"/>
              <a:ext cx="3160776" cy="1575816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9C426FA-D22E-442A-A3E5-0C41B9A580CB}"/>
                </a:ext>
              </a:extLst>
            </p:cNvPr>
            <p:cNvSpPr/>
            <p:nvPr/>
          </p:nvSpPr>
          <p:spPr>
            <a:xfrm>
              <a:off x="6568554" y="5178305"/>
              <a:ext cx="352946" cy="358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1290CF9-70C4-4066-A987-DAA29914F567}"/>
              </a:ext>
            </a:extLst>
          </p:cNvPr>
          <p:cNvSpPr txBox="1"/>
          <p:nvPr/>
        </p:nvSpPr>
        <p:spPr>
          <a:xfrm>
            <a:off x="342332" y="5892414"/>
            <a:ext cx="629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Anticoagulation: Heparin, LMWH, Citrate</a:t>
            </a:r>
          </a:p>
        </p:txBody>
      </p:sp>
    </p:spTree>
    <p:extLst>
      <p:ext uri="{BB962C8B-B14F-4D97-AF65-F5344CB8AC3E}">
        <p14:creationId xmlns:p14="http://schemas.microsoft.com/office/powerpoint/2010/main" val="24915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9" grpId="0"/>
      <p:bldP spid="20" grpId="0"/>
      <p:bldP spid="21" grpId="0"/>
      <p:bldP spid="23" grpId="0"/>
      <p:bldP spid="2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9D9D0373-65FF-4ACB-85B6-6E7F6E7DB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226508"/>
              </p:ext>
            </p:extLst>
          </p:nvPr>
        </p:nvGraphicFramePr>
        <p:xfrm>
          <a:off x="722949" y="1580601"/>
          <a:ext cx="6356073" cy="449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358">
                  <a:extLst>
                    <a:ext uri="{9D8B030D-6E8A-4147-A177-3AD203B41FA5}">
                      <a16:colId xmlns:a16="http://schemas.microsoft.com/office/drawing/2014/main" val="618778685"/>
                    </a:ext>
                  </a:extLst>
                </a:gridCol>
                <a:gridCol w="4693715">
                  <a:extLst>
                    <a:ext uri="{9D8B030D-6E8A-4147-A177-3AD203B41FA5}">
                      <a16:colId xmlns:a16="http://schemas.microsoft.com/office/drawing/2014/main" val="515011392"/>
                    </a:ext>
                  </a:extLst>
                </a:gridCol>
              </a:tblGrid>
              <a:tr h="504749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Details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1320037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Profile 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altLang="zh-CN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The largest R&amp;D and manufacture enterprise for adsorption column in the world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altLang="zh-CN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Fully automated production line</a:t>
                      </a:r>
                      <a:endParaRPr lang="en-US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878383506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r>
                        <a:rPr lang="it-IT" altLang="zh-CN" sz="17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Safety </a:t>
                      </a:r>
                      <a:endParaRPr lang="en-US" sz="17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CE certificate, ISO 9001, ISO 13485, GMP, China Food and Drug Adminstration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IRRIV lab test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123080579"/>
                  </a:ext>
                </a:extLst>
              </a:tr>
              <a:tr h="1133856">
                <a:tc>
                  <a:txBody>
                    <a:bodyPr/>
                    <a:lstStyle/>
                    <a:p>
                      <a:r>
                        <a:rPr lang="it-IT" altLang="zh-CN" sz="17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C</a:t>
                      </a:r>
                      <a:r>
                        <a:rPr lang="it-IT" altLang="zh-CN" sz="1700" b="1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lincal </a:t>
                      </a:r>
                      <a:r>
                        <a:rPr lang="it-IT" altLang="zh-CN" sz="17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experience </a:t>
                      </a:r>
                      <a:endParaRPr lang="en-US" sz="17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it-IT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Annual use of more than 3 million applications (80+ countries, 6000+hospitals, 800+ hospitals out China)</a:t>
                      </a:r>
                    </a:p>
                    <a:p>
                      <a:pPr marL="285750" indent="-285750">
                        <a:buClr>
                          <a:schemeClr val="tx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altLang="zh-CN" sz="17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Verdana" panose="020B0604030504040204" pitchFamily="34" charset="0"/>
                        </a:rPr>
                        <a:t>100+ </a:t>
                      </a:r>
                      <a:r>
                        <a:rPr lang="en-US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Verdana" panose="020B0604030504040204" pitchFamily="34" charset="0"/>
                        </a:rPr>
                        <a:t>Peer Reviewed International Publications</a:t>
                      </a:r>
                      <a:endParaRPr lang="en-US" sz="17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885484075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Products 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Various indications with unique cartridges (</a:t>
                      </a:r>
                      <a:r>
                        <a:rPr lang="en-US" altLang="zh-CN" sz="1700" dirty="0">
                          <a:solidFill>
                            <a:srgbClr val="4F81B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lt"/>
                        </a:rPr>
                        <a:t>Sepsis/ Intoxication / ESRD / Liver Failure</a:t>
                      </a:r>
                      <a:r>
                        <a:rPr lang="it-IT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)</a:t>
                      </a:r>
                      <a:endParaRPr lang="zh-CN" altLang="en-US" sz="1700" dirty="0">
                        <a:solidFill>
                          <a:srgbClr val="4F81BD">
                            <a:lumMod val="75000"/>
                          </a:srgb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473391158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Economic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Fast growth </a:t>
                      </a:r>
                      <a:r>
                        <a:rPr lang="it-IT" altLang="zh-CN" sz="17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思源黑体 CN Normal" panose="020B0400000000000000" pitchFamily="34" charset="-122"/>
                        </a:rPr>
                        <a:t>&amp; Reasonable cost</a:t>
                      </a:r>
                      <a:endParaRPr lang="en-US" altLang="zh-CN" sz="17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思源黑体 CN Normal" panose="020B0400000000000000" pitchFamily="34" charset="-122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616953819"/>
                  </a:ext>
                </a:extLst>
              </a:tr>
            </a:tbl>
          </a:graphicData>
        </a:graphic>
      </p:graphicFrame>
      <p:grpSp>
        <p:nvGrpSpPr>
          <p:cNvPr id="8" name="组合 29">
            <a:extLst>
              <a:ext uri="{FF2B5EF4-FFF2-40B4-BE49-F238E27FC236}">
                <a16:creationId xmlns:a16="http://schemas.microsoft.com/office/drawing/2014/main" id="{B3099A21-E606-4450-BE9F-5F1B38DF73D1}"/>
              </a:ext>
            </a:extLst>
          </p:cNvPr>
          <p:cNvGrpSpPr/>
          <p:nvPr/>
        </p:nvGrpSpPr>
        <p:grpSpPr>
          <a:xfrm>
            <a:off x="7514237" y="1743161"/>
            <a:ext cx="4232492" cy="502443"/>
            <a:chOff x="3662382" y="3363543"/>
            <a:chExt cx="3658184" cy="843434"/>
          </a:xfrm>
        </p:grpSpPr>
        <p:grpSp>
          <p:nvGrpSpPr>
            <p:cNvPr id="9" name="组合 25">
              <a:extLst>
                <a:ext uri="{FF2B5EF4-FFF2-40B4-BE49-F238E27FC236}">
                  <a16:creationId xmlns:a16="http://schemas.microsoft.com/office/drawing/2014/main" id="{A747F8D2-03CB-49DC-8B31-7FC1E8EAF80D}"/>
                </a:ext>
              </a:extLst>
            </p:cNvPr>
            <p:cNvGrpSpPr/>
            <p:nvPr/>
          </p:nvGrpSpPr>
          <p:grpSpPr>
            <a:xfrm>
              <a:off x="3662382" y="3363543"/>
              <a:ext cx="2831790" cy="843434"/>
              <a:chOff x="-1681416" y="4962577"/>
              <a:chExt cx="2831790" cy="843434"/>
            </a:xfrm>
          </p:grpSpPr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6306C588-B500-4237-AAE4-07E28592B1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558475" y="4962577"/>
                <a:ext cx="2708849" cy="464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lvl="1" indent="0" defTabSz="987376">
                  <a:spcAft>
                    <a:spcPts val="960"/>
                  </a:spcAft>
                </a:pPr>
                <a:r>
                  <a:rPr lang="en-US" altLang="zh-CN" sz="1200" b="1" dirty="0" err="1">
                    <a:solidFill>
                      <a:srgbClr val="ACCE22"/>
                    </a:solidFill>
                    <a:latin typeface="微软雅黑" panose="020B0503020204020204" pitchFamily="34" charset="-122"/>
                    <a:cs typeface="+mn-ea"/>
                    <a:sym typeface="思源黑体 CN Normal" panose="020B0400000000000000" pitchFamily="34" charset="-122"/>
                  </a:rPr>
                  <a:t>Jafron</a:t>
                </a:r>
                <a:r>
                  <a:rPr lang="en-US" altLang="zh-CN" sz="1200" b="1" dirty="0">
                    <a:solidFill>
                      <a:srgbClr val="ACCE22"/>
                    </a:solidFill>
                    <a:latin typeface="微软雅黑" panose="020B0503020204020204" pitchFamily="34" charset="-122"/>
                    <a:cs typeface="+mn-ea"/>
                    <a:sym typeface="思源黑体 CN Normal" panose="020B0400000000000000" pitchFamily="34" charset="-122"/>
                  </a:rPr>
                  <a:t> Corporate</a:t>
                </a:r>
              </a:p>
            </p:txBody>
          </p:sp>
          <p:sp>
            <p:nvSpPr>
              <p:cNvPr id="14" name="文本框 23">
                <a:extLst>
                  <a:ext uri="{FF2B5EF4-FFF2-40B4-BE49-F238E27FC236}">
                    <a16:creationId xmlns:a16="http://schemas.microsoft.com/office/drawing/2014/main" id="{CC603F03-285F-4160-9A06-B3A159429B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81416" y="5403020"/>
                <a:ext cx="2708849" cy="402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lvl="1" indent="0" defTabSz="987376">
                  <a:spcAft>
                    <a:spcPts val="960"/>
                  </a:spcAft>
                </a:pPr>
                <a:r>
                  <a:rPr lang="en-US" altLang="zh-CN" sz="96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~40% Annual Growth in 2020</a:t>
                </a:r>
              </a:p>
            </p:txBody>
          </p:sp>
        </p:grpSp>
        <p:grpSp>
          <p:nvGrpSpPr>
            <p:cNvPr id="10" name="组合 26">
              <a:extLst>
                <a:ext uri="{FF2B5EF4-FFF2-40B4-BE49-F238E27FC236}">
                  <a16:creationId xmlns:a16="http://schemas.microsoft.com/office/drawing/2014/main" id="{B502491F-1ACA-43DE-B5E6-D57537AB3CB1}"/>
                </a:ext>
              </a:extLst>
            </p:cNvPr>
            <p:cNvGrpSpPr/>
            <p:nvPr/>
          </p:nvGrpSpPr>
          <p:grpSpPr>
            <a:xfrm>
              <a:off x="5421895" y="3379777"/>
              <a:ext cx="1898671" cy="774364"/>
              <a:chOff x="78097" y="3844334"/>
              <a:chExt cx="1898671" cy="774364"/>
            </a:xfrm>
          </p:grpSpPr>
          <p:sp>
            <p:nvSpPr>
              <p:cNvPr id="11" name="文本框 27">
                <a:extLst>
                  <a:ext uri="{FF2B5EF4-FFF2-40B4-BE49-F238E27FC236}">
                    <a16:creationId xmlns:a16="http://schemas.microsoft.com/office/drawing/2014/main" id="{166C7D18-FED3-4C7F-BA66-0B314F7D74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914" y="3844334"/>
                <a:ext cx="1439562" cy="480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lvl="1" indent="0" defTabSz="987376">
                  <a:spcAft>
                    <a:spcPts val="960"/>
                  </a:spcAft>
                </a:pPr>
                <a:r>
                  <a:rPr lang="en-US" altLang="zh-CN" sz="1260" b="1" dirty="0" err="1">
                    <a:solidFill>
                      <a:srgbClr val="0075C1"/>
                    </a:solidFill>
                    <a:latin typeface="微软雅黑" panose="020B0503020204020204" pitchFamily="34" charset="-122"/>
                    <a:cs typeface="+mn-ea"/>
                    <a:sym typeface="思源黑体 CN Normal" panose="020B0400000000000000" pitchFamily="34" charset="-122"/>
                  </a:rPr>
                  <a:t>Jafron</a:t>
                </a:r>
                <a:r>
                  <a:rPr lang="en-US" altLang="zh-CN" sz="1260" b="1" dirty="0">
                    <a:solidFill>
                      <a:srgbClr val="0075C1"/>
                    </a:solidFill>
                    <a:latin typeface="微软雅黑" panose="020B0503020204020204" pitchFamily="34" charset="-122"/>
                    <a:cs typeface="+mn-ea"/>
                    <a:sym typeface="思源黑体 CN Normal" panose="020B0400000000000000" pitchFamily="34" charset="-122"/>
                  </a:rPr>
                  <a:t> Oversea</a:t>
                </a:r>
              </a:p>
            </p:txBody>
          </p:sp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15A3327B-4B10-410E-904A-6F7549A314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097" y="4215707"/>
                <a:ext cx="1898671" cy="402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lvl="1" indent="0" defTabSz="987376">
                  <a:spcAft>
                    <a:spcPts val="960"/>
                  </a:spcAft>
                </a:pPr>
                <a:r>
                  <a:rPr lang="en-US" altLang="zh-CN" sz="96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~180% Annual Growth in 2020</a:t>
                </a: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23CAD0C-0E3F-4348-9C91-113705E95FF8}"/>
              </a:ext>
            </a:extLst>
          </p:cNvPr>
          <p:cNvSpPr txBox="1">
            <a:spLocks/>
          </p:cNvSpPr>
          <p:nvPr/>
        </p:nvSpPr>
        <p:spPr>
          <a:xfrm>
            <a:off x="801164" y="500772"/>
            <a:ext cx="9159418" cy="60486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97280"/>
            <a:r>
              <a:rPr lang="en-US" altLang="zh-CN" sz="3360" dirty="0">
                <a:latin typeface="Verdana"/>
              </a:rPr>
              <a:t>JAFRON biomedical</a:t>
            </a:r>
            <a:endParaRPr lang="en-US" sz="3360" dirty="0">
              <a:latin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68913-B807-43DD-BA01-71B5F3226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21" y="2476506"/>
            <a:ext cx="4656925" cy="35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0FB7265-82FB-4809-85CC-2C663F71DDB1}"/>
              </a:ext>
            </a:extLst>
          </p:cNvPr>
          <p:cNvSpPr txBox="1"/>
          <p:nvPr/>
        </p:nvSpPr>
        <p:spPr>
          <a:xfrm>
            <a:off x="1058026" y="5609998"/>
            <a:ext cx="391671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rgbClr val="C00000"/>
                </a:solidFill>
              </a:rPr>
              <a:t>General Machines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F1361D-F913-4597-91B9-AFE0ED70CEBF}"/>
              </a:ext>
            </a:extLst>
          </p:cNvPr>
          <p:cNvSpPr txBox="1"/>
          <p:nvPr/>
        </p:nvSpPr>
        <p:spPr>
          <a:xfrm>
            <a:off x="9262374" y="5579376"/>
            <a:ext cx="321001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 err="1">
                <a:solidFill>
                  <a:srgbClr val="C00000"/>
                </a:solidFill>
              </a:rPr>
              <a:t>Pismaflex</a:t>
            </a:r>
            <a:r>
              <a:rPr lang="en-US" sz="1620" dirty="0">
                <a:solidFill>
                  <a:srgbClr val="C00000"/>
                </a:solidFill>
              </a:rPr>
              <a:t> Machine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124C75D9-D1A5-45DD-A393-E37E6F54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23" y="325411"/>
            <a:ext cx="7419128" cy="489942"/>
          </a:xfrm>
        </p:spPr>
        <p:txBody>
          <a:bodyPr/>
          <a:lstStyle/>
          <a:p>
            <a:r>
              <a:rPr lang="en-US" altLang="zh-CN" sz="2520" dirty="0"/>
              <a:t>HA380+CRRT </a:t>
            </a:r>
            <a:r>
              <a:rPr lang="en-US" altLang="zh-CN" sz="2333" dirty="0"/>
              <a:t>Treatment: </a:t>
            </a:r>
            <a:r>
              <a:rPr lang="en-US" altLang="zh-CN" sz="1750" dirty="0"/>
              <a:t>Connection</a:t>
            </a:r>
            <a:endParaRPr lang="en-US" sz="23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0634D-FB0B-4DAB-A414-85F8828FEEE9}"/>
              </a:ext>
            </a:extLst>
          </p:cNvPr>
          <p:cNvSpPr txBox="1"/>
          <p:nvPr/>
        </p:nvSpPr>
        <p:spPr>
          <a:xfrm>
            <a:off x="262749" y="5905874"/>
            <a:ext cx="39614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machines: before the filter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263BF-6A7E-4BB2-80C1-A86DF2FDD616}"/>
              </a:ext>
            </a:extLst>
          </p:cNvPr>
          <p:cNvSpPr txBox="1"/>
          <p:nvPr/>
        </p:nvSpPr>
        <p:spPr>
          <a:xfrm>
            <a:off x="8348713" y="5888301"/>
            <a:ext cx="39614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Prismaflex</a:t>
            </a:r>
            <a:r>
              <a:rPr lang="en-US" sz="1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machines: after the filter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9E3CD-FA7D-4CAF-9B85-91E7D6A82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71" y="1173136"/>
            <a:ext cx="2427442" cy="4319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8F88B8-0FA8-4EE2-94C7-978E33CE7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651487" y="1353442"/>
            <a:ext cx="2833880" cy="4113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E5B13-F517-4943-A1E2-81F089E97AF8}"/>
              </a:ext>
            </a:extLst>
          </p:cNvPr>
          <p:cNvSpPr txBox="1"/>
          <p:nvPr/>
        </p:nvSpPr>
        <p:spPr>
          <a:xfrm>
            <a:off x="248161" y="906370"/>
            <a:ext cx="584783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Arterial line </a:t>
            </a:r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144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HA330 — Extension tube – Filter </a:t>
            </a:r>
            <a:r>
              <a:rPr lang="en-US" altLang="zh-CN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14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 line</a:t>
            </a:r>
            <a:endParaRPr lang="en-US" sz="144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A9E79-0ECB-4799-9BC5-297178F983CB}"/>
              </a:ext>
            </a:extLst>
          </p:cNvPr>
          <p:cNvSpPr txBox="1"/>
          <p:nvPr/>
        </p:nvSpPr>
        <p:spPr>
          <a:xfrm>
            <a:off x="6746380" y="778332"/>
            <a:ext cx="584783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Arterial line </a:t>
            </a:r>
            <a:r>
              <a:rPr lang="en-US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144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 - Tube C-- HA330 — Tube B –</a:t>
            </a:r>
            <a:r>
              <a:rPr lang="en-US" altLang="zh-CN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14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 line</a:t>
            </a:r>
            <a:endParaRPr lang="en-US" sz="144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BC6E4-AFC8-48AB-B2B6-388DDF9D2B4A}"/>
              </a:ext>
            </a:extLst>
          </p:cNvPr>
          <p:cNvGrpSpPr/>
          <p:nvPr/>
        </p:nvGrpSpPr>
        <p:grpSpPr>
          <a:xfrm>
            <a:off x="3602160" y="1516178"/>
            <a:ext cx="3550480" cy="1912822"/>
            <a:chOff x="395536" y="3023308"/>
            <a:chExt cx="4032448" cy="1762178"/>
          </a:xfrm>
        </p:grpSpPr>
        <p:pic>
          <p:nvPicPr>
            <p:cNvPr id="22" name="Picture 2" descr="\\10.0.1.35\海外事业部\销售工具\英文治疗模式清晰图\130.jpg">
              <a:extLst>
                <a:ext uri="{FF2B5EF4-FFF2-40B4-BE49-F238E27FC236}">
                  <a16:creationId xmlns:a16="http://schemas.microsoft.com/office/drawing/2014/main" id="{0E81F635-CF78-4EC4-9CE3-3807364265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4" t="21735" r="4851" b="23411"/>
            <a:stretch/>
          </p:blipFill>
          <p:spPr bwMode="auto">
            <a:xfrm>
              <a:off x="395536" y="3023308"/>
              <a:ext cx="4032448" cy="1762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图片 13">
              <a:extLst>
                <a:ext uri="{FF2B5EF4-FFF2-40B4-BE49-F238E27FC236}">
                  <a16:creationId xmlns:a16="http://schemas.microsoft.com/office/drawing/2014/main" id="{15CF1703-5A3B-496E-A0AC-8C5F4F36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5061">
              <a:off x="3427409" y="3632217"/>
              <a:ext cx="551107" cy="83875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E32730-274E-4D8A-B8DE-68FB813860DE}"/>
              </a:ext>
            </a:extLst>
          </p:cNvPr>
          <p:cNvGrpSpPr/>
          <p:nvPr/>
        </p:nvGrpSpPr>
        <p:grpSpPr>
          <a:xfrm>
            <a:off x="5629255" y="3654693"/>
            <a:ext cx="3326960" cy="1812447"/>
            <a:chOff x="4644008" y="3073524"/>
            <a:chExt cx="4032448" cy="1762178"/>
          </a:xfrm>
        </p:grpSpPr>
        <p:pic>
          <p:nvPicPr>
            <p:cNvPr id="23" name="Picture 2" descr="\\10.0.1.35\海外事业部\销售工具\英文治疗模式清晰图\130.jpg">
              <a:extLst>
                <a:ext uri="{FF2B5EF4-FFF2-40B4-BE49-F238E27FC236}">
                  <a16:creationId xmlns:a16="http://schemas.microsoft.com/office/drawing/2014/main" id="{85501FE4-3402-4B6C-A87E-C4696D1A08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4" t="21735" r="4851" b="23411"/>
            <a:stretch/>
          </p:blipFill>
          <p:spPr bwMode="auto">
            <a:xfrm>
              <a:off x="4644008" y="3073524"/>
              <a:ext cx="4032448" cy="1762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\\10.0.1.35\海外事业部\销售工具\英文治疗模式清晰图\130.jpg">
              <a:extLst>
                <a:ext uri="{FF2B5EF4-FFF2-40B4-BE49-F238E27FC236}">
                  <a16:creationId xmlns:a16="http://schemas.microsoft.com/office/drawing/2014/main" id="{12341BEC-AEE4-4599-964D-7E220CF6E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25" t="41846" r="28180" b="33498"/>
            <a:stretch/>
          </p:blipFill>
          <p:spPr bwMode="auto">
            <a:xfrm>
              <a:off x="7770091" y="3651859"/>
              <a:ext cx="504056" cy="79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14">
              <a:extLst>
                <a:ext uri="{FF2B5EF4-FFF2-40B4-BE49-F238E27FC236}">
                  <a16:creationId xmlns:a16="http://schemas.microsoft.com/office/drawing/2014/main" id="{B1AA367B-109B-4012-954A-3D6BF4C2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5061">
              <a:off x="7002930" y="3642001"/>
              <a:ext cx="551107" cy="838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8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9" grpId="0"/>
      <p:bldP spid="13" grpId="0"/>
      <p:bldP spid="10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D7E839-9683-45F2-8205-B282ED054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93" y="1798874"/>
            <a:ext cx="5418157" cy="29056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2B7531-31F8-4CF6-8AE6-B89DD3AD513B}"/>
              </a:ext>
            </a:extLst>
          </p:cNvPr>
          <p:cNvSpPr txBox="1">
            <a:spLocks/>
          </p:cNvSpPr>
          <p:nvPr/>
        </p:nvSpPr>
        <p:spPr>
          <a:xfrm>
            <a:off x="230704" y="470475"/>
            <a:ext cx="9159418" cy="60486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80" dirty="0"/>
              <a:t>HA380 connecting to ECMO/</a:t>
            </a:r>
            <a:r>
              <a:rPr lang="en-US" sz="2880" dirty="0"/>
              <a:t>CPB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0A11A-11A1-4ADC-BD83-207F5112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71628"/>
            <a:ext cx="4618727" cy="356012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3AA50B-37CC-444B-8EE4-FA71C3C4C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5693" y="5059126"/>
            <a:ext cx="10805834" cy="286283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Arial Narrow" panose="020B0606020202030204" pitchFamily="34" charset="0"/>
              </a:rPr>
              <a:t>Connect  HA380 to CPB/ECMO </a:t>
            </a:r>
            <a:r>
              <a:rPr lang="en-GB" sz="1800" dirty="0">
                <a:latin typeface="Arial Narrow" panose="020B0606020202030204" pitchFamily="34" charset="0"/>
              </a:rPr>
              <a:t>by lateral circuit (not at the mainstream)</a:t>
            </a:r>
            <a:endParaRPr lang="en-US" sz="18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Arial Narrow" panose="020B0606020202030204" pitchFamily="34" charset="0"/>
              </a:rPr>
              <a:t>The inlet of the cartridge is connected </a:t>
            </a:r>
            <a:r>
              <a:rPr lang="en-US" altLang="zh-CN" sz="1800" dirty="0">
                <a:latin typeface="Arial Narrow" panose="020B0606020202030204" pitchFamily="34" charset="0"/>
              </a:rPr>
              <a:t>after </a:t>
            </a:r>
            <a:r>
              <a:rPr lang="en-US" sz="1800" dirty="0">
                <a:latin typeface="Arial Narrow" panose="020B0606020202030204" pitchFamily="34" charset="0"/>
              </a:rPr>
              <a:t>the oxygenator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Arial Narrow" panose="020B0606020202030204" pitchFamily="34" charset="0"/>
              </a:rPr>
              <a:t>The outlet </a:t>
            </a:r>
            <a:r>
              <a:rPr lang="en-US" altLang="zh-CN" sz="1800" dirty="0">
                <a:latin typeface="Arial Narrow" panose="020B0606020202030204" pitchFamily="34" charset="0"/>
              </a:rPr>
              <a:t>of </a:t>
            </a:r>
            <a:r>
              <a:rPr lang="en-US" sz="1800" dirty="0">
                <a:latin typeface="Arial Narrow" panose="020B0606020202030204" pitchFamily="34" charset="0"/>
              </a:rPr>
              <a:t>the cartridge is connected before the blood reservoir or the pump. </a:t>
            </a:r>
          </a:p>
        </p:txBody>
      </p:sp>
    </p:spTree>
    <p:extLst>
      <p:ext uri="{BB962C8B-B14F-4D97-AF65-F5344CB8AC3E}">
        <p14:creationId xmlns:p14="http://schemas.microsoft.com/office/powerpoint/2010/main" val="36002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7CA812C2-28AD-4BE3-8D3C-A31B547E8726}"/>
              </a:ext>
            </a:extLst>
          </p:cNvPr>
          <p:cNvSpPr txBox="1">
            <a:spLocks/>
          </p:cNvSpPr>
          <p:nvPr/>
        </p:nvSpPr>
        <p:spPr>
          <a:xfrm>
            <a:off x="403780" y="610553"/>
            <a:ext cx="8243477" cy="544380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defTabSz="1097280">
              <a:spcBef>
                <a:spcPct val="0"/>
              </a:spcBef>
              <a:buNone/>
              <a:defRPr sz="3360" b="1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880">
                <a:solidFill>
                  <a:schemeClr val="accent2"/>
                </a:solidFill>
              </a:defRPr>
            </a:lvl9pPr>
          </a:lstStyle>
          <a:p>
            <a:r>
              <a:rPr lang="en-US" altLang="zh-CN" sz="3024" dirty="0"/>
              <a:t>Final words </a:t>
            </a:r>
            <a:endParaRPr lang="zh-CN" altLang="en-US" sz="3024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5BD5D-93A8-48E6-93F8-5E67602EAFEA}"/>
              </a:ext>
            </a:extLst>
          </p:cNvPr>
          <p:cNvSpPr txBox="1"/>
          <p:nvPr/>
        </p:nvSpPr>
        <p:spPr>
          <a:xfrm>
            <a:off x="2672073" y="4597059"/>
            <a:ext cx="7104922" cy="1378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944" dirty="0"/>
              <a:t>Improve hemodynamic; Reduce the need for the vasopressor;  Benefit organ function;</a:t>
            </a:r>
          </a:p>
          <a:p>
            <a:pPr algn="ctr">
              <a:lnSpc>
                <a:spcPct val="150000"/>
              </a:lnSpc>
            </a:pPr>
            <a:r>
              <a:rPr lang="en-US" altLang="zh-CN" sz="1944" dirty="0"/>
              <a:t>Reduce the ICU stay; improve survival.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8EAD0-CB1A-4B9E-B52F-ACF6EFBC5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1302">
            <a:off x="5283711" y="820878"/>
            <a:ext cx="662878" cy="993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DB4CA-8F41-4512-B3DE-DF99D689F48D}"/>
              </a:ext>
            </a:extLst>
          </p:cNvPr>
          <p:cNvSpPr txBox="1"/>
          <p:nvPr/>
        </p:nvSpPr>
        <p:spPr>
          <a:xfrm>
            <a:off x="4245543" y="2153186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Cytokines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FD81A6F-663B-434F-B957-E4DC8016FE2B}"/>
              </a:ext>
            </a:extLst>
          </p:cNvPr>
          <p:cNvSpPr/>
          <p:nvPr/>
        </p:nvSpPr>
        <p:spPr>
          <a:xfrm>
            <a:off x="5567856" y="1723151"/>
            <a:ext cx="39463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CF8A1FD-6C68-48A6-B41F-27A7C8D83C88}"/>
              </a:ext>
            </a:extLst>
          </p:cNvPr>
          <p:cNvSpPr/>
          <p:nvPr/>
        </p:nvSpPr>
        <p:spPr>
          <a:xfrm>
            <a:off x="5600967" y="2575970"/>
            <a:ext cx="39463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B41FB-F860-4C85-AF7C-87388ADE8072}"/>
              </a:ext>
            </a:extLst>
          </p:cNvPr>
          <p:cNvSpPr txBox="1"/>
          <p:nvPr/>
        </p:nvSpPr>
        <p:spPr>
          <a:xfrm>
            <a:off x="4094746" y="2975818"/>
            <a:ext cx="413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Mediate  inflammatory response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E8BB2-56CA-4480-88A7-0B90544E5E08}"/>
              </a:ext>
            </a:extLst>
          </p:cNvPr>
          <p:cNvSpPr txBox="1"/>
          <p:nvPr/>
        </p:nvSpPr>
        <p:spPr>
          <a:xfrm>
            <a:off x="3913471" y="3787907"/>
            <a:ext cx="413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Reduce endothelial injury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19B566F-D32B-4F9A-80EC-B114F7C2D59E}"/>
              </a:ext>
            </a:extLst>
          </p:cNvPr>
          <p:cNvSpPr/>
          <p:nvPr/>
        </p:nvSpPr>
        <p:spPr>
          <a:xfrm>
            <a:off x="5641205" y="3393175"/>
            <a:ext cx="39463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A7B81FC-B412-4541-A0DD-2C1A5EFF0480}"/>
              </a:ext>
            </a:extLst>
          </p:cNvPr>
          <p:cNvSpPr/>
          <p:nvPr/>
        </p:nvSpPr>
        <p:spPr>
          <a:xfrm>
            <a:off x="5671685" y="4231662"/>
            <a:ext cx="39463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3" grpId="0" animBg="1"/>
      <p:bldP spid="8" grpId="0" animBg="1"/>
      <p:bldP spid="4" grpId="0"/>
      <p:bldP spid="10" grpId="0"/>
      <p:bldP spid="11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B78DD73-F844-4E1A-BE34-528D07D87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0"/>
            <a:ext cx="10972800" cy="429309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C5F48E6-F95D-496B-91A1-F7214840284F}"/>
              </a:ext>
            </a:extLst>
          </p:cNvPr>
          <p:cNvSpPr/>
          <p:nvPr/>
        </p:nvSpPr>
        <p:spPr>
          <a:xfrm>
            <a:off x="0" y="0"/>
            <a:ext cx="12192000" cy="4293096"/>
          </a:xfrm>
          <a:prstGeom prst="rect">
            <a:avLst/>
          </a:prstGeom>
          <a:solidFill>
            <a:srgbClr val="0075C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zh-CN" altLang="en-US" sz="216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B31D1C9-42AA-412A-93AE-CA903D2E2D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93" y="2502795"/>
            <a:ext cx="3580603" cy="35806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7C1CA55-16BC-4703-81B0-F3CE1B7BC2C9}"/>
              </a:ext>
            </a:extLst>
          </p:cNvPr>
          <p:cNvSpPr txBox="1">
            <a:spLocks noChangeAspect="1"/>
          </p:cNvSpPr>
          <p:nvPr/>
        </p:nvSpPr>
        <p:spPr>
          <a:xfrm>
            <a:off x="4592333" y="3195424"/>
            <a:ext cx="6542417" cy="755092"/>
          </a:xfrm>
          <a:custGeom>
            <a:avLst/>
            <a:gdLst/>
            <a:ahLst/>
            <a:cxnLst/>
            <a:rect l="l" t="t" r="r" b="b"/>
            <a:pathLst>
              <a:path w="4012464" h="463098">
                <a:moveTo>
                  <a:pt x="1169365" y="139217"/>
                </a:moveTo>
                <a:lnTo>
                  <a:pt x="1122731" y="257175"/>
                </a:lnTo>
                <a:lnTo>
                  <a:pt x="1216686" y="257175"/>
                </a:lnTo>
                <a:close/>
                <a:moveTo>
                  <a:pt x="3327502" y="82982"/>
                </a:moveTo>
                <a:cubicBezTo>
                  <a:pt x="3286354" y="82982"/>
                  <a:pt x="3253321" y="96012"/>
                  <a:pt x="3228404" y="122072"/>
                </a:cubicBezTo>
                <a:cubicBezTo>
                  <a:pt x="3203486" y="148133"/>
                  <a:pt x="3191028" y="184480"/>
                  <a:pt x="3191028" y="231115"/>
                </a:cubicBezTo>
                <a:cubicBezTo>
                  <a:pt x="3191028" y="276835"/>
                  <a:pt x="3202000" y="312153"/>
                  <a:pt x="3223946" y="337071"/>
                </a:cubicBezTo>
                <a:cubicBezTo>
                  <a:pt x="3245892" y="361988"/>
                  <a:pt x="3280410" y="374447"/>
                  <a:pt x="3327502" y="374447"/>
                </a:cubicBezTo>
                <a:cubicBezTo>
                  <a:pt x="3368193" y="374447"/>
                  <a:pt x="3400425" y="361417"/>
                  <a:pt x="3424200" y="335356"/>
                </a:cubicBezTo>
                <a:cubicBezTo>
                  <a:pt x="3447974" y="309296"/>
                  <a:pt x="3459861" y="272949"/>
                  <a:pt x="3459861" y="226314"/>
                </a:cubicBezTo>
                <a:cubicBezTo>
                  <a:pt x="3459861" y="197968"/>
                  <a:pt x="3454032" y="172936"/>
                  <a:pt x="3442374" y="151219"/>
                </a:cubicBezTo>
                <a:cubicBezTo>
                  <a:pt x="3430715" y="129502"/>
                  <a:pt x="3414713" y="112700"/>
                  <a:pt x="3394367" y="100813"/>
                </a:cubicBezTo>
                <a:cubicBezTo>
                  <a:pt x="3374022" y="88925"/>
                  <a:pt x="3351733" y="82982"/>
                  <a:pt x="3327502" y="82982"/>
                </a:cubicBezTo>
                <a:close/>
                <a:moveTo>
                  <a:pt x="3322701" y="18517"/>
                </a:moveTo>
                <a:cubicBezTo>
                  <a:pt x="3375737" y="18059"/>
                  <a:pt x="3420428" y="27661"/>
                  <a:pt x="3456775" y="47320"/>
                </a:cubicBezTo>
                <a:cubicBezTo>
                  <a:pt x="3493122" y="66980"/>
                  <a:pt x="3520212" y="92926"/>
                  <a:pt x="3538043" y="125159"/>
                </a:cubicBezTo>
                <a:cubicBezTo>
                  <a:pt x="3555874" y="157391"/>
                  <a:pt x="3564789" y="191795"/>
                  <a:pt x="3564789" y="228371"/>
                </a:cubicBezTo>
                <a:cubicBezTo>
                  <a:pt x="3564789" y="264947"/>
                  <a:pt x="3555874" y="300038"/>
                  <a:pt x="3538043" y="333642"/>
                </a:cubicBezTo>
                <a:cubicBezTo>
                  <a:pt x="3520212" y="367246"/>
                  <a:pt x="3493122" y="394449"/>
                  <a:pt x="3456775" y="415252"/>
                </a:cubicBezTo>
                <a:cubicBezTo>
                  <a:pt x="3420428" y="436055"/>
                  <a:pt x="3375737" y="445999"/>
                  <a:pt x="3322701" y="445084"/>
                </a:cubicBezTo>
                <a:cubicBezTo>
                  <a:pt x="3269666" y="445999"/>
                  <a:pt x="3225432" y="436055"/>
                  <a:pt x="3189999" y="415252"/>
                </a:cubicBezTo>
                <a:cubicBezTo>
                  <a:pt x="3154566" y="394449"/>
                  <a:pt x="3128391" y="367360"/>
                  <a:pt x="3111475" y="333985"/>
                </a:cubicBezTo>
                <a:cubicBezTo>
                  <a:pt x="3094559" y="300609"/>
                  <a:pt x="3086100" y="265405"/>
                  <a:pt x="3086100" y="228371"/>
                </a:cubicBezTo>
                <a:cubicBezTo>
                  <a:pt x="3086100" y="191338"/>
                  <a:pt x="3094444" y="156820"/>
                  <a:pt x="3111132" y="124816"/>
                </a:cubicBezTo>
                <a:cubicBezTo>
                  <a:pt x="3127820" y="92812"/>
                  <a:pt x="3153995" y="66980"/>
                  <a:pt x="3189656" y="47320"/>
                </a:cubicBezTo>
                <a:cubicBezTo>
                  <a:pt x="3225318" y="27661"/>
                  <a:pt x="3269666" y="18059"/>
                  <a:pt x="3322701" y="18517"/>
                </a:cubicBezTo>
                <a:close/>
                <a:moveTo>
                  <a:pt x="3619500" y="10973"/>
                </a:moveTo>
                <a:lnTo>
                  <a:pt x="3725114" y="10973"/>
                </a:lnTo>
                <a:lnTo>
                  <a:pt x="3725114" y="277063"/>
                </a:lnTo>
                <a:lnTo>
                  <a:pt x="3722370" y="277063"/>
                </a:lnTo>
                <a:lnTo>
                  <a:pt x="3725114" y="277749"/>
                </a:lnTo>
                <a:cubicBezTo>
                  <a:pt x="3725114" y="299695"/>
                  <a:pt x="3733229" y="319011"/>
                  <a:pt x="3749459" y="335699"/>
                </a:cubicBezTo>
                <a:cubicBezTo>
                  <a:pt x="3765690" y="352387"/>
                  <a:pt x="3787978" y="361417"/>
                  <a:pt x="3816325" y="362788"/>
                </a:cubicBezTo>
                <a:cubicBezTo>
                  <a:pt x="3844672" y="361417"/>
                  <a:pt x="3866845" y="352387"/>
                  <a:pt x="3882848" y="335699"/>
                </a:cubicBezTo>
                <a:cubicBezTo>
                  <a:pt x="3898849" y="319011"/>
                  <a:pt x="3906851" y="299695"/>
                  <a:pt x="3906851" y="277749"/>
                </a:cubicBezTo>
                <a:lnTo>
                  <a:pt x="3906851" y="12344"/>
                </a:lnTo>
                <a:lnTo>
                  <a:pt x="4012464" y="10973"/>
                </a:lnTo>
                <a:lnTo>
                  <a:pt x="4012464" y="276378"/>
                </a:lnTo>
                <a:lnTo>
                  <a:pt x="4011778" y="276378"/>
                </a:lnTo>
                <a:cubicBezTo>
                  <a:pt x="4011778" y="306095"/>
                  <a:pt x="4005148" y="334442"/>
                  <a:pt x="3991890" y="361417"/>
                </a:cubicBezTo>
                <a:cubicBezTo>
                  <a:pt x="3978631" y="388392"/>
                  <a:pt x="3958628" y="410566"/>
                  <a:pt x="3931882" y="427939"/>
                </a:cubicBezTo>
                <a:cubicBezTo>
                  <a:pt x="3905136" y="445313"/>
                  <a:pt x="3872561" y="454228"/>
                  <a:pt x="3834156" y="454686"/>
                </a:cubicBezTo>
                <a:cubicBezTo>
                  <a:pt x="3825926" y="454686"/>
                  <a:pt x="3819754" y="454457"/>
                  <a:pt x="3815639" y="454000"/>
                </a:cubicBezTo>
                <a:cubicBezTo>
                  <a:pt x="3811981" y="454457"/>
                  <a:pt x="3806038" y="454686"/>
                  <a:pt x="3797808" y="454686"/>
                </a:cubicBezTo>
                <a:cubicBezTo>
                  <a:pt x="3759403" y="454228"/>
                  <a:pt x="3726714" y="445313"/>
                  <a:pt x="3699739" y="427939"/>
                </a:cubicBezTo>
                <a:cubicBezTo>
                  <a:pt x="3672764" y="410566"/>
                  <a:pt x="3652648" y="388392"/>
                  <a:pt x="3639389" y="361417"/>
                </a:cubicBezTo>
                <a:cubicBezTo>
                  <a:pt x="3626130" y="334442"/>
                  <a:pt x="3619500" y="306095"/>
                  <a:pt x="3619500" y="276378"/>
                </a:cubicBezTo>
                <a:close/>
                <a:moveTo>
                  <a:pt x="2638425" y="10287"/>
                </a:moveTo>
                <a:lnTo>
                  <a:pt x="2746096" y="10287"/>
                </a:lnTo>
                <a:lnTo>
                  <a:pt x="2837307" y="177622"/>
                </a:lnTo>
                <a:lnTo>
                  <a:pt x="2926461" y="10287"/>
                </a:lnTo>
                <a:lnTo>
                  <a:pt x="3034132" y="10287"/>
                </a:lnTo>
                <a:lnTo>
                  <a:pt x="2888742" y="264033"/>
                </a:lnTo>
                <a:lnTo>
                  <a:pt x="2888742" y="318897"/>
                </a:lnTo>
                <a:cubicBezTo>
                  <a:pt x="2888742" y="365989"/>
                  <a:pt x="2890343" y="403708"/>
                  <a:pt x="2893543" y="432054"/>
                </a:cubicBezTo>
                <a:cubicBezTo>
                  <a:pt x="2881198" y="440284"/>
                  <a:pt x="2864854" y="446570"/>
                  <a:pt x="2844508" y="450914"/>
                </a:cubicBezTo>
                <a:cubicBezTo>
                  <a:pt x="2824163" y="455257"/>
                  <a:pt x="2804160" y="457429"/>
                  <a:pt x="2784501" y="457429"/>
                </a:cubicBezTo>
                <a:cubicBezTo>
                  <a:pt x="2777643" y="457429"/>
                  <a:pt x="2772613" y="457200"/>
                  <a:pt x="2769413" y="456743"/>
                </a:cubicBezTo>
                <a:cubicBezTo>
                  <a:pt x="2774899" y="439369"/>
                  <a:pt x="2778900" y="420053"/>
                  <a:pt x="2781414" y="398793"/>
                </a:cubicBezTo>
                <a:cubicBezTo>
                  <a:pt x="2783929" y="377533"/>
                  <a:pt x="2785187" y="357530"/>
                  <a:pt x="2785187" y="338785"/>
                </a:cubicBezTo>
                <a:lnTo>
                  <a:pt x="2785187" y="266090"/>
                </a:lnTo>
                <a:close/>
                <a:moveTo>
                  <a:pt x="1117930" y="10287"/>
                </a:moveTo>
                <a:lnTo>
                  <a:pt x="1220800" y="10287"/>
                </a:lnTo>
                <a:lnTo>
                  <a:pt x="1405966" y="449885"/>
                </a:lnTo>
                <a:lnTo>
                  <a:pt x="1293495" y="449885"/>
                </a:lnTo>
                <a:lnTo>
                  <a:pt x="1247547" y="333985"/>
                </a:lnTo>
                <a:lnTo>
                  <a:pt x="1091870" y="333985"/>
                </a:lnTo>
                <a:lnTo>
                  <a:pt x="1045921" y="449885"/>
                </a:lnTo>
                <a:lnTo>
                  <a:pt x="933450" y="449885"/>
                </a:lnTo>
                <a:close/>
                <a:moveTo>
                  <a:pt x="196139" y="6172"/>
                </a:moveTo>
                <a:cubicBezTo>
                  <a:pt x="273406" y="6172"/>
                  <a:pt x="340157" y="7544"/>
                  <a:pt x="396393" y="10287"/>
                </a:cubicBezTo>
                <a:cubicBezTo>
                  <a:pt x="395021" y="24460"/>
                  <a:pt x="392506" y="39548"/>
                  <a:pt x="388849" y="55550"/>
                </a:cubicBezTo>
                <a:cubicBezTo>
                  <a:pt x="385191" y="71552"/>
                  <a:pt x="380848" y="85496"/>
                  <a:pt x="375819" y="97384"/>
                </a:cubicBezTo>
                <a:cubicBezTo>
                  <a:pt x="333756" y="95098"/>
                  <a:pt x="292608" y="93955"/>
                  <a:pt x="252375" y="93955"/>
                </a:cubicBezTo>
                <a:lnTo>
                  <a:pt x="252375" y="318897"/>
                </a:lnTo>
                <a:cubicBezTo>
                  <a:pt x="252375" y="367360"/>
                  <a:pt x="254203" y="405079"/>
                  <a:pt x="257861" y="432054"/>
                </a:cubicBezTo>
                <a:cubicBezTo>
                  <a:pt x="243231" y="441198"/>
                  <a:pt x="224028" y="447942"/>
                  <a:pt x="200254" y="452285"/>
                </a:cubicBezTo>
                <a:cubicBezTo>
                  <a:pt x="176479" y="456629"/>
                  <a:pt x="154534" y="458343"/>
                  <a:pt x="134417" y="457429"/>
                </a:cubicBezTo>
                <a:cubicBezTo>
                  <a:pt x="139903" y="439598"/>
                  <a:pt x="143904" y="419824"/>
                  <a:pt x="146419" y="398107"/>
                </a:cubicBezTo>
                <a:cubicBezTo>
                  <a:pt x="148933" y="376390"/>
                  <a:pt x="150190" y="356616"/>
                  <a:pt x="150190" y="338785"/>
                </a:cubicBezTo>
                <a:lnTo>
                  <a:pt x="150190" y="93269"/>
                </a:lnTo>
                <a:cubicBezTo>
                  <a:pt x="102184" y="94183"/>
                  <a:pt x="59208" y="95555"/>
                  <a:pt x="21260" y="97384"/>
                </a:cubicBezTo>
                <a:cubicBezTo>
                  <a:pt x="16231" y="85954"/>
                  <a:pt x="11773" y="72123"/>
                  <a:pt x="7887" y="55893"/>
                </a:cubicBezTo>
                <a:cubicBezTo>
                  <a:pt x="4001" y="39662"/>
                  <a:pt x="1372" y="24460"/>
                  <a:pt x="0" y="10287"/>
                </a:cubicBezTo>
                <a:cubicBezTo>
                  <a:pt x="53950" y="7544"/>
                  <a:pt x="119329" y="6172"/>
                  <a:pt x="196139" y="6172"/>
                </a:cubicBezTo>
                <a:close/>
                <a:moveTo>
                  <a:pt x="1962150" y="0"/>
                </a:moveTo>
                <a:cubicBezTo>
                  <a:pt x="1983181" y="0"/>
                  <a:pt x="2006042" y="1486"/>
                  <a:pt x="2030730" y="4458"/>
                </a:cubicBezTo>
                <a:cubicBezTo>
                  <a:pt x="2055419" y="7430"/>
                  <a:pt x="2073479" y="12344"/>
                  <a:pt x="2084909" y="19202"/>
                </a:cubicBezTo>
                <a:lnTo>
                  <a:pt x="2075307" y="138532"/>
                </a:lnTo>
                <a:lnTo>
                  <a:pt x="2075307" y="156363"/>
                </a:lnTo>
                <a:lnTo>
                  <a:pt x="2235099" y="10287"/>
                </a:lnTo>
                <a:lnTo>
                  <a:pt x="2363343" y="10287"/>
                </a:lnTo>
                <a:lnTo>
                  <a:pt x="2145945" y="204368"/>
                </a:lnTo>
                <a:lnTo>
                  <a:pt x="2368144" y="455371"/>
                </a:lnTo>
                <a:lnTo>
                  <a:pt x="2235099" y="455371"/>
                </a:lnTo>
                <a:lnTo>
                  <a:pt x="2075307" y="258547"/>
                </a:lnTo>
                <a:lnTo>
                  <a:pt x="2075307" y="318211"/>
                </a:lnTo>
                <a:cubicBezTo>
                  <a:pt x="2075307" y="365303"/>
                  <a:pt x="2076908" y="403022"/>
                  <a:pt x="2080108" y="431368"/>
                </a:cubicBezTo>
                <a:cubicBezTo>
                  <a:pt x="2064563" y="441427"/>
                  <a:pt x="2045703" y="449428"/>
                  <a:pt x="2023530" y="455371"/>
                </a:cubicBezTo>
                <a:cubicBezTo>
                  <a:pt x="2001355" y="461315"/>
                  <a:pt x="1980896" y="463601"/>
                  <a:pt x="1962150" y="462229"/>
                </a:cubicBezTo>
                <a:cubicBezTo>
                  <a:pt x="1972209" y="431140"/>
                  <a:pt x="1977238" y="391820"/>
                  <a:pt x="1977238" y="344272"/>
                </a:cubicBezTo>
                <a:lnTo>
                  <a:pt x="1977238" y="144018"/>
                </a:lnTo>
                <a:close/>
                <a:moveTo>
                  <a:pt x="1910639" y="0"/>
                </a:moveTo>
                <a:lnTo>
                  <a:pt x="1894866" y="144018"/>
                </a:lnTo>
                <a:lnTo>
                  <a:pt x="1894866" y="344272"/>
                </a:lnTo>
                <a:lnTo>
                  <a:pt x="1909953" y="455371"/>
                </a:lnTo>
                <a:lnTo>
                  <a:pt x="1796796" y="455371"/>
                </a:lnTo>
                <a:lnTo>
                  <a:pt x="1570482" y="125501"/>
                </a:lnTo>
                <a:lnTo>
                  <a:pt x="1570482" y="318211"/>
                </a:lnTo>
                <a:cubicBezTo>
                  <a:pt x="1570482" y="365303"/>
                  <a:pt x="1572082" y="403022"/>
                  <a:pt x="1575283" y="431368"/>
                </a:cubicBezTo>
                <a:cubicBezTo>
                  <a:pt x="1559738" y="441427"/>
                  <a:pt x="1540878" y="449428"/>
                  <a:pt x="1518704" y="455371"/>
                </a:cubicBezTo>
                <a:cubicBezTo>
                  <a:pt x="1496530" y="461315"/>
                  <a:pt x="1476070" y="463830"/>
                  <a:pt x="1457325" y="462915"/>
                </a:cubicBezTo>
                <a:cubicBezTo>
                  <a:pt x="1467384" y="430911"/>
                  <a:pt x="1472413" y="391363"/>
                  <a:pt x="1472413" y="344272"/>
                </a:cubicBezTo>
                <a:lnTo>
                  <a:pt x="1472413" y="148819"/>
                </a:lnTo>
                <a:lnTo>
                  <a:pt x="1457325" y="4801"/>
                </a:lnTo>
                <a:lnTo>
                  <a:pt x="1570482" y="4801"/>
                </a:lnTo>
                <a:lnTo>
                  <a:pt x="1797482" y="319583"/>
                </a:lnTo>
                <a:lnTo>
                  <a:pt x="1797482" y="138532"/>
                </a:lnTo>
                <a:lnTo>
                  <a:pt x="1786509" y="19202"/>
                </a:lnTo>
                <a:cubicBezTo>
                  <a:pt x="1798396" y="12344"/>
                  <a:pt x="1816799" y="7430"/>
                  <a:pt x="1841716" y="4458"/>
                </a:cubicBezTo>
                <a:cubicBezTo>
                  <a:pt x="1866634" y="1486"/>
                  <a:pt x="1889608" y="0"/>
                  <a:pt x="1910639" y="0"/>
                </a:cubicBezTo>
                <a:close/>
                <a:moveTo>
                  <a:pt x="447675" y="0"/>
                </a:moveTo>
                <a:cubicBezTo>
                  <a:pt x="468706" y="0"/>
                  <a:pt x="491681" y="1486"/>
                  <a:pt x="516598" y="4458"/>
                </a:cubicBezTo>
                <a:cubicBezTo>
                  <a:pt x="541516" y="7430"/>
                  <a:pt x="559918" y="12344"/>
                  <a:pt x="571805" y="19202"/>
                </a:cubicBezTo>
                <a:lnTo>
                  <a:pt x="560832" y="138532"/>
                </a:lnTo>
                <a:lnTo>
                  <a:pt x="560832" y="185166"/>
                </a:lnTo>
                <a:lnTo>
                  <a:pt x="771373" y="185166"/>
                </a:lnTo>
                <a:lnTo>
                  <a:pt x="771373" y="144018"/>
                </a:lnTo>
                <a:lnTo>
                  <a:pt x="756285" y="0"/>
                </a:lnTo>
                <a:cubicBezTo>
                  <a:pt x="777316" y="0"/>
                  <a:pt x="800291" y="1486"/>
                  <a:pt x="825208" y="4458"/>
                </a:cubicBezTo>
                <a:cubicBezTo>
                  <a:pt x="850125" y="7430"/>
                  <a:pt x="868299" y="12344"/>
                  <a:pt x="879729" y="19202"/>
                </a:cubicBezTo>
                <a:lnTo>
                  <a:pt x="869442" y="138532"/>
                </a:lnTo>
                <a:lnTo>
                  <a:pt x="869442" y="318211"/>
                </a:lnTo>
                <a:cubicBezTo>
                  <a:pt x="869442" y="366674"/>
                  <a:pt x="871271" y="404394"/>
                  <a:pt x="874929" y="431368"/>
                </a:cubicBezTo>
                <a:cubicBezTo>
                  <a:pt x="859384" y="441427"/>
                  <a:pt x="840410" y="449428"/>
                  <a:pt x="818007" y="455371"/>
                </a:cubicBezTo>
                <a:cubicBezTo>
                  <a:pt x="795604" y="461315"/>
                  <a:pt x="775030" y="463601"/>
                  <a:pt x="756285" y="462229"/>
                </a:cubicBezTo>
                <a:cubicBezTo>
                  <a:pt x="766344" y="431140"/>
                  <a:pt x="771373" y="391820"/>
                  <a:pt x="771373" y="344272"/>
                </a:cubicBezTo>
                <a:lnTo>
                  <a:pt x="771373" y="261976"/>
                </a:lnTo>
                <a:lnTo>
                  <a:pt x="560832" y="261976"/>
                </a:lnTo>
                <a:lnTo>
                  <a:pt x="560832" y="318211"/>
                </a:lnTo>
                <a:cubicBezTo>
                  <a:pt x="560832" y="365303"/>
                  <a:pt x="562432" y="403022"/>
                  <a:pt x="565633" y="431368"/>
                </a:cubicBezTo>
                <a:cubicBezTo>
                  <a:pt x="550088" y="441427"/>
                  <a:pt x="531228" y="449428"/>
                  <a:pt x="509054" y="455371"/>
                </a:cubicBezTo>
                <a:cubicBezTo>
                  <a:pt x="486880" y="461315"/>
                  <a:pt x="466420" y="463601"/>
                  <a:pt x="447675" y="462229"/>
                </a:cubicBezTo>
                <a:cubicBezTo>
                  <a:pt x="453162" y="444856"/>
                  <a:pt x="457162" y="425539"/>
                  <a:pt x="459677" y="404279"/>
                </a:cubicBezTo>
                <a:cubicBezTo>
                  <a:pt x="462191" y="383019"/>
                  <a:pt x="463449" y="363017"/>
                  <a:pt x="463449" y="344272"/>
                </a:cubicBezTo>
                <a:lnTo>
                  <a:pt x="463449" y="1440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97280">
              <a:defRPr/>
            </a:pPr>
            <a:endParaRPr lang="en-US" altLang="zh-CN" sz="648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917B05B-D3A2-4155-A707-A4EAF40B0BBA}"/>
              </a:ext>
            </a:extLst>
          </p:cNvPr>
          <p:cNvGrpSpPr/>
          <p:nvPr/>
        </p:nvGrpSpPr>
        <p:grpSpPr>
          <a:xfrm>
            <a:off x="5701810" y="4907848"/>
            <a:ext cx="5486400" cy="1602524"/>
            <a:chOff x="4486126" y="4272417"/>
            <a:chExt cx="4572000" cy="1335436"/>
          </a:xfrm>
        </p:grpSpPr>
        <p:sp>
          <p:nvSpPr>
            <p:cNvPr id="30" name="Rectangle 38">
              <a:extLst>
                <a:ext uri="{FF2B5EF4-FFF2-40B4-BE49-F238E27FC236}">
                  <a16:creationId xmlns:a16="http://schemas.microsoft.com/office/drawing/2014/main" id="{0C8A75D8-2C87-410C-B03C-A69D33B8F46C}"/>
                </a:ext>
              </a:extLst>
            </p:cNvPr>
            <p:cNvSpPr/>
            <p:nvPr/>
          </p:nvSpPr>
          <p:spPr>
            <a:xfrm>
              <a:off x="5004048" y="5385463"/>
              <a:ext cx="4054078" cy="22239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 defTabSz="1097280">
                <a:defRPr/>
              </a:pPr>
              <a:r>
                <a:rPr lang="ms-MY" sz="1134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98, Technology Six Road, High-Tech Zone, 519085, Zhuhai, China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59F4E67B-8FF9-42A2-AF43-4C5D70BC9EC4}"/>
                </a:ext>
              </a:extLst>
            </p:cNvPr>
            <p:cNvGrpSpPr/>
            <p:nvPr/>
          </p:nvGrpSpPr>
          <p:grpSpPr>
            <a:xfrm flipH="1">
              <a:off x="7416622" y="4591077"/>
              <a:ext cx="1531788" cy="215443"/>
              <a:chOff x="3805518" y="4735456"/>
              <a:chExt cx="1531788" cy="215443"/>
            </a:xfrm>
          </p:grpSpPr>
          <p:sp>
            <p:nvSpPr>
              <p:cNvPr id="35" name="Rectangle 25">
                <a:extLst>
                  <a:ext uri="{FF2B5EF4-FFF2-40B4-BE49-F238E27FC236}">
                    <a16:creationId xmlns:a16="http://schemas.microsoft.com/office/drawing/2014/main" id="{3C0F307F-2CA2-4BD7-8921-9F18FE7A23F4}"/>
                  </a:ext>
                </a:extLst>
              </p:cNvPr>
              <p:cNvSpPr/>
              <p:nvPr/>
            </p:nvSpPr>
            <p:spPr>
              <a:xfrm>
                <a:off x="3994840" y="4735456"/>
                <a:ext cx="1342466" cy="215443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 defTabSz="1097280">
                  <a:defRPr/>
                </a:pPr>
                <a:r>
                  <a:rPr lang="en-US" altLang="zh-CN" sz="108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+86 (756)</a:t>
                </a:r>
                <a:r>
                  <a:rPr lang="zh-CN" altLang="en-US" sz="108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lang="en-US" altLang="zh-CN" sz="108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3689 708</a:t>
                </a:r>
                <a:endParaRPr lang="ms-MY" sz="108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grpSp>
            <p:nvGrpSpPr>
              <p:cNvPr id="36" name="Group 9">
                <a:extLst>
                  <a:ext uri="{FF2B5EF4-FFF2-40B4-BE49-F238E27FC236}">
                    <a16:creationId xmlns:a16="http://schemas.microsoft.com/office/drawing/2014/main" id="{C3A70F64-AE71-4FDC-8BCD-BBBBA1F970C4}"/>
                  </a:ext>
                </a:extLst>
              </p:cNvPr>
              <p:cNvGrpSpPr/>
              <p:nvPr/>
            </p:nvGrpSpPr>
            <p:grpSpPr>
              <a:xfrm>
                <a:off x="3805518" y="4752070"/>
                <a:ext cx="112502" cy="182216"/>
                <a:chOff x="4230190" y="3652404"/>
                <a:chExt cx="251543" cy="366676"/>
              </a:xfrm>
              <a:gradFill>
                <a:gsLst>
                  <a:gs pos="0">
                    <a:srgbClr val="0075C1"/>
                  </a:gs>
                  <a:gs pos="100000">
                    <a:srgbClr val="01B3BB"/>
                  </a:gs>
                </a:gsLst>
                <a:lin ang="2700000" scaled="0"/>
              </a:gradFill>
            </p:grpSpPr>
            <p:sp>
              <p:nvSpPr>
                <p:cNvPr id="37" name="AutoShape 97">
                  <a:extLst>
                    <a:ext uri="{FF2B5EF4-FFF2-40B4-BE49-F238E27FC236}">
                      <a16:creationId xmlns:a16="http://schemas.microsoft.com/office/drawing/2014/main" id="{78716738-9802-4209-9187-624C9B45B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190" y="3652404"/>
                  <a:ext cx="251543" cy="3666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636" y="3374"/>
                      </a:moveTo>
                      <a:lnTo>
                        <a:pt x="1963" y="3375"/>
                      </a:lnTo>
                      <a:lnTo>
                        <a:pt x="1963" y="2025"/>
                      </a:lnTo>
                      <a:cubicBezTo>
                        <a:pt x="1963" y="1653"/>
                        <a:pt x="2402" y="1350"/>
                        <a:pt x="2945" y="1350"/>
                      </a:cubicBezTo>
                      <a:lnTo>
                        <a:pt x="18654" y="1349"/>
                      </a:lnTo>
                      <a:cubicBezTo>
                        <a:pt x="19195" y="1349"/>
                        <a:pt x="19636" y="1652"/>
                        <a:pt x="19636" y="2024"/>
                      </a:cubicBezTo>
                      <a:cubicBezTo>
                        <a:pt x="19636" y="2024"/>
                        <a:pt x="19636" y="3374"/>
                        <a:pt x="19636" y="3374"/>
                      </a:cubicBezTo>
                      <a:close/>
                      <a:moveTo>
                        <a:pt x="19636" y="17546"/>
                      </a:moveTo>
                      <a:lnTo>
                        <a:pt x="1963" y="17547"/>
                      </a:lnTo>
                      <a:lnTo>
                        <a:pt x="1963" y="4050"/>
                      </a:lnTo>
                      <a:lnTo>
                        <a:pt x="19636" y="4049"/>
                      </a:lnTo>
                      <a:cubicBezTo>
                        <a:pt x="19636" y="4049"/>
                        <a:pt x="19636" y="17546"/>
                        <a:pt x="19636" y="17546"/>
                      </a:cubicBezTo>
                      <a:close/>
                      <a:moveTo>
                        <a:pt x="19636" y="19574"/>
                      </a:moveTo>
                      <a:cubicBezTo>
                        <a:pt x="19636" y="19946"/>
                        <a:pt x="19195" y="20249"/>
                        <a:pt x="18654" y="20249"/>
                      </a:cubicBezTo>
                      <a:lnTo>
                        <a:pt x="2945" y="20250"/>
                      </a:lnTo>
                      <a:cubicBezTo>
                        <a:pt x="2402" y="20250"/>
                        <a:pt x="1963" y="19947"/>
                        <a:pt x="1963" y="19575"/>
                      </a:cubicBezTo>
                      <a:lnTo>
                        <a:pt x="1963" y="18222"/>
                      </a:lnTo>
                      <a:lnTo>
                        <a:pt x="19636" y="18221"/>
                      </a:lnTo>
                      <a:cubicBezTo>
                        <a:pt x="19636" y="18221"/>
                        <a:pt x="19636" y="19574"/>
                        <a:pt x="19636" y="19574"/>
                      </a:cubicBezTo>
                      <a:close/>
                      <a:moveTo>
                        <a:pt x="18654" y="0"/>
                      </a:moveTo>
                      <a:lnTo>
                        <a:pt x="2945" y="0"/>
                      </a:lnTo>
                      <a:cubicBezTo>
                        <a:pt x="1317" y="0"/>
                        <a:pt x="0" y="907"/>
                        <a:pt x="0" y="2025"/>
                      </a:cubicBezTo>
                      <a:lnTo>
                        <a:pt x="0" y="19575"/>
                      </a:lnTo>
                      <a:cubicBezTo>
                        <a:pt x="0" y="20693"/>
                        <a:pt x="1317" y="21600"/>
                        <a:pt x="2945" y="21600"/>
                      </a:cubicBezTo>
                      <a:lnTo>
                        <a:pt x="18654" y="21599"/>
                      </a:lnTo>
                      <a:cubicBezTo>
                        <a:pt x="20280" y="21599"/>
                        <a:pt x="21600" y="20693"/>
                        <a:pt x="21600" y="19574"/>
                      </a:cubicBezTo>
                      <a:lnTo>
                        <a:pt x="21600" y="2024"/>
                      </a:lnTo>
                      <a:cubicBezTo>
                        <a:pt x="21600" y="906"/>
                        <a:pt x="20280" y="0"/>
                        <a:pt x="18654" y="0"/>
                      </a:cubicBezTo>
                    </a:path>
                  </a:pathLst>
                </a:custGeom>
                <a:solidFill>
                  <a:srgbClr val="0075C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41148" tIns="41148" rIns="41148" bIns="41148" anchor="ctr"/>
                <a:lstStyle/>
                <a:p>
                  <a:pPr algn="r" defTabSz="493748">
                    <a:defRPr/>
                  </a:pPr>
                  <a:endParaRPr lang="en-US" sz="324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8" name="AutoShape 98">
                  <a:extLst>
                    <a:ext uri="{FF2B5EF4-FFF2-40B4-BE49-F238E27FC236}">
                      <a16:creationId xmlns:a16="http://schemas.microsoft.com/office/drawing/2014/main" id="{1D81C6A6-0C7F-4185-A27B-2431A7883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809" y="3686819"/>
                  <a:ext cx="46304" cy="1126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58"/>
                        <a:pt x="20387" y="21599"/>
                        <a:pt x="18899" y="21599"/>
                      </a:cubicBezTo>
                      <a:lnTo>
                        <a:pt x="2699" y="21599"/>
                      </a:lnTo>
                      <a:cubicBezTo>
                        <a:pt x="1202" y="21599"/>
                        <a:pt x="0" y="16758"/>
                        <a:pt x="0" y="10800"/>
                      </a:cubicBezTo>
                      <a:cubicBezTo>
                        <a:pt x="0" y="4841"/>
                        <a:pt x="1202" y="0"/>
                        <a:pt x="2699" y="0"/>
                      </a:cubicBezTo>
                      <a:lnTo>
                        <a:pt x="18899" y="0"/>
                      </a:lnTo>
                      <a:cubicBezTo>
                        <a:pt x="20387" y="0"/>
                        <a:pt x="21600" y="4841"/>
                        <a:pt x="2160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41148" tIns="41148" rIns="41148" bIns="41148" anchor="ctr"/>
                <a:lstStyle/>
                <a:p>
                  <a:pPr algn="r" defTabSz="493748">
                    <a:defRPr/>
                  </a:pPr>
                  <a:endParaRPr lang="en-US" sz="324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9" name="AutoShape 99">
                  <a:extLst>
                    <a:ext uri="{FF2B5EF4-FFF2-40B4-BE49-F238E27FC236}">
                      <a16:creationId xmlns:a16="http://schemas.microsoft.com/office/drawing/2014/main" id="{F848AF0A-1316-4A3F-A03D-308D7F87D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698" y="3973402"/>
                  <a:ext cx="22526" cy="1126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9"/>
                        <a:pt x="19174" y="21599"/>
                        <a:pt x="16199" y="21599"/>
                      </a:cubicBezTo>
                      <a:lnTo>
                        <a:pt x="5399" y="21599"/>
                      </a:lnTo>
                      <a:cubicBezTo>
                        <a:pt x="2404" y="21599"/>
                        <a:pt x="0" y="16769"/>
                        <a:pt x="0" y="10800"/>
                      </a:cubicBezTo>
                      <a:cubicBezTo>
                        <a:pt x="0" y="4830"/>
                        <a:pt x="2404" y="0"/>
                        <a:pt x="5399" y="0"/>
                      </a:cubicBezTo>
                      <a:lnTo>
                        <a:pt x="16199" y="0"/>
                      </a:lnTo>
                      <a:cubicBezTo>
                        <a:pt x="19174" y="0"/>
                        <a:pt x="21600" y="4830"/>
                        <a:pt x="2160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41148" tIns="41148" rIns="41148" bIns="41148" anchor="ctr"/>
                <a:lstStyle/>
                <a:p>
                  <a:pPr algn="r" defTabSz="493748">
                    <a:defRPr/>
                  </a:pPr>
                  <a:endParaRPr lang="en-US" sz="324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33EDB521-8F4B-4F35-84AB-5C254765D213}"/>
                </a:ext>
              </a:extLst>
            </p:cNvPr>
            <p:cNvGrpSpPr/>
            <p:nvPr/>
          </p:nvGrpSpPr>
          <p:grpSpPr>
            <a:xfrm flipH="1">
              <a:off x="7416622" y="4855876"/>
              <a:ext cx="1552076" cy="215443"/>
              <a:chOff x="3782571" y="4975135"/>
              <a:chExt cx="1552076" cy="215443"/>
            </a:xfrm>
          </p:grpSpPr>
          <p:sp>
            <p:nvSpPr>
              <p:cNvPr id="33" name="Rectangle 26">
                <a:extLst>
                  <a:ext uri="{FF2B5EF4-FFF2-40B4-BE49-F238E27FC236}">
                    <a16:creationId xmlns:a16="http://schemas.microsoft.com/office/drawing/2014/main" id="{A8D20379-FB6B-47B1-8359-4925BFF84081}"/>
                  </a:ext>
                </a:extLst>
              </p:cNvPr>
              <p:cNvSpPr/>
              <p:nvPr/>
            </p:nvSpPr>
            <p:spPr>
              <a:xfrm>
                <a:off x="3992181" y="4975135"/>
                <a:ext cx="1342466" cy="215443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 defTabSz="1097280">
                  <a:defRPr/>
                </a:pPr>
                <a:r>
                  <a:rPr lang="en-US" sz="108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en</a:t>
                </a:r>
                <a:r>
                  <a:rPr lang="en-US" sz="108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.</a:t>
                </a:r>
                <a:r>
                  <a:rPr lang="ms-MY" sz="108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jafron.com</a:t>
                </a:r>
              </a:p>
            </p:txBody>
          </p:sp>
          <p:sp>
            <p:nvSpPr>
              <p:cNvPr id="34" name="AutoShape 4">
                <a:extLst>
                  <a:ext uri="{FF2B5EF4-FFF2-40B4-BE49-F238E27FC236}">
                    <a16:creationId xmlns:a16="http://schemas.microsoft.com/office/drawing/2014/main" id="{4D487DB7-3898-46CA-BA18-DDD3A45BB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2571" y="4994547"/>
                <a:ext cx="158397" cy="17662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428" y="17466"/>
                    </a:moveTo>
                    <a:cubicBezTo>
                      <a:pt x="16669" y="16923"/>
                      <a:pt x="15846" y="16465"/>
                      <a:pt x="14963" y="16121"/>
                    </a:cubicBezTo>
                    <a:cubicBezTo>
                      <a:pt x="15595" y="14609"/>
                      <a:pt x="15967" y="12928"/>
                      <a:pt x="16010" y="11148"/>
                    </a:cubicBezTo>
                    <a:lnTo>
                      <a:pt x="20188" y="11148"/>
                    </a:lnTo>
                    <a:cubicBezTo>
                      <a:pt x="20097" y="13612"/>
                      <a:pt x="19065" y="15838"/>
                      <a:pt x="17428" y="17466"/>
                    </a:cubicBezTo>
                    <a:moveTo>
                      <a:pt x="1411" y="11148"/>
                    </a:moveTo>
                    <a:lnTo>
                      <a:pt x="5589" y="11148"/>
                    </a:lnTo>
                    <a:cubicBezTo>
                      <a:pt x="5632" y="12928"/>
                      <a:pt x="6004" y="14609"/>
                      <a:pt x="6636" y="16121"/>
                    </a:cubicBezTo>
                    <a:cubicBezTo>
                      <a:pt x="5753" y="16465"/>
                      <a:pt x="4931" y="16923"/>
                      <a:pt x="4171" y="17466"/>
                    </a:cubicBezTo>
                    <a:cubicBezTo>
                      <a:pt x="2534" y="15838"/>
                      <a:pt x="1502" y="13612"/>
                      <a:pt x="1411" y="11148"/>
                    </a:cubicBezTo>
                    <a:moveTo>
                      <a:pt x="3785" y="4553"/>
                    </a:moveTo>
                    <a:cubicBezTo>
                      <a:pt x="4579" y="5170"/>
                      <a:pt x="5448" y="5691"/>
                      <a:pt x="6388" y="6084"/>
                    </a:cubicBezTo>
                    <a:cubicBezTo>
                      <a:pt x="5901" y="7433"/>
                      <a:pt x="5627" y="8908"/>
                      <a:pt x="5589" y="10451"/>
                    </a:cubicBezTo>
                    <a:lnTo>
                      <a:pt x="1411" y="10451"/>
                    </a:lnTo>
                    <a:cubicBezTo>
                      <a:pt x="1494" y="8190"/>
                      <a:pt x="2376" y="6135"/>
                      <a:pt x="3785" y="4553"/>
                    </a:cubicBezTo>
                    <a:moveTo>
                      <a:pt x="11148" y="10451"/>
                    </a:moveTo>
                    <a:lnTo>
                      <a:pt x="11148" y="6950"/>
                    </a:lnTo>
                    <a:cubicBezTo>
                      <a:pt x="12339" y="6913"/>
                      <a:pt x="13484" y="6696"/>
                      <a:pt x="14558" y="6324"/>
                    </a:cubicBezTo>
                    <a:cubicBezTo>
                      <a:pt x="15018" y="7598"/>
                      <a:pt x="15276" y="8992"/>
                      <a:pt x="15314" y="10451"/>
                    </a:cubicBezTo>
                    <a:cubicBezTo>
                      <a:pt x="15314" y="10451"/>
                      <a:pt x="11148" y="10451"/>
                      <a:pt x="11148" y="10451"/>
                    </a:cubicBezTo>
                    <a:close/>
                    <a:moveTo>
                      <a:pt x="14311" y="15882"/>
                    </a:moveTo>
                    <a:cubicBezTo>
                      <a:pt x="13309" y="15559"/>
                      <a:pt x="12247" y="15380"/>
                      <a:pt x="11148" y="15346"/>
                    </a:cubicBezTo>
                    <a:lnTo>
                      <a:pt x="11148" y="11148"/>
                    </a:lnTo>
                    <a:lnTo>
                      <a:pt x="15314" y="11148"/>
                    </a:lnTo>
                    <a:cubicBezTo>
                      <a:pt x="15270" y="12844"/>
                      <a:pt x="14914" y="14445"/>
                      <a:pt x="14311" y="15882"/>
                    </a:cubicBezTo>
                    <a:moveTo>
                      <a:pt x="14683" y="16757"/>
                    </a:moveTo>
                    <a:cubicBezTo>
                      <a:pt x="15476" y="17063"/>
                      <a:pt x="16218" y="17466"/>
                      <a:pt x="16904" y="17941"/>
                    </a:cubicBezTo>
                    <a:cubicBezTo>
                      <a:pt x="15632" y="19031"/>
                      <a:pt x="14067" y="19781"/>
                      <a:pt x="12344" y="20068"/>
                    </a:cubicBezTo>
                    <a:cubicBezTo>
                      <a:pt x="13280" y="19136"/>
                      <a:pt x="14076" y="18017"/>
                      <a:pt x="14683" y="16757"/>
                    </a:cubicBezTo>
                    <a:moveTo>
                      <a:pt x="11148" y="20188"/>
                    </a:moveTo>
                    <a:lnTo>
                      <a:pt x="11148" y="16043"/>
                    </a:lnTo>
                    <a:cubicBezTo>
                      <a:pt x="12146" y="16075"/>
                      <a:pt x="13113" y="16231"/>
                      <a:pt x="14025" y="16516"/>
                    </a:cubicBezTo>
                    <a:cubicBezTo>
                      <a:pt x="13314" y="17970"/>
                      <a:pt x="12343" y="19223"/>
                      <a:pt x="11185" y="20186"/>
                    </a:cubicBezTo>
                    <a:cubicBezTo>
                      <a:pt x="11185" y="20186"/>
                      <a:pt x="11148" y="20188"/>
                      <a:pt x="11148" y="20188"/>
                    </a:cubicBezTo>
                    <a:close/>
                    <a:moveTo>
                      <a:pt x="9255" y="20068"/>
                    </a:moveTo>
                    <a:cubicBezTo>
                      <a:pt x="7532" y="19781"/>
                      <a:pt x="5967" y="19031"/>
                      <a:pt x="4695" y="17941"/>
                    </a:cubicBezTo>
                    <a:cubicBezTo>
                      <a:pt x="5381" y="17466"/>
                      <a:pt x="6123" y="17063"/>
                      <a:pt x="6916" y="16757"/>
                    </a:cubicBezTo>
                    <a:cubicBezTo>
                      <a:pt x="7523" y="18017"/>
                      <a:pt x="8319" y="19136"/>
                      <a:pt x="9255" y="20068"/>
                    </a:cubicBezTo>
                    <a:moveTo>
                      <a:pt x="10451" y="11148"/>
                    </a:moveTo>
                    <a:lnTo>
                      <a:pt x="10451" y="15346"/>
                    </a:lnTo>
                    <a:cubicBezTo>
                      <a:pt x="9352" y="15380"/>
                      <a:pt x="8290" y="15559"/>
                      <a:pt x="7288" y="15882"/>
                    </a:cubicBezTo>
                    <a:cubicBezTo>
                      <a:pt x="6685" y="14445"/>
                      <a:pt x="6329" y="12844"/>
                      <a:pt x="6285" y="11148"/>
                    </a:cubicBezTo>
                    <a:cubicBezTo>
                      <a:pt x="6285" y="11148"/>
                      <a:pt x="10451" y="11148"/>
                      <a:pt x="10451" y="11148"/>
                    </a:cubicBezTo>
                    <a:close/>
                    <a:moveTo>
                      <a:pt x="7041" y="6324"/>
                    </a:moveTo>
                    <a:cubicBezTo>
                      <a:pt x="8115" y="6696"/>
                      <a:pt x="9260" y="6913"/>
                      <a:pt x="10451" y="6950"/>
                    </a:cubicBezTo>
                    <a:lnTo>
                      <a:pt x="10451" y="10451"/>
                    </a:lnTo>
                    <a:lnTo>
                      <a:pt x="6285" y="10451"/>
                    </a:lnTo>
                    <a:cubicBezTo>
                      <a:pt x="6324" y="8992"/>
                      <a:pt x="6581" y="7598"/>
                      <a:pt x="7041" y="6324"/>
                    </a:cubicBezTo>
                    <a:moveTo>
                      <a:pt x="6651" y="5442"/>
                    </a:moveTo>
                    <a:cubicBezTo>
                      <a:pt x="5790" y="5084"/>
                      <a:pt x="4993" y="4609"/>
                      <a:pt x="4263" y="4050"/>
                    </a:cubicBezTo>
                    <a:cubicBezTo>
                      <a:pt x="5606" y="2749"/>
                      <a:pt x="7332" y="1851"/>
                      <a:pt x="9255" y="1531"/>
                    </a:cubicBezTo>
                    <a:cubicBezTo>
                      <a:pt x="8175" y="2610"/>
                      <a:pt x="7286" y="3939"/>
                      <a:pt x="6651" y="5442"/>
                    </a:cubicBezTo>
                    <a:moveTo>
                      <a:pt x="10451" y="1411"/>
                    </a:moveTo>
                    <a:lnTo>
                      <a:pt x="10451" y="6253"/>
                    </a:lnTo>
                    <a:cubicBezTo>
                      <a:pt x="9352" y="6217"/>
                      <a:pt x="8296" y="6021"/>
                      <a:pt x="7303" y="5681"/>
                    </a:cubicBezTo>
                    <a:cubicBezTo>
                      <a:pt x="8029" y="3972"/>
                      <a:pt x="9101" y="2507"/>
                      <a:pt x="10415" y="1413"/>
                    </a:cubicBezTo>
                    <a:cubicBezTo>
                      <a:pt x="10427" y="1412"/>
                      <a:pt x="10439" y="1411"/>
                      <a:pt x="10451" y="1411"/>
                    </a:cubicBezTo>
                    <a:moveTo>
                      <a:pt x="12344" y="1531"/>
                    </a:moveTo>
                    <a:cubicBezTo>
                      <a:pt x="14267" y="1851"/>
                      <a:pt x="15993" y="2749"/>
                      <a:pt x="17336" y="4050"/>
                    </a:cubicBezTo>
                    <a:cubicBezTo>
                      <a:pt x="16606" y="4609"/>
                      <a:pt x="15809" y="5084"/>
                      <a:pt x="14948" y="5442"/>
                    </a:cubicBezTo>
                    <a:cubicBezTo>
                      <a:pt x="14313" y="3939"/>
                      <a:pt x="13424" y="2610"/>
                      <a:pt x="12344" y="1531"/>
                    </a:cubicBezTo>
                    <a:moveTo>
                      <a:pt x="11184" y="1413"/>
                    </a:moveTo>
                    <a:cubicBezTo>
                      <a:pt x="12498" y="2507"/>
                      <a:pt x="13570" y="3972"/>
                      <a:pt x="14296" y="5681"/>
                    </a:cubicBezTo>
                    <a:cubicBezTo>
                      <a:pt x="13303" y="6021"/>
                      <a:pt x="12247" y="6217"/>
                      <a:pt x="11148" y="6253"/>
                    </a:cubicBezTo>
                    <a:lnTo>
                      <a:pt x="11148" y="1411"/>
                    </a:lnTo>
                    <a:cubicBezTo>
                      <a:pt x="11160" y="1411"/>
                      <a:pt x="11172" y="1412"/>
                      <a:pt x="11184" y="1413"/>
                    </a:cubicBezTo>
                    <a:moveTo>
                      <a:pt x="10414" y="20186"/>
                    </a:moveTo>
                    <a:cubicBezTo>
                      <a:pt x="9256" y="19223"/>
                      <a:pt x="8285" y="17970"/>
                      <a:pt x="7574" y="16516"/>
                    </a:cubicBezTo>
                    <a:cubicBezTo>
                      <a:pt x="8486" y="16231"/>
                      <a:pt x="9453" y="16075"/>
                      <a:pt x="10451" y="16043"/>
                    </a:cubicBezTo>
                    <a:lnTo>
                      <a:pt x="10451" y="20188"/>
                    </a:lnTo>
                    <a:cubicBezTo>
                      <a:pt x="10451" y="20188"/>
                      <a:pt x="10414" y="20186"/>
                      <a:pt x="10414" y="20186"/>
                    </a:cubicBezTo>
                    <a:close/>
                    <a:moveTo>
                      <a:pt x="20188" y="10451"/>
                    </a:moveTo>
                    <a:lnTo>
                      <a:pt x="16010" y="10451"/>
                    </a:lnTo>
                    <a:cubicBezTo>
                      <a:pt x="15972" y="8908"/>
                      <a:pt x="15698" y="7433"/>
                      <a:pt x="15211" y="6084"/>
                    </a:cubicBezTo>
                    <a:cubicBezTo>
                      <a:pt x="16151" y="5691"/>
                      <a:pt x="17020" y="5170"/>
                      <a:pt x="17814" y="4553"/>
                    </a:cubicBezTo>
                    <a:cubicBezTo>
                      <a:pt x="19223" y="6135"/>
                      <a:pt x="20105" y="8190"/>
                      <a:pt x="20188" y="10451"/>
                    </a:cubicBezTo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</a:path>
                </a:pathLst>
              </a:custGeom>
              <a:solidFill>
                <a:srgbClr val="0075C1"/>
              </a:solidFill>
              <a:ln>
                <a:noFill/>
              </a:ln>
              <a:effectLst/>
            </p:spPr>
            <p:txBody>
              <a:bodyPr lIns="41148" tIns="41148" rIns="41148" bIns="41148" anchor="ctr"/>
              <a:lstStyle/>
              <a:p>
                <a:pPr algn="r" defTabSz="493748">
                  <a:defRPr/>
                </a:pPr>
                <a:endParaRPr lang="en-US" sz="324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5C15EEB-0FED-44BD-9285-752DE45AB971}"/>
                </a:ext>
              </a:extLst>
            </p:cNvPr>
            <p:cNvGrpSpPr/>
            <p:nvPr/>
          </p:nvGrpSpPr>
          <p:grpSpPr>
            <a:xfrm flipH="1">
              <a:off x="7416622" y="5120675"/>
              <a:ext cx="1557395" cy="215443"/>
              <a:chOff x="3779912" y="5214814"/>
              <a:chExt cx="1557395" cy="215443"/>
            </a:xfrm>
          </p:grpSpPr>
          <p:sp>
            <p:nvSpPr>
              <p:cNvPr id="31" name="AutoShape 83">
                <a:extLst>
                  <a:ext uri="{FF2B5EF4-FFF2-40B4-BE49-F238E27FC236}">
                    <a16:creationId xmlns:a16="http://schemas.microsoft.com/office/drawing/2014/main" id="{921570FA-68C9-4F93-B795-409A17A72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912" y="5262834"/>
                <a:ext cx="163715" cy="11940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1610" y="13990"/>
                    </a:moveTo>
                    <a:cubicBezTo>
                      <a:pt x="11373" y="14259"/>
                      <a:pt x="11093" y="14400"/>
                      <a:pt x="10800" y="14400"/>
                    </a:cubicBezTo>
                    <a:cubicBezTo>
                      <a:pt x="10505" y="14400"/>
                      <a:pt x="10225" y="14259"/>
                      <a:pt x="9990" y="13990"/>
                    </a:cubicBezTo>
                    <a:lnTo>
                      <a:pt x="7198" y="10800"/>
                    </a:lnTo>
                    <a:lnTo>
                      <a:pt x="6636" y="10157"/>
                    </a:lnTo>
                    <a:lnTo>
                      <a:pt x="1349" y="4115"/>
                    </a:lnTo>
                    <a:lnTo>
                      <a:pt x="1349" y="4114"/>
                    </a:lnTo>
                    <a:cubicBezTo>
                      <a:pt x="1349" y="2980"/>
                      <a:pt x="1955" y="2057"/>
                      <a:pt x="2699" y="2057"/>
                    </a:cubicBezTo>
                    <a:lnTo>
                      <a:pt x="18899" y="2057"/>
                    </a:lnTo>
                    <a:cubicBezTo>
                      <a:pt x="19643" y="2057"/>
                      <a:pt x="20249" y="2980"/>
                      <a:pt x="20249" y="4114"/>
                    </a:cubicBezTo>
                    <a:cubicBezTo>
                      <a:pt x="20249" y="4114"/>
                      <a:pt x="11610" y="13990"/>
                      <a:pt x="11610" y="13990"/>
                    </a:cubicBezTo>
                    <a:close/>
                    <a:moveTo>
                      <a:pt x="20249" y="16198"/>
                    </a:moveTo>
                    <a:lnTo>
                      <a:pt x="15525" y="10800"/>
                    </a:lnTo>
                    <a:lnTo>
                      <a:pt x="20249" y="5399"/>
                    </a:lnTo>
                    <a:cubicBezTo>
                      <a:pt x="20249" y="5399"/>
                      <a:pt x="20249" y="16198"/>
                      <a:pt x="20249" y="16198"/>
                    </a:cubicBezTo>
                    <a:close/>
                    <a:moveTo>
                      <a:pt x="20249" y="17484"/>
                    </a:moveTo>
                    <a:cubicBezTo>
                      <a:pt x="20249" y="18620"/>
                      <a:pt x="19643" y="19541"/>
                      <a:pt x="18899" y="19541"/>
                    </a:cubicBezTo>
                    <a:lnTo>
                      <a:pt x="2699" y="19541"/>
                    </a:lnTo>
                    <a:cubicBezTo>
                      <a:pt x="1955" y="19541"/>
                      <a:pt x="1349" y="18620"/>
                      <a:pt x="1349" y="17484"/>
                    </a:cubicBezTo>
                    <a:lnTo>
                      <a:pt x="6636" y="11442"/>
                    </a:lnTo>
                    <a:lnTo>
                      <a:pt x="9585" y="14813"/>
                    </a:lnTo>
                    <a:cubicBezTo>
                      <a:pt x="9945" y="15222"/>
                      <a:pt x="10372" y="15429"/>
                      <a:pt x="10800" y="15429"/>
                    </a:cubicBezTo>
                    <a:cubicBezTo>
                      <a:pt x="11228" y="15429"/>
                      <a:pt x="11654" y="15222"/>
                      <a:pt x="12015" y="14813"/>
                    </a:cubicBezTo>
                    <a:lnTo>
                      <a:pt x="14963" y="11442"/>
                    </a:lnTo>
                    <a:cubicBezTo>
                      <a:pt x="14963" y="11442"/>
                      <a:pt x="20249" y="17484"/>
                      <a:pt x="20249" y="17484"/>
                    </a:cubicBezTo>
                    <a:close/>
                    <a:moveTo>
                      <a:pt x="1349" y="5399"/>
                    </a:moveTo>
                    <a:lnTo>
                      <a:pt x="6074" y="10800"/>
                    </a:lnTo>
                    <a:lnTo>
                      <a:pt x="1349" y="16198"/>
                    </a:lnTo>
                    <a:cubicBezTo>
                      <a:pt x="1349" y="16198"/>
                      <a:pt x="1349" y="5399"/>
                      <a:pt x="1349" y="5399"/>
                    </a:cubicBezTo>
                    <a:close/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08" y="0"/>
                      <a:pt x="0" y="1842"/>
                      <a:pt x="0" y="4114"/>
                    </a:cubicBezTo>
                    <a:lnTo>
                      <a:pt x="0" y="17484"/>
                    </a:lnTo>
                    <a:cubicBezTo>
                      <a:pt x="0" y="19756"/>
                      <a:pt x="1208" y="21600"/>
                      <a:pt x="2699" y="21600"/>
                    </a:cubicBezTo>
                    <a:lnTo>
                      <a:pt x="18899" y="21600"/>
                    </a:lnTo>
                    <a:cubicBezTo>
                      <a:pt x="20391" y="21600"/>
                      <a:pt x="21600" y="19756"/>
                      <a:pt x="21600" y="17484"/>
                    </a:cubicBezTo>
                    <a:lnTo>
                      <a:pt x="21600" y="4114"/>
                    </a:lnTo>
                    <a:cubicBezTo>
                      <a:pt x="21600" y="1842"/>
                      <a:pt x="20391" y="0"/>
                      <a:pt x="18899" y="0"/>
                    </a:cubicBezTo>
                  </a:path>
                </a:pathLst>
              </a:custGeom>
              <a:solidFill>
                <a:srgbClr val="0075C1"/>
              </a:solidFill>
              <a:ln>
                <a:noFill/>
              </a:ln>
              <a:effectLst/>
            </p:spPr>
            <p:txBody>
              <a:bodyPr lIns="41148" tIns="41148" rIns="41148" bIns="41148" anchor="ctr"/>
              <a:lstStyle/>
              <a:p>
                <a:pPr algn="r" defTabSz="493748">
                  <a:defRPr/>
                </a:pPr>
                <a:endParaRPr lang="en-US" sz="324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2" name="Rectangle 36">
                <a:extLst>
                  <a:ext uri="{FF2B5EF4-FFF2-40B4-BE49-F238E27FC236}">
                    <a16:creationId xmlns:a16="http://schemas.microsoft.com/office/drawing/2014/main" id="{460104D4-21E7-4D52-B8BC-F8F895CDB68A}"/>
                  </a:ext>
                </a:extLst>
              </p:cNvPr>
              <p:cNvSpPr/>
              <p:nvPr/>
            </p:nvSpPr>
            <p:spPr>
              <a:xfrm>
                <a:off x="3994841" y="5214814"/>
                <a:ext cx="1342466" cy="215443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 defTabSz="1097280">
                  <a:defRPr/>
                </a:pPr>
                <a:r>
                  <a:rPr lang="ms-MY" sz="108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support@jafron.com</a:t>
                </a:r>
              </a:p>
            </p:txBody>
          </p: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440E9C0-93DE-4BD0-8253-EE22769A524F}"/>
                </a:ext>
              </a:extLst>
            </p:cNvPr>
            <p:cNvSpPr txBox="1"/>
            <p:nvPr/>
          </p:nvSpPr>
          <p:spPr>
            <a:xfrm>
              <a:off x="4486126" y="4272417"/>
              <a:ext cx="4572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097280">
                <a:defRPr/>
              </a:pPr>
              <a:r>
                <a:rPr lang="en-US" altLang="zh-CN" sz="1440" b="1" dirty="0">
                  <a:solidFill>
                    <a:srgbClr val="0075C1"/>
                  </a:solidFill>
                  <a:latin typeface="思源黑体 CN Bold"/>
                  <a:ea typeface="思源黑体 CN Bold"/>
                  <a:sym typeface="思源黑体 CN Normal" panose="020B0400000000000000" pitchFamily="34" charset="-122"/>
                </a:rPr>
                <a:t>Contact Us: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CA4870E4-8C1B-4355-9881-92D28F48443E}"/>
              </a:ext>
            </a:extLst>
          </p:cNvPr>
          <p:cNvSpPr txBox="1"/>
          <p:nvPr/>
        </p:nvSpPr>
        <p:spPr>
          <a:xfrm>
            <a:off x="721056" y="2733653"/>
            <a:ext cx="3871277" cy="3580603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0107093"/>
              </a:avLst>
            </a:prstTxWarp>
            <a:spAutoFit/>
          </a:bodyPr>
          <a:lstStyle/>
          <a:p>
            <a:pPr algn="ctr" defTabSz="1097280">
              <a:defRPr/>
            </a:pPr>
            <a:r>
              <a:rPr lang="en-US" altLang="zh-CN" sz="1680" b="1" dirty="0" err="1">
                <a:solidFill>
                  <a:srgbClr val="0075C1"/>
                </a:solidFill>
                <a:latin typeface="思源黑体 CN Bold"/>
                <a:ea typeface="思源黑体 CN Bold"/>
                <a:sym typeface="思源黑体 CN Normal" panose="020B0400000000000000" pitchFamily="34" charset="-122"/>
              </a:rPr>
              <a:t>Jafron</a:t>
            </a:r>
            <a:r>
              <a:rPr lang="en-US" altLang="zh-CN" sz="1680" b="1" dirty="0">
                <a:solidFill>
                  <a:srgbClr val="0075C1"/>
                </a:solidFill>
                <a:latin typeface="思源黑体 CN Bold"/>
                <a:ea typeface="思源黑体 CN Bold"/>
                <a:sym typeface="思源黑体 CN Normal" panose="020B0400000000000000" pitchFamily="34" charset="-122"/>
              </a:rPr>
              <a:t>: make every resin with best quality</a:t>
            </a:r>
            <a:endParaRPr lang="zh-CN" altLang="en-US" sz="1680" b="1" dirty="0">
              <a:solidFill>
                <a:srgbClr val="0075C1"/>
              </a:solidFill>
              <a:latin typeface="思源黑体 CN Bold"/>
              <a:ea typeface="思源黑体 CN Bold"/>
              <a:sym typeface="思源黑体 CN Normal" panose="020B04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85E5DE-BC49-4D42-95EE-176AAEABA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67" y="337987"/>
            <a:ext cx="2097484" cy="6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8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/>
          <p:cNvSpPr>
            <a:spLocks noGrp="1" noChangeArrowheads="1"/>
          </p:cNvSpPr>
          <p:nvPr>
            <p:ph type="title"/>
          </p:nvPr>
        </p:nvSpPr>
        <p:spPr>
          <a:xfrm>
            <a:off x="1622870" y="512637"/>
            <a:ext cx="8243316" cy="545212"/>
          </a:xfrm>
        </p:spPr>
        <p:txBody>
          <a:bodyPr/>
          <a:lstStyle/>
          <a:p>
            <a:r>
              <a:rPr lang="en-US" altLang="zh-CN" cap="none" dirty="0"/>
              <a:t>Definition of Hemoperfusion (HP) </a:t>
            </a:r>
            <a:endParaRPr lang="zh-CN" altLang="en-US" cap="none" dirty="0"/>
          </a:p>
        </p:txBody>
      </p:sp>
      <p:pic>
        <p:nvPicPr>
          <p:cNvPr id="696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24" y="4946333"/>
            <a:ext cx="390906" cy="38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图片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072" y="4517709"/>
            <a:ext cx="279464" cy="29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图片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24" y="4207383"/>
            <a:ext cx="125158" cy="1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21" y="3308985"/>
            <a:ext cx="744094" cy="78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矩形 1"/>
          <p:cNvSpPr>
            <a:spLocks noChangeArrowheads="1"/>
          </p:cNvSpPr>
          <p:nvPr/>
        </p:nvSpPr>
        <p:spPr bwMode="auto">
          <a:xfrm>
            <a:off x="8367713" y="3552445"/>
            <a:ext cx="561372" cy="29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87552" eaLnBrk="0" hangingPunct="0"/>
            <a:r>
              <a:rPr lang="en-US" altLang="zh-CN" sz="1296" b="1">
                <a:solidFill>
                  <a:srgbClr val="000000"/>
                </a:solidFill>
                <a:latin typeface="Verdana"/>
                <a:ea typeface="Microsoft YaHei" panose="020B0503020204020204" pitchFamily="34" charset="-122"/>
                <a:sym typeface="Microsoft YaHei" panose="020B0503020204020204" pitchFamily="34" charset="-122"/>
              </a:rPr>
              <a:t>RBC</a:t>
            </a:r>
            <a:endParaRPr lang="zh-CN" altLang="en-US" sz="1296" b="1">
              <a:solidFill>
                <a:prstClr val="black"/>
              </a:solidFill>
              <a:latin typeface="Verdana"/>
              <a:ea typeface="Microsoft YaHei" panose="020B0503020204020204" pitchFamily="34" charset="-122"/>
            </a:endParaRPr>
          </a:p>
        </p:txBody>
      </p:sp>
      <p:sp>
        <p:nvSpPr>
          <p:cNvPr id="69640" name="矩形 38"/>
          <p:cNvSpPr>
            <a:spLocks noChangeArrowheads="1"/>
          </p:cNvSpPr>
          <p:nvPr/>
        </p:nvSpPr>
        <p:spPr bwMode="auto">
          <a:xfrm>
            <a:off x="8288847" y="4126803"/>
            <a:ext cx="1697901" cy="29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87552" eaLnBrk="0" hangingPunct="0"/>
            <a:r>
              <a:rPr lang="en-US" altLang="zh-CN" sz="1296" b="1">
                <a:solidFill>
                  <a:srgbClr val="000000"/>
                </a:solidFill>
                <a:latin typeface="Verdana"/>
                <a:ea typeface="Microsoft YaHei" panose="020B0503020204020204" pitchFamily="34" charset="-122"/>
                <a:sym typeface="Microsoft YaHei" panose="020B0503020204020204" pitchFamily="34" charset="-122"/>
              </a:rPr>
              <a:t>Small molecules</a:t>
            </a:r>
            <a:endParaRPr lang="zh-CN" altLang="en-US" sz="1296" b="1">
              <a:solidFill>
                <a:prstClr val="black"/>
              </a:solidFill>
              <a:latin typeface="Verdana"/>
              <a:ea typeface="Microsoft YaHei" panose="020B0503020204020204" pitchFamily="34" charset="-122"/>
            </a:endParaRPr>
          </a:p>
        </p:txBody>
      </p:sp>
      <p:sp>
        <p:nvSpPr>
          <p:cNvPr id="69641" name="矩形 40"/>
          <p:cNvSpPr>
            <a:spLocks noChangeArrowheads="1"/>
          </p:cNvSpPr>
          <p:nvPr/>
        </p:nvSpPr>
        <p:spPr bwMode="auto">
          <a:xfrm>
            <a:off x="8305991" y="4572573"/>
            <a:ext cx="1540806" cy="29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87552" eaLnBrk="0" hangingPunct="0"/>
            <a:r>
              <a:rPr lang="en-US" altLang="zh-CN" sz="1296" b="1">
                <a:solidFill>
                  <a:srgbClr val="000000"/>
                </a:solidFill>
                <a:latin typeface="Verdana"/>
                <a:ea typeface="Microsoft YaHei" panose="020B0503020204020204" pitchFamily="34" charset="-122"/>
                <a:sym typeface="Microsoft YaHei" panose="020B0503020204020204" pitchFamily="34" charset="-122"/>
              </a:rPr>
              <a:t>Aim molecules</a:t>
            </a:r>
            <a:endParaRPr lang="zh-CN" altLang="en-US" sz="1296" b="1">
              <a:solidFill>
                <a:srgbClr val="000000"/>
              </a:solidFill>
              <a:latin typeface="Verdana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68619" name="矩形 37"/>
          <p:cNvSpPr>
            <a:spLocks noChangeArrowheads="1"/>
          </p:cNvSpPr>
          <p:nvPr/>
        </p:nvSpPr>
        <p:spPr bwMode="auto">
          <a:xfrm>
            <a:off x="7225856" y="1344170"/>
            <a:ext cx="3458146" cy="15216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394336" defTabSz="987552" eaLnBrk="0" hangingPunct="0">
              <a:defRPr/>
            </a:pPr>
            <a:r>
              <a:rPr lang="en-US" altLang="zh-CN" sz="1728" b="1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Hemoperfusion</a:t>
            </a:r>
            <a:r>
              <a:rPr lang="en-US" altLang="zh-CN" sz="1512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 is a blood purification therapy based on </a:t>
            </a:r>
            <a:r>
              <a:rPr lang="en-US" altLang="zh-CN" sz="1512" b="1" dirty="0">
                <a:solidFill>
                  <a:srgbClr val="0070C0"/>
                </a:solidFill>
                <a:latin typeface="Verdana"/>
                <a:ea typeface="微软雅黑" panose="020B0503020204020204" pitchFamily="34" charset="-122"/>
              </a:rPr>
              <a:t>adsorption technology</a:t>
            </a:r>
            <a:r>
              <a:rPr lang="en-US" altLang="zh-CN" sz="1512" dirty="0">
                <a:solidFill>
                  <a:prstClr val="black"/>
                </a:solidFill>
                <a:latin typeface="Verdana"/>
                <a:ea typeface="微软雅黑" panose="020B0503020204020204" pitchFamily="34" charset="-122"/>
              </a:rPr>
              <a:t>, using adsorbent to clear toxins, drugs and metabolites from blood. </a:t>
            </a:r>
          </a:p>
        </p:txBody>
      </p:sp>
      <p:sp>
        <p:nvSpPr>
          <p:cNvPr id="69643" name="矩形 40"/>
          <p:cNvSpPr>
            <a:spLocks noChangeArrowheads="1"/>
          </p:cNvSpPr>
          <p:nvPr/>
        </p:nvSpPr>
        <p:spPr bwMode="auto">
          <a:xfrm>
            <a:off x="8367713" y="5004627"/>
            <a:ext cx="1540806" cy="29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87552" eaLnBrk="0" hangingPunct="0"/>
            <a:r>
              <a:rPr lang="en-US" altLang="zh-CN" sz="1296" b="1">
                <a:solidFill>
                  <a:srgbClr val="000000"/>
                </a:solidFill>
                <a:latin typeface="Verdana"/>
                <a:ea typeface="Microsoft YaHei" panose="020B0503020204020204" pitchFamily="34" charset="-122"/>
                <a:sym typeface="Microsoft YaHei" panose="020B0503020204020204" pitchFamily="34" charset="-122"/>
              </a:rPr>
              <a:t>Aim molecules</a:t>
            </a:r>
            <a:endParaRPr lang="zh-CN" altLang="en-US" sz="1296" b="1">
              <a:solidFill>
                <a:srgbClr val="000000"/>
              </a:solidFill>
              <a:latin typeface="Verdana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36" name="下箭头 35"/>
          <p:cNvSpPr/>
          <p:nvPr/>
        </p:nvSpPr>
        <p:spPr>
          <a:xfrm rot="10800000">
            <a:off x="6132005" y="2340294"/>
            <a:ext cx="586360" cy="26866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87552">
              <a:defRPr/>
            </a:pPr>
            <a:endParaRPr lang="zh-CN" altLang="en-US" sz="1944">
              <a:solidFill>
                <a:prstClr val="white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69645" name="TextBox 45"/>
          <p:cNvSpPr txBox="1">
            <a:spLocks noChangeArrowheads="1"/>
          </p:cNvSpPr>
          <p:nvPr/>
        </p:nvSpPr>
        <p:spPr bwMode="auto">
          <a:xfrm rot="10800000">
            <a:off x="6185833" y="2948618"/>
            <a:ext cx="483850" cy="17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87552"/>
            <a:r>
              <a:rPr lang="en-US" altLang="zh-CN" sz="1944" b="1" dirty="0">
                <a:solidFill>
                  <a:prstClr val="black"/>
                </a:solidFill>
              </a:rPr>
              <a:t>Flow direction</a:t>
            </a:r>
            <a:endParaRPr lang="zh-CN" altLang="en-US" sz="1944" b="1" dirty="0">
              <a:solidFill>
                <a:prstClr val="black"/>
              </a:solidFill>
            </a:endParaRPr>
          </a:p>
        </p:txBody>
      </p:sp>
      <p:sp>
        <p:nvSpPr>
          <p:cNvPr id="61" name="圆柱形 1"/>
          <p:cNvSpPr>
            <a:spLocks noChangeArrowheads="1"/>
          </p:cNvSpPr>
          <p:nvPr/>
        </p:nvSpPr>
        <p:spPr bwMode="auto">
          <a:xfrm>
            <a:off x="2715006" y="1380174"/>
            <a:ext cx="3319272" cy="4361688"/>
          </a:xfrm>
          <a:prstGeom prst="can">
            <a:avLst>
              <a:gd name="adj" fmla="val 21213"/>
            </a:avLst>
          </a:prstGeom>
          <a:solidFill>
            <a:srgbClr val="FF7D7D"/>
          </a:solidFill>
          <a:ln w="9525">
            <a:solidFill>
              <a:srgbClr val="FFCCCC"/>
            </a:solidFill>
            <a:round/>
          </a:ln>
        </p:spPr>
        <p:txBody>
          <a:bodyPr/>
          <a:lstStyle/>
          <a:p>
            <a:pPr defTabSz="987552" eaLnBrk="0" hangingPunct="0"/>
            <a:endParaRPr lang="zh-CN" altLang="zh-CN" sz="1944">
              <a:solidFill>
                <a:srgbClr val="000000"/>
              </a:solidFill>
              <a:latin typeface="Verdana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50" y="4864038"/>
            <a:ext cx="824674" cy="84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组合 1"/>
          <p:cNvGrpSpPr>
            <a:grpSpLocks noChangeAspect="1"/>
          </p:cNvGrpSpPr>
          <p:nvPr/>
        </p:nvGrpSpPr>
        <p:grpSpPr bwMode="auto">
          <a:xfrm>
            <a:off x="3604833" y="4371976"/>
            <a:ext cx="1280731" cy="397764"/>
            <a:chOff x="0" y="0"/>
            <a:chExt cx="1470716" cy="443844"/>
          </a:xfrm>
        </p:grpSpPr>
        <p:pic>
          <p:nvPicPr>
            <p:cNvPr id="69663" name="图片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78" y="60514"/>
              <a:ext cx="221924" cy="22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图片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1924" cy="22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图片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792" y="0"/>
              <a:ext cx="221924" cy="22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图片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65" y="221922"/>
              <a:ext cx="221924" cy="22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7" name="图片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75" y="0"/>
              <a:ext cx="221924" cy="22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组合 68"/>
          <p:cNvGrpSpPr>
            <a:grpSpLocks noChangeAspect="1"/>
          </p:cNvGrpSpPr>
          <p:nvPr/>
        </p:nvGrpSpPr>
        <p:grpSpPr bwMode="auto">
          <a:xfrm>
            <a:off x="3021903" y="4536568"/>
            <a:ext cx="2342008" cy="768096"/>
            <a:chOff x="0" y="0"/>
            <a:chExt cx="2688320" cy="855087"/>
          </a:xfrm>
        </p:grpSpPr>
        <p:pic>
          <p:nvPicPr>
            <p:cNvPr id="69660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039"/>
              <a:ext cx="474110" cy="449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136" y="0"/>
              <a:ext cx="472990" cy="4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330" y="404515"/>
              <a:ext cx="472990" cy="4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组合 2"/>
          <p:cNvGrpSpPr>
            <a:grpSpLocks noChangeAspect="1"/>
          </p:cNvGrpSpPr>
          <p:nvPr/>
        </p:nvGrpSpPr>
        <p:grpSpPr bwMode="auto">
          <a:xfrm>
            <a:off x="3604833" y="4581145"/>
            <a:ext cx="2316289" cy="900114"/>
            <a:chOff x="0" y="0"/>
            <a:chExt cx="2657385" cy="1000632"/>
          </a:xfrm>
        </p:grpSpPr>
        <p:pic>
          <p:nvPicPr>
            <p:cNvPr id="69654" name="图片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3438"/>
              <a:ext cx="317194" cy="317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5" name="图片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19" y="342553"/>
              <a:ext cx="318314" cy="31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6" name="图片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381" y="0"/>
              <a:ext cx="317194" cy="317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7" name="图片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189" y="317194"/>
              <a:ext cx="317196" cy="317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8" name="图片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42" y="660130"/>
              <a:ext cx="317196" cy="318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图片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15" y="445954"/>
              <a:ext cx="318314" cy="31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" name="Picture 4" descr="8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8886D1"/>
              </a:clrFrom>
              <a:clrTo>
                <a:srgbClr val="8886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" t="7660" r="44826" b="17238"/>
          <a:stretch>
            <a:fillRect/>
          </a:stretch>
        </p:blipFill>
        <p:spPr bwMode="auto">
          <a:xfrm>
            <a:off x="2852167" y="1945959"/>
            <a:ext cx="2762060" cy="21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2" name="AutoShape 18"/>
          <p:cNvSpPr>
            <a:spLocks noChangeArrowheads="1"/>
          </p:cNvSpPr>
          <p:nvPr/>
        </p:nvSpPr>
        <p:spPr bwMode="auto">
          <a:xfrm>
            <a:off x="1353694" y="2203133"/>
            <a:ext cx="1273874" cy="538354"/>
          </a:xfrm>
          <a:prstGeom prst="wedgeEllipseCallout">
            <a:avLst>
              <a:gd name="adj1" fmla="val 87106"/>
              <a:gd name="adj2" fmla="val -26218"/>
            </a:avLst>
          </a:prstGeom>
          <a:solidFill>
            <a:srgbClr val="C00000"/>
          </a:solidFill>
          <a:ln w="12700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987552" eaLnBrk="0" hangingPunct="0"/>
            <a:r>
              <a:rPr lang="en-US" altLang="zh-CN" sz="1728" b="1">
                <a:solidFill>
                  <a:srgbClr val="FFFFFF"/>
                </a:solidFill>
                <a:latin typeface="Verdana"/>
                <a:ea typeface="Microsoft YaHei" panose="020B0503020204020204" pitchFamily="34" charset="-122"/>
                <a:sym typeface="Microsoft YaHei" panose="020B0503020204020204" pitchFamily="34" charset="-122"/>
              </a:rPr>
              <a:t>Blood</a:t>
            </a:r>
          </a:p>
        </p:txBody>
      </p:sp>
      <p:sp>
        <p:nvSpPr>
          <p:cNvPr id="69653" name="AutoShape 17"/>
          <p:cNvSpPr>
            <a:spLocks noChangeArrowheads="1"/>
          </p:cNvSpPr>
          <p:nvPr/>
        </p:nvSpPr>
        <p:spPr bwMode="auto">
          <a:xfrm>
            <a:off x="1229565" y="3158110"/>
            <a:ext cx="1398347" cy="572644"/>
          </a:xfrm>
          <a:prstGeom prst="wedgeEllipseCallout">
            <a:avLst>
              <a:gd name="adj1" fmla="val 100616"/>
              <a:gd name="adj2" fmla="val -24843"/>
            </a:avLst>
          </a:prstGeom>
          <a:solidFill>
            <a:srgbClr val="0070C0"/>
          </a:solidFill>
          <a:ln w="12700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987552" eaLnBrk="0" hangingPunct="0"/>
            <a:r>
              <a:rPr lang="en-US" altLang="zh-CN" sz="1728" b="1">
                <a:solidFill>
                  <a:srgbClr val="FFFFFF"/>
                </a:solidFill>
                <a:latin typeface="Verdana"/>
                <a:ea typeface="Microsoft YaHei" panose="020B0503020204020204" pitchFamily="34" charset="-122"/>
                <a:sym typeface="Microsoft YaHei" panose="020B0503020204020204" pitchFamily="34" charset="-122"/>
              </a:rPr>
              <a:t>Resin</a:t>
            </a:r>
            <a:endParaRPr lang="zh-CN" altLang="en-US" sz="1944" b="1">
              <a:solidFill>
                <a:prstClr val="black"/>
              </a:solidFill>
              <a:latin typeface="Verdana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05 -0.0037 C 0.06371 -0.00555 0.06111 -0.00856 0.05711 -0.00972 C 0.0493 -0.01827 0.03975 -0.02267 0.03281 -0.03215 C 0.03159 -0.034 0.02586 -0.04279 0.02326 -0.04626 C 0.02187 -0.04834 0.01927 -0.05181 0.01927 -0.05158 C 0.01597 -0.06198 0.01076 -0.07123 0.00781 -0.08164 C 0.00555 -0.0902 0.00468 -0.09968 0.00121 -0.10801 C -0.00018 -0.11656 -0.00174 -0.12489 -0.00261 -0.13321 C -0.00504 -0.15611 -0.00313 -0.14663 -0.00556 -0.15727 C -0.00486 -0.24954 -0.0132 -0.27406 0.00781 -0.33696 C 0.00868 -0.34552 0.01024 -0.35246 0.01163 -0.36055 C 0.01232 -0.36679 0.0118 -0.37304 0.01267 -0.37882 C 0.01284 -0.38113 0.01423 -0.38252 0.01475 -0.3846 C 0.01666 -0.40333 0.0158 -0.4112 0.01927 -0.42646 C 0.02083 -0.43363 0.02517 -0.43872 0.0283 -0.44473 C 0.0309 -0.45005 0.0335 -0.45722 0.03576 -0.46323 C 0.04097 -0.47641 0.03715 -0.4815 0.04843 -0.48682 C 0.04913 -0.49445 0.04861 -0.49746 0.05225 -0.50209 L 0.05486 -0.51735 " pathEditMode="relative" rAng="0" ptsTypes="fffffffffffffffffAA">
                                      <p:cBhvr>
                                        <p:cTn id="2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400" y="-256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6559E-6 C 0.00087 -0.00255 0.00157 -0.0044 0.00278 -0.00625 C 0.004 -0.0081 0.00573 -0.00856 0.00678 -0.01041 C 0.00886 -0.01411 0.01233 -0.02243 0.01233 -0.02243 C 0.01546 -0.03654 0.01112 -0.01989 0.01771 -0.03492 C 0.01841 -0.03654 0.01841 -0.03909 0.0191 -0.0407 C 0.02066 -0.04533 0.02309 -0.04903 0.02466 -0.05342 C 0.02553 -0.05597 0.02657 -0.05874 0.02744 -0.06152 C 0.03369 -0.10777 0.04653 -0.15194 0.05348 -0.1982 C 0.05556 -0.21207 0.05573 -0.22687 0.05747 -0.24121 C 0.05816 -0.24653 0.06025 -0.25717 0.06025 -0.25694 C 0.06077 -0.26619 0.06077 -0.27521 0.06164 -0.28377 C 0.06216 -0.28816 0.06441 -0.29602 0.06441 -0.29602 C 0.06389 -0.29949 0.06459 -0.30389 0.06303 -0.3062 C 0.06129 -0.30851 0.05851 -0.30828 0.05608 -0.30828 C 0.04827 -0.30828 0.04063 -0.30689 0.03282 -0.3062 C 0.0283 -0.29602 0.02049 -0.28862 0.01372 -0.28168 C 0.00782 -0.27567 0.00434 -0.2655 -0.00277 -0.26133 C -0.00729 -0.25902 -0.01545 -0.25694 -0.02066 -0.25532 C -0.02239 -0.25393 -0.0243 -0.25278 -0.02604 -0.25116 C -0.02743 -0.25 -0.02864 -0.24607 -0.0302 -0.24699 C -0.03229 -0.24815 -0.03281 -0.25255 -0.0342 -0.25532 C -0.03576 -0.26203 -0.03559 -0.25948 -0.03559 -0.26318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0" y="-154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77521E-7 C 0.00503 -0.02729 0.00399 -0.05504 0.01094 -0.0821 C 0.01319 -0.09066 0.01267 -0.09366 0.01771 -0.10037 C 0.01927 -0.10638 0.02465 -0.11679 0.02465 -0.11656 C 0.0283 -0.13136 0.03055 -0.14616 0.0342 -0.16073 C 0.03542 -0.20583 0.03906 -0.25069 0.03559 -0.29579 C 0.03507 -0.3018 0.02066 -0.29926 0.01094 -0.29926 L 0.00139 -0.29579 L 0.02049 -0.30296 " pathEditMode="relative" rAng="0" ptsTypes="ffffffAAA">
                                      <p:cBhvr>
                                        <p:cTn id="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0" y="-15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0.05712 C -0.06857 -0.07215 -0.07587 -0.09042 -0.08472 -0.10823 C -0.08628 -0.11147 -0.08576 -0.11609 -0.0875 -0.11933 C -0.08837 -0.12118 -0.08958 -0.1228 -0.09028 -0.12465 C -0.09236 -0.13066 -0.09566 -0.14292 -0.09566 -0.14292 C -0.09844 -0.16188 -0.1026 -0.18108 -0.1066 -0.19958 C -0.10781 -0.21646 -0.10798 -0.23797 -0.11215 -0.25416 C -0.11406 -0.27428 -0.11719 -0.29463 -0.11215 -0.31452 C -0.11076 -0.33418 -0.10885 -0.35407 -0.10399 -0.3728 C -0.1026 -0.38621 -0.10156 -0.39963 -0.09982 -0.41304 C -0.10052 -0.43362 -0.09913 -0.45097 -0.10399 -0.46947 C -0.1066 -0.48913 -0.11094 -0.5111 -0.12448 -0.52243 C -0.12639 -0.53029 -0.13021 -0.53677 -0.13264 -0.5444 C -0.1368 -0.55712 -0.13889 -0.56776 -0.14496 -0.57909 C -0.14635 -0.5858 -0.14791 -0.5925 -0.14913 -0.59921 C -0.14861 -0.60777 -0.14878 -0.61632 -0.14774 -0.62465 C -0.14687 -0.63136 -0.14427 -0.62997 -0.14097 -0.63205 C -0.13958 -0.63298 -0.1368 -0.63552 -0.1368 -0.63552 " pathEditMode="relative" rAng="0" ptsTypes="fffffffffffffffff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132006" y="1328739"/>
            <a:ext cx="4318825" cy="3890200"/>
          </a:xfrm>
          <a:prstGeom prst="rect">
            <a:avLst/>
          </a:prstGeom>
          <a:solidFill>
            <a:srgbClr val="ED5555"/>
          </a:solidFill>
          <a:ln w="25400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5939191" y="1245735"/>
            <a:ext cx="4704454" cy="3524989"/>
          </a:xfrm>
          <a:custGeom>
            <a:avLst/>
            <a:gdLst>
              <a:gd name="connsiteX0" fmla="*/ 138802 w 4644703"/>
              <a:gd name="connsiteY0" fmla="*/ 522031 h 3263878"/>
              <a:gd name="connsiteX1" fmla="*/ 138802 w 4644703"/>
              <a:gd name="connsiteY1" fmla="*/ 2883094 h 3263878"/>
              <a:gd name="connsiteX2" fmla="*/ 152450 w 4644703"/>
              <a:gd name="connsiteY2" fmla="*/ 3128754 h 3263878"/>
              <a:gd name="connsiteX3" fmla="*/ 261632 w 4644703"/>
              <a:gd name="connsiteY3" fmla="*/ 3251583 h 3263878"/>
              <a:gd name="connsiteX4" fmla="*/ 1053202 w 4644703"/>
              <a:gd name="connsiteY4" fmla="*/ 3237936 h 3263878"/>
              <a:gd name="connsiteX5" fmla="*/ 1162384 w 4644703"/>
              <a:gd name="connsiteY5" fmla="*/ 3060515 h 3263878"/>
              <a:gd name="connsiteX6" fmla="*/ 1189680 w 4644703"/>
              <a:gd name="connsiteY6" fmla="*/ 2692025 h 3263878"/>
              <a:gd name="connsiteX7" fmla="*/ 1025907 w 4644703"/>
              <a:gd name="connsiteY7" fmla="*/ 2432718 h 3263878"/>
              <a:gd name="connsiteX8" fmla="*/ 889429 w 4644703"/>
              <a:gd name="connsiteY8" fmla="*/ 2214354 h 3263878"/>
              <a:gd name="connsiteX9" fmla="*/ 834838 w 4644703"/>
              <a:gd name="connsiteY9" fmla="*/ 1968694 h 3263878"/>
              <a:gd name="connsiteX10" fmla="*/ 766599 w 4644703"/>
              <a:gd name="connsiteY10" fmla="*/ 1914103 h 3263878"/>
              <a:gd name="connsiteX11" fmla="*/ 575531 w 4644703"/>
              <a:gd name="connsiteY11" fmla="*/ 1982342 h 3263878"/>
              <a:gd name="connsiteX12" fmla="*/ 370814 w 4644703"/>
              <a:gd name="connsiteY12" fmla="*/ 1955046 h 3263878"/>
              <a:gd name="connsiteX13" fmla="*/ 316223 w 4644703"/>
              <a:gd name="connsiteY13" fmla="*/ 1654795 h 3263878"/>
              <a:gd name="connsiteX14" fmla="*/ 316223 w 4644703"/>
              <a:gd name="connsiteY14" fmla="*/ 1340897 h 3263878"/>
              <a:gd name="connsiteX15" fmla="*/ 411757 w 4644703"/>
              <a:gd name="connsiteY15" fmla="*/ 1286306 h 3263878"/>
              <a:gd name="connsiteX16" fmla="*/ 439053 w 4644703"/>
              <a:gd name="connsiteY16" fmla="*/ 1340897 h 3263878"/>
              <a:gd name="connsiteX17" fmla="*/ 370814 w 4644703"/>
              <a:gd name="connsiteY17" fmla="*/ 1463727 h 3263878"/>
              <a:gd name="connsiteX18" fmla="*/ 425405 w 4644703"/>
              <a:gd name="connsiteY18" fmla="*/ 1709386 h 3263878"/>
              <a:gd name="connsiteX19" fmla="*/ 479996 w 4644703"/>
              <a:gd name="connsiteY19" fmla="*/ 1886807 h 3263878"/>
              <a:gd name="connsiteX20" fmla="*/ 602826 w 4644703"/>
              <a:gd name="connsiteY20" fmla="*/ 1914103 h 3263878"/>
              <a:gd name="connsiteX21" fmla="*/ 766599 w 4644703"/>
              <a:gd name="connsiteY21" fmla="*/ 1845864 h 3263878"/>
              <a:gd name="connsiteX22" fmla="*/ 875781 w 4644703"/>
              <a:gd name="connsiteY22" fmla="*/ 1886807 h 3263878"/>
              <a:gd name="connsiteX23" fmla="*/ 971316 w 4644703"/>
              <a:gd name="connsiteY23" fmla="*/ 1927751 h 3263878"/>
              <a:gd name="connsiteX24" fmla="*/ 1148737 w 4644703"/>
              <a:gd name="connsiteY24" fmla="*/ 1832216 h 3263878"/>
              <a:gd name="connsiteX25" fmla="*/ 1066850 w 4644703"/>
              <a:gd name="connsiteY25" fmla="*/ 1709386 h 3263878"/>
              <a:gd name="connsiteX26" fmla="*/ 712008 w 4644703"/>
              <a:gd name="connsiteY26" fmla="*/ 1627500 h 3263878"/>
              <a:gd name="connsiteX27" fmla="*/ 643769 w 4644703"/>
              <a:gd name="connsiteY27" fmla="*/ 1695739 h 3263878"/>
              <a:gd name="connsiteX28" fmla="*/ 493644 w 4644703"/>
              <a:gd name="connsiteY28" fmla="*/ 1545613 h 3263878"/>
              <a:gd name="connsiteX29" fmla="*/ 575531 w 4644703"/>
              <a:gd name="connsiteY29" fmla="*/ 1491022 h 3263878"/>
              <a:gd name="connsiteX30" fmla="*/ 671065 w 4644703"/>
              <a:gd name="connsiteY30" fmla="*/ 1586557 h 3263878"/>
              <a:gd name="connsiteX31" fmla="*/ 834838 w 4644703"/>
              <a:gd name="connsiteY31" fmla="*/ 1518318 h 3263878"/>
              <a:gd name="connsiteX32" fmla="*/ 1107793 w 4644703"/>
              <a:gd name="connsiteY32" fmla="*/ 1613852 h 3263878"/>
              <a:gd name="connsiteX33" fmla="*/ 1257919 w 4644703"/>
              <a:gd name="connsiteY33" fmla="*/ 1709386 h 3263878"/>
              <a:gd name="connsiteX34" fmla="*/ 1326157 w 4644703"/>
              <a:gd name="connsiteY34" fmla="*/ 1736682 h 3263878"/>
              <a:gd name="connsiteX35" fmla="*/ 1408044 w 4644703"/>
              <a:gd name="connsiteY35" fmla="*/ 1477374 h 3263878"/>
              <a:gd name="connsiteX36" fmla="*/ 1107793 w 4644703"/>
              <a:gd name="connsiteY36" fmla="*/ 1354545 h 3263878"/>
              <a:gd name="connsiteX37" fmla="*/ 971316 w 4644703"/>
              <a:gd name="connsiteY37" fmla="*/ 1231715 h 3263878"/>
              <a:gd name="connsiteX38" fmla="*/ 807543 w 4644703"/>
              <a:gd name="connsiteY38" fmla="*/ 808634 h 3263878"/>
              <a:gd name="connsiteX39" fmla="*/ 957668 w 4644703"/>
              <a:gd name="connsiteY39" fmla="*/ 863225 h 3263878"/>
              <a:gd name="connsiteX40" fmla="*/ 984963 w 4644703"/>
              <a:gd name="connsiteY40" fmla="*/ 1122533 h 3263878"/>
              <a:gd name="connsiteX41" fmla="*/ 1135089 w 4644703"/>
              <a:gd name="connsiteY41" fmla="*/ 1245362 h 3263878"/>
              <a:gd name="connsiteX42" fmla="*/ 1462635 w 4644703"/>
              <a:gd name="connsiteY42" fmla="*/ 1327249 h 3263878"/>
              <a:gd name="connsiteX43" fmla="*/ 1667352 w 4644703"/>
              <a:gd name="connsiteY43" fmla="*/ 1108885 h 3263878"/>
              <a:gd name="connsiteX44" fmla="*/ 1858420 w 4644703"/>
              <a:gd name="connsiteY44" fmla="*/ 972407 h 3263878"/>
              <a:gd name="connsiteX45" fmla="*/ 1913011 w 4644703"/>
              <a:gd name="connsiteY45" fmla="*/ 412849 h 3263878"/>
              <a:gd name="connsiteX46" fmla="*/ 1967602 w 4644703"/>
              <a:gd name="connsiteY46" fmla="*/ 890521 h 3263878"/>
              <a:gd name="connsiteX47" fmla="*/ 1885716 w 4644703"/>
              <a:gd name="connsiteY47" fmla="*/ 1081589 h 3263878"/>
              <a:gd name="connsiteX48" fmla="*/ 1708295 w 4644703"/>
              <a:gd name="connsiteY48" fmla="*/ 1218067 h 3263878"/>
              <a:gd name="connsiteX49" fmla="*/ 1558169 w 4644703"/>
              <a:gd name="connsiteY49" fmla="*/ 1368192 h 3263878"/>
              <a:gd name="connsiteX50" fmla="*/ 1517226 w 4644703"/>
              <a:gd name="connsiteY50" fmla="*/ 1491022 h 3263878"/>
              <a:gd name="connsiteX51" fmla="*/ 1462635 w 4644703"/>
              <a:gd name="connsiteY51" fmla="*/ 1736682 h 3263878"/>
              <a:gd name="connsiteX52" fmla="*/ 1394396 w 4644703"/>
              <a:gd name="connsiteY52" fmla="*/ 1873160 h 3263878"/>
              <a:gd name="connsiteX53" fmla="*/ 1216975 w 4644703"/>
              <a:gd name="connsiteY53" fmla="*/ 1968694 h 3263878"/>
              <a:gd name="connsiteX54" fmla="*/ 1135089 w 4644703"/>
              <a:gd name="connsiteY54" fmla="*/ 2118819 h 3263878"/>
              <a:gd name="connsiteX55" fmla="*/ 1216975 w 4644703"/>
              <a:gd name="connsiteY55" fmla="*/ 2214354 h 3263878"/>
              <a:gd name="connsiteX56" fmla="*/ 1408044 w 4644703"/>
              <a:gd name="connsiteY56" fmla="*/ 2118819 h 3263878"/>
              <a:gd name="connsiteX57" fmla="*/ 1626408 w 4644703"/>
              <a:gd name="connsiteY57" fmla="*/ 1941398 h 3263878"/>
              <a:gd name="connsiteX58" fmla="*/ 1790181 w 4644703"/>
              <a:gd name="connsiteY58" fmla="*/ 1777625 h 3263878"/>
              <a:gd name="connsiteX59" fmla="*/ 1790181 w 4644703"/>
              <a:gd name="connsiteY59" fmla="*/ 1395488 h 3263878"/>
              <a:gd name="connsiteX60" fmla="*/ 1885716 w 4644703"/>
              <a:gd name="connsiteY60" fmla="*/ 1463727 h 3263878"/>
              <a:gd name="connsiteX61" fmla="*/ 1940307 w 4644703"/>
              <a:gd name="connsiteY61" fmla="*/ 1682091 h 3263878"/>
              <a:gd name="connsiteX62" fmla="*/ 1817477 w 4644703"/>
              <a:gd name="connsiteY62" fmla="*/ 1927751 h 3263878"/>
              <a:gd name="connsiteX63" fmla="*/ 1653704 w 4644703"/>
              <a:gd name="connsiteY63" fmla="*/ 2009637 h 3263878"/>
              <a:gd name="connsiteX64" fmla="*/ 1640056 w 4644703"/>
              <a:gd name="connsiteY64" fmla="*/ 2159762 h 3263878"/>
              <a:gd name="connsiteX65" fmla="*/ 1448987 w 4644703"/>
              <a:gd name="connsiteY65" fmla="*/ 2268945 h 3263878"/>
              <a:gd name="connsiteX66" fmla="*/ 1298862 w 4644703"/>
              <a:gd name="connsiteY66" fmla="*/ 2309888 h 3263878"/>
              <a:gd name="connsiteX67" fmla="*/ 1394396 w 4644703"/>
              <a:gd name="connsiteY67" fmla="*/ 2460013 h 3263878"/>
              <a:gd name="connsiteX68" fmla="*/ 1489931 w 4644703"/>
              <a:gd name="connsiteY68" fmla="*/ 2678377 h 3263878"/>
              <a:gd name="connsiteX69" fmla="*/ 1558169 w 4644703"/>
              <a:gd name="connsiteY69" fmla="*/ 2746616 h 3263878"/>
              <a:gd name="connsiteX70" fmla="*/ 1926659 w 4644703"/>
              <a:gd name="connsiteY70" fmla="*/ 2528252 h 3263878"/>
              <a:gd name="connsiteX71" fmla="*/ 2035841 w 4644703"/>
              <a:gd name="connsiteY71" fmla="*/ 2446365 h 3263878"/>
              <a:gd name="connsiteX72" fmla="*/ 2049489 w 4644703"/>
              <a:gd name="connsiteY72" fmla="*/ 2364479 h 3263878"/>
              <a:gd name="connsiteX73" fmla="*/ 1885716 w 4644703"/>
              <a:gd name="connsiteY73" fmla="*/ 2132467 h 3263878"/>
              <a:gd name="connsiteX74" fmla="*/ 2063137 w 4644703"/>
              <a:gd name="connsiteY74" fmla="*/ 1859512 h 3263878"/>
              <a:gd name="connsiteX75" fmla="*/ 2486217 w 4644703"/>
              <a:gd name="connsiteY75" fmla="*/ 1477374 h 3263878"/>
              <a:gd name="connsiteX76" fmla="*/ 2649990 w 4644703"/>
              <a:gd name="connsiteY76" fmla="*/ 849577 h 3263878"/>
              <a:gd name="connsiteX77" fmla="*/ 2718229 w 4644703"/>
              <a:gd name="connsiteY77" fmla="*/ 958760 h 3263878"/>
              <a:gd name="connsiteX78" fmla="*/ 2540808 w 4644703"/>
              <a:gd name="connsiteY78" fmla="*/ 1559261 h 3263878"/>
              <a:gd name="connsiteX79" fmla="*/ 2267853 w 4644703"/>
              <a:gd name="connsiteY79" fmla="*/ 1777625 h 3263878"/>
              <a:gd name="connsiteX80" fmla="*/ 2145023 w 4644703"/>
              <a:gd name="connsiteY80" fmla="*/ 1927751 h 3263878"/>
              <a:gd name="connsiteX81" fmla="*/ 2049489 w 4644703"/>
              <a:gd name="connsiteY81" fmla="*/ 2132467 h 3263878"/>
              <a:gd name="connsiteX82" fmla="*/ 2581752 w 4644703"/>
              <a:gd name="connsiteY82" fmla="*/ 2064228 h 3263878"/>
              <a:gd name="connsiteX83" fmla="*/ 2882002 w 4644703"/>
              <a:gd name="connsiteY83" fmla="*/ 1723034 h 3263878"/>
              <a:gd name="connsiteX84" fmla="*/ 2868354 w 4644703"/>
              <a:gd name="connsiteY84" fmla="*/ 1886807 h 3263878"/>
              <a:gd name="connsiteX85" fmla="*/ 2527160 w 4644703"/>
              <a:gd name="connsiteY85" fmla="*/ 2187058 h 3263878"/>
              <a:gd name="connsiteX86" fmla="*/ 2076784 w 4644703"/>
              <a:gd name="connsiteY86" fmla="*/ 2214354 h 3263878"/>
              <a:gd name="connsiteX87" fmla="*/ 2158671 w 4644703"/>
              <a:gd name="connsiteY87" fmla="*/ 2391774 h 3263878"/>
              <a:gd name="connsiteX88" fmla="*/ 2090432 w 4644703"/>
              <a:gd name="connsiteY88" fmla="*/ 2555548 h 3263878"/>
              <a:gd name="connsiteX89" fmla="*/ 1926659 w 4644703"/>
              <a:gd name="connsiteY89" fmla="*/ 2692025 h 3263878"/>
              <a:gd name="connsiteX90" fmla="*/ 1735590 w 4644703"/>
              <a:gd name="connsiteY90" fmla="*/ 2842151 h 3263878"/>
              <a:gd name="connsiteX91" fmla="*/ 1571817 w 4644703"/>
              <a:gd name="connsiteY91" fmla="*/ 3019571 h 3263878"/>
              <a:gd name="connsiteX92" fmla="*/ 1640056 w 4644703"/>
              <a:gd name="connsiteY92" fmla="*/ 3169697 h 3263878"/>
              <a:gd name="connsiteX93" fmla="*/ 2035841 w 4644703"/>
              <a:gd name="connsiteY93" fmla="*/ 3183345 h 3263878"/>
              <a:gd name="connsiteX94" fmla="*/ 3045775 w 4644703"/>
              <a:gd name="connsiteY94" fmla="*/ 3033219 h 3263878"/>
              <a:gd name="connsiteX95" fmla="*/ 3305083 w 4644703"/>
              <a:gd name="connsiteY95" fmla="*/ 2541900 h 3263878"/>
              <a:gd name="connsiteX96" fmla="*/ 2991184 w 4644703"/>
              <a:gd name="connsiteY96" fmla="*/ 2473661 h 3263878"/>
              <a:gd name="connsiteX97" fmla="*/ 2704581 w 4644703"/>
              <a:gd name="connsiteY97" fmla="*/ 2323536 h 3263878"/>
              <a:gd name="connsiteX98" fmla="*/ 2950241 w 4644703"/>
              <a:gd name="connsiteY98" fmla="*/ 2378127 h 3263878"/>
              <a:gd name="connsiteX99" fmla="*/ 3332378 w 4644703"/>
              <a:gd name="connsiteY99" fmla="*/ 2378127 h 3263878"/>
              <a:gd name="connsiteX100" fmla="*/ 3318731 w 4644703"/>
              <a:gd name="connsiteY100" fmla="*/ 1995989 h 3263878"/>
              <a:gd name="connsiteX101" fmla="*/ 3114014 w 4644703"/>
              <a:gd name="connsiteY101" fmla="*/ 1627500 h 3263878"/>
              <a:gd name="connsiteX102" fmla="*/ 3059423 w 4644703"/>
              <a:gd name="connsiteY102" fmla="*/ 1177124 h 3263878"/>
              <a:gd name="connsiteX103" fmla="*/ 3141310 w 4644703"/>
              <a:gd name="connsiteY103" fmla="*/ 1491022 h 3263878"/>
              <a:gd name="connsiteX104" fmla="*/ 3277787 w 4644703"/>
              <a:gd name="connsiteY104" fmla="*/ 1736682 h 3263878"/>
              <a:gd name="connsiteX105" fmla="*/ 3359674 w 4644703"/>
              <a:gd name="connsiteY105" fmla="*/ 808634 h 3263878"/>
              <a:gd name="connsiteX106" fmla="*/ 3632629 w 4644703"/>
              <a:gd name="connsiteY106" fmla="*/ 453792 h 3263878"/>
              <a:gd name="connsiteX107" fmla="*/ 3455208 w 4644703"/>
              <a:gd name="connsiteY107" fmla="*/ 1108885 h 3263878"/>
              <a:gd name="connsiteX108" fmla="*/ 3496152 w 4644703"/>
              <a:gd name="connsiteY108" fmla="*/ 1723034 h 3263878"/>
              <a:gd name="connsiteX109" fmla="*/ 3509799 w 4644703"/>
              <a:gd name="connsiteY109" fmla="*/ 2105171 h 3263878"/>
              <a:gd name="connsiteX110" fmla="*/ 3646277 w 4644703"/>
              <a:gd name="connsiteY110" fmla="*/ 2391774 h 3263878"/>
              <a:gd name="connsiteX111" fmla="*/ 4055710 w 4644703"/>
              <a:gd name="connsiteY111" fmla="*/ 2309888 h 3263878"/>
              <a:gd name="connsiteX112" fmla="*/ 3891937 w 4644703"/>
              <a:gd name="connsiteY112" fmla="*/ 2514604 h 3263878"/>
              <a:gd name="connsiteX113" fmla="*/ 3632629 w 4644703"/>
              <a:gd name="connsiteY113" fmla="*/ 2596491 h 3263878"/>
              <a:gd name="connsiteX114" fmla="*/ 3673572 w 4644703"/>
              <a:gd name="connsiteY114" fmla="*/ 3005924 h 3263878"/>
              <a:gd name="connsiteX115" fmla="*/ 4042062 w 4644703"/>
              <a:gd name="connsiteY115" fmla="*/ 3060515 h 3263878"/>
              <a:gd name="connsiteX116" fmla="*/ 4506086 w 4644703"/>
              <a:gd name="connsiteY116" fmla="*/ 2610139 h 3263878"/>
              <a:gd name="connsiteX117" fmla="*/ 4465143 w 4644703"/>
              <a:gd name="connsiteY117" fmla="*/ 262724 h 3263878"/>
              <a:gd name="connsiteX118" fmla="*/ 4437847 w 4644703"/>
              <a:gd name="connsiteY118" fmla="*/ 30712 h 3263878"/>
              <a:gd name="connsiteX119" fmla="*/ 1735590 w 4644703"/>
              <a:gd name="connsiteY119" fmla="*/ 30712 h 3263878"/>
              <a:gd name="connsiteX120" fmla="*/ 111507 w 4644703"/>
              <a:gd name="connsiteY120" fmla="*/ 126246 h 3263878"/>
              <a:gd name="connsiteX121" fmla="*/ 138802 w 4644703"/>
              <a:gd name="connsiteY121" fmla="*/ 522031 h 326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4644703" h="3263878">
                <a:moveTo>
                  <a:pt x="138802" y="522031"/>
                </a:moveTo>
                <a:cubicBezTo>
                  <a:pt x="143351" y="981506"/>
                  <a:pt x="136527" y="2448640"/>
                  <a:pt x="138802" y="2883094"/>
                </a:cubicBezTo>
                <a:cubicBezTo>
                  <a:pt x="141077" y="3317548"/>
                  <a:pt x="131978" y="3067339"/>
                  <a:pt x="152450" y="3128754"/>
                </a:cubicBezTo>
                <a:cubicBezTo>
                  <a:pt x="172922" y="3190169"/>
                  <a:pt x="111507" y="3233386"/>
                  <a:pt x="261632" y="3251583"/>
                </a:cubicBezTo>
                <a:cubicBezTo>
                  <a:pt x="411757" y="3269780"/>
                  <a:pt x="903077" y="3269781"/>
                  <a:pt x="1053202" y="3237936"/>
                </a:cubicBezTo>
                <a:cubicBezTo>
                  <a:pt x="1203327" y="3206091"/>
                  <a:pt x="1139638" y="3151500"/>
                  <a:pt x="1162384" y="3060515"/>
                </a:cubicBezTo>
                <a:cubicBezTo>
                  <a:pt x="1185130" y="2969530"/>
                  <a:pt x="1212426" y="2796658"/>
                  <a:pt x="1189680" y="2692025"/>
                </a:cubicBezTo>
                <a:cubicBezTo>
                  <a:pt x="1166934" y="2587392"/>
                  <a:pt x="1025907" y="2432718"/>
                  <a:pt x="1025907" y="2432718"/>
                </a:cubicBezTo>
                <a:cubicBezTo>
                  <a:pt x="975865" y="2353106"/>
                  <a:pt x="921274" y="2291691"/>
                  <a:pt x="889429" y="2214354"/>
                </a:cubicBezTo>
                <a:cubicBezTo>
                  <a:pt x="857584" y="2137017"/>
                  <a:pt x="855310" y="2018736"/>
                  <a:pt x="834838" y="1968694"/>
                </a:cubicBezTo>
                <a:cubicBezTo>
                  <a:pt x="814366" y="1918652"/>
                  <a:pt x="809817" y="1911828"/>
                  <a:pt x="766599" y="1914103"/>
                </a:cubicBezTo>
                <a:cubicBezTo>
                  <a:pt x="723381" y="1916378"/>
                  <a:pt x="641495" y="1975518"/>
                  <a:pt x="575531" y="1982342"/>
                </a:cubicBezTo>
                <a:cubicBezTo>
                  <a:pt x="509567" y="1989166"/>
                  <a:pt x="414032" y="2009637"/>
                  <a:pt x="370814" y="1955046"/>
                </a:cubicBezTo>
                <a:cubicBezTo>
                  <a:pt x="327596" y="1900455"/>
                  <a:pt x="325322" y="1757153"/>
                  <a:pt x="316223" y="1654795"/>
                </a:cubicBezTo>
                <a:cubicBezTo>
                  <a:pt x="307125" y="1552437"/>
                  <a:pt x="300301" y="1402312"/>
                  <a:pt x="316223" y="1340897"/>
                </a:cubicBezTo>
                <a:cubicBezTo>
                  <a:pt x="332145" y="1279482"/>
                  <a:pt x="391285" y="1286306"/>
                  <a:pt x="411757" y="1286306"/>
                </a:cubicBezTo>
                <a:cubicBezTo>
                  <a:pt x="432229" y="1286306"/>
                  <a:pt x="445877" y="1311327"/>
                  <a:pt x="439053" y="1340897"/>
                </a:cubicBezTo>
                <a:cubicBezTo>
                  <a:pt x="432229" y="1370467"/>
                  <a:pt x="373089" y="1402312"/>
                  <a:pt x="370814" y="1463727"/>
                </a:cubicBezTo>
                <a:cubicBezTo>
                  <a:pt x="368539" y="1525142"/>
                  <a:pt x="407208" y="1638873"/>
                  <a:pt x="425405" y="1709386"/>
                </a:cubicBezTo>
                <a:cubicBezTo>
                  <a:pt x="443602" y="1779899"/>
                  <a:pt x="450426" y="1852688"/>
                  <a:pt x="479996" y="1886807"/>
                </a:cubicBezTo>
                <a:cubicBezTo>
                  <a:pt x="509566" y="1920927"/>
                  <a:pt x="555059" y="1920927"/>
                  <a:pt x="602826" y="1914103"/>
                </a:cubicBezTo>
                <a:cubicBezTo>
                  <a:pt x="650593" y="1907279"/>
                  <a:pt x="721107" y="1850413"/>
                  <a:pt x="766599" y="1845864"/>
                </a:cubicBezTo>
                <a:cubicBezTo>
                  <a:pt x="812092" y="1841315"/>
                  <a:pt x="841662" y="1873159"/>
                  <a:pt x="875781" y="1886807"/>
                </a:cubicBezTo>
                <a:cubicBezTo>
                  <a:pt x="909901" y="1900455"/>
                  <a:pt x="925823" y="1936849"/>
                  <a:pt x="971316" y="1927751"/>
                </a:cubicBezTo>
                <a:cubicBezTo>
                  <a:pt x="1016809" y="1918653"/>
                  <a:pt x="1132815" y="1868610"/>
                  <a:pt x="1148737" y="1832216"/>
                </a:cubicBezTo>
                <a:cubicBezTo>
                  <a:pt x="1164659" y="1795822"/>
                  <a:pt x="1139638" y="1743505"/>
                  <a:pt x="1066850" y="1709386"/>
                </a:cubicBezTo>
                <a:cubicBezTo>
                  <a:pt x="994062" y="1675267"/>
                  <a:pt x="782521" y="1629774"/>
                  <a:pt x="712008" y="1627500"/>
                </a:cubicBezTo>
                <a:cubicBezTo>
                  <a:pt x="641495" y="1625226"/>
                  <a:pt x="680163" y="1709387"/>
                  <a:pt x="643769" y="1695739"/>
                </a:cubicBezTo>
                <a:cubicBezTo>
                  <a:pt x="607375" y="1682091"/>
                  <a:pt x="505017" y="1579732"/>
                  <a:pt x="493644" y="1545613"/>
                </a:cubicBezTo>
                <a:cubicBezTo>
                  <a:pt x="482271" y="1511494"/>
                  <a:pt x="545961" y="1484198"/>
                  <a:pt x="575531" y="1491022"/>
                </a:cubicBezTo>
                <a:cubicBezTo>
                  <a:pt x="605101" y="1497846"/>
                  <a:pt x="627847" y="1582008"/>
                  <a:pt x="671065" y="1586557"/>
                </a:cubicBezTo>
                <a:cubicBezTo>
                  <a:pt x="714283" y="1591106"/>
                  <a:pt x="762050" y="1513769"/>
                  <a:pt x="834838" y="1518318"/>
                </a:cubicBezTo>
                <a:cubicBezTo>
                  <a:pt x="907626" y="1522867"/>
                  <a:pt x="1037279" y="1582007"/>
                  <a:pt x="1107793" y="1613852"/>
                </a:cubicBezTo>
                <a:cubicBezTo>
                  <a:pt x="1178307" y="1645697"/>
                  <a:pt x="1221525" y="1688914"/>
                  <a:pt x="1257919" y="1709386"/>
                </a:cubicBezTo>
                <a:cubicBezTo>
                  <a:pt x="1294313" y="1729858"/>
                  <a:pt x="1301136" y="1775351"/>
                  <a:pt x="1326157" y="1736682"/>
                </a:cubicBezTo>
                <a:cubicBezTo>
                  <a:pt x="1351178" y="1698013"/>
                  <a:pt x="1444438" y="1541063"/>
                  <a:pt x="1408044" y="1477374"/>
                </a:cubicBezTo>
                <a:cubicBezTo>
                  <a:pt x="1371650" y="1413685"/>
                  <a:pt x="1180581" y="1395488"/>
                  <a:pt x="1107793" y="1354545"/>
                </a:cubicBezTo>
                <a:cubicBezTo>
                  <a:pt x="1035005" y="1313602"/>
                  <a:pt x="1021358" y="1322700"/>
                  <a:pt x="971316" y="1231715"/>
                </a:cubicBezTo>
                <a:cubicBezTo>
                  <a:pt x="921274" y="1140730"/>
                  <a:pt x="809818" y="870049"/>
                  <a:pt x="807543" y="808634"/>
                </a:cubicBezTo>
                <a:cubicBezTo>
                  <a:pt x="805268" y="747219"/>
                  <a:pt x="928098" y="810909"/>
                  <a:pt x="957668" y="863225"/>
                </a:cubicBezTo>
                <a:cubicBezTo>
                  <a:pt x="987238" y="915542"/>
                  <a:pt x="955393" y="1058844"/>
                  <a:pt x="984963" y="1122533"/>
                </a:cubicBezTo>
                <a:cubicBezTo>
                  <a:pt x="1014533" y="1186223"/>
                  <a:pt x="1055477" y="1211243"/>
                  <a:pt x="1135089" y="1245362"/>
                </a:cubicBezTo>
                <a:cubicBezTo>
                  <a:pt x="1214701" y="1279481"/>
                  <a:pt x="1373925" y="1349995"/>
                  <a:pt x="1462635" y="1327249"/>
                </a:cubicBezTo>
                <a:cubicBezTo>
                  <a:pt x="1551345" y="1304503"/>
                  <a:pt x="1601388" y="1168025"/>
                  <a:pt x="1667352" y="1108885"/>
                </a:cubicBezTo>
                <a:cubicBezTo>
                  <a:pt x="1733316" y="1049745"/>
                  <a:pt x="1817477" y="1088413"/>
                  <a:pt x="1858420" y="972407"/>
                </a:cubicBezTo>
                <a:cubicBezTo>
                  <a:pt x="1899363" y="856401"/>
                  <a:pt x="1894814" y="426497"/>
                  <a:pt x="1913011" y="412849"/>
                </a:cubicBezTo>
                <a:cubicBezTo>
                  <a:pt x="1931208" y="399201"/>
                  <a:pt x="1972151" y="779065"/>
                  <a:pt x="1967602" y="890521"/>
                </a:cubicBezTo>
                <a:cubicBezTo>
                  <a:pt x="1963053" y="1001977"/>
                  <a:pt x="1928934" y="1026998"/>
                  <a:pt x="1885716" y="1081589"/>
                </a:cubicBezTo>
                <a:cubicBezTo>
                  <a:pt x="1842498" y="1136180"/>
                  <a:pt x="1762886" y="1170300"/>
                  <a:pt x="1708295" y="1218067"/>
                </a:cubicBezTo>
                <a:cubicBezTo>
                  <a:pt x="1653704" y="1265834"/>
                  <a:pt x="1590014" y="1322700"/>
                  <a:pt x="1558169" y="1368192"/>
                </a:cubicBezTo>
                <a:cubicBezTo>
                  <a:pt x="1526324" y="1413685"/>
                  <a:pt x="1533148" y="1429607"/>
                  <a:pt x="1517226" y="1491022"/>
                </a:cubicBezTo>
                <a:cubicBezTo>
                  <a:pt x="1501304" y="1552437"/>
                  <a:pt x="1483107" y="1672992"/>
                  <a:pt x="1462635" y="1736682"/>
                </a:cubicBezTo>
                <a:cubicBezTo>
                  <a:pt x="1442163" y="1800372"/>
                  <a:pt x="1435339" y="1834491"/>
                  <a:pt x="1394396" y="1873160"/>
                </a:cubicBezTo>
                <a:cubicBezTo>
                  <a:pt x="1353453" y="1911829"/>
                  <a:pt x="1260193" y="1927751"/>
                  <a:pt x="1216975" y="1968694"/>
                </a:cubicBezTo>
                <a:cubicBezTo>
                  <a:pt x="1173757" y="2009637"/>
                  <a:pt x="1135089" y="2077876"/>
                  <a:pt x="1135089" y="2118819"/>
                </a:cubicBezTo>
                <a:cubicBezTo>
                  <a:pt x="1135089" y="2159762"/>
                  <a:pt x="1171483" y="2214354"/>
                  <a:pt x="1216975" y="2214354"/>
                </a:cubicBezTo>
                <a:cubicBezTo>
                  <a:pt x="1262467" y="2214354"/>
                  <a:pt x="1339805" y="2164312"/>
                  <a:pt x="1408044" y="2118819"/>
                </a:cubicBezTo>
                <a:cubicBezTo>
                  <a:pt x="1476283" y="2073326"/>
                  <a:pt x="1562719" y="1998264"/>
                  <a:pt x="1626408" y="1941398"/>
                </a:cubicBezTo>
                <a:cubicBezTo>
                  <a:pt x="1690097" y="1884532"/>
                  <a:pt x="1762886" y="1868610"/>
                  <a:pt x="1790181" y="1777625"/>
                </a:cubicBezTo>
                <a:cubicBezTo>
                  <a:pt x="1817477" y="1686640"/>
                  <a:pt x="1774259" y="1447804"/>
                  <a:pt x="1790181" y="1395488"/>
                </a:cubicBezTo>
                <a:cubicBezTo>
                  <a:pt x="1806104" y="1343172"/>
                  <a:pt x="1860695" y="1415960"/>
                  <a:pt x="1885716" y="1463727"/>
                </a:cubicBezTo>
                <a:cubicBezTo>
                  <a:pt x="1910737" y="1511494"/>
                  <a:pt x="1951680" y="1604754"/>
                  <a:pt x="1940307" y="1682091"/>
                </a:cubicBezTo>
                <a:cubicBezTo>
                  <a:pt x="1928934" y="1759428"/>
                  <a:pt x="1865244" y="1873160"/>
                  <a:pt x="1817477" y="1927751"/>
                </a:cubicBezTo>
                <a:cubicBezTo>
                  <a:pt x="1769710" y="1982342"/>
                  <a:pt x="1683274" y="1970969"/>
                  <a:pt x="1653704" y="2009637"/>
                </a:cubicBezTo>
                <a:cubicBezTo>
                  <a:pt x="1624134" y="2048305"/>
                  <a:pt x="1674176" y="2116544"/>
                  <a:pt x="1640056" y="2159762"/>
                </a:cubicBezTo>
                <a:cubicBezTo>
                  <a:pt x="1605937" y="2202980"/>
                  <a:pt x="1505853" y="2243924"/>
                  <a:pt x="1448987" y="2268945"/>
                </a:cubicBezTo>
                <a:cubicBezTo>
                  <a:pt x="1392121" y="2293966"/>
                  <a:pt x="1307961" y="2278043"/>
                  <a:pt x="1298862" y="2309888"/>
                </a:cubicBezTo>
                <a:cubicBezTo>
                  <a:pt x="1289763" y="2341733"/>
                  <a:pt x="1362551" y="2398598"/>
                  <a:pt x="1394396" y="2460013"/>
                </a:cubicBezTo>
                <a:cubicBezTo>
                  <a:pt x="1426241" y="2521428"/>
                  <a:pt x="1462636" y="2630610"/>
                  <a:pt x="1489931" y="2678377"/>
                </a:cubicBezTo>
                <a:cubicBezTo>
                  <a:pt x="1517226" y="2726144"/>
                  <a:pt x="1485381" y="2771637"/>
                  <a:pt x="1558169" y="2746616"/>
                </a:cubicBezTo>
                <a:cubicBezTo>
                  <a:pt x="1630957" y="2721595"/>
                  <a:pt x="1847047" y="2578294"/>
                  <a:pt x="1926659" y="2528252"/>
                </a:cubicBezTo>
                <a:cubicBezTo>
                  <a:pt x="2006271" y="2478210"/>
                  <a:pt x="2015369" y="2473660"/>
                  <a:pt x="2035841" y="2446365"/>
                </a:cubicBezTo>
                <a:cubicBezTo>
                  <a:pt x="2056313" y="2419070"/>
                  <a:pt x="2074510" y="2416795"/>
                  <a:pt x="2049489" y="2364479"/>
                </a:cubicBezTo>
                <a:cubicBezTo>
                  <a:pt x="2024468" y="2312163"/>
                  <a:pt x="1883441" y="2216628"/>
                  <a:pt x="1885716" y="2132467"/>
                </a:cubicBezTo>
                <a:cubicBezTo>
                  <a:pt x="1887991" y="2048306"/>
                  <a:pt x="1963054" y="1968694"/>
                  <a:pt x="2063137" y="1859512"/>
                </a:cubicBezTo>
                <a:cubicBezTo>
                  <a:pt x="2163220" y="1750330"/>
                  <a:pt x="2388408" y="1645696"/>
                  <a:pt x="2486217" y="1477374"/>
                </a:cubicBezTo>
                <a:cubicBezTo>
                  <a:pt x="2584026" y="1309052"/>
                  <a:pt x="2611321" y="936013"/>
                  <a:pt x="2649990" y="849577"/>
                </a:cubicBezTo>
                <a:cubicBezTo>
                  <a:pt x="2688659" y="763141"/>
                  <a:pt x="2736426" y="840479"/>
                  <a:pt x="2718229" y="958760"/>
                </a:cubicBezTo>
                <a:cubicBezTo>
                  <a:pt x="2700032" y="1077041"/>
                  <a:pt x="2615871" y="1422784"/>
                  <a:pt x="2540808" y="1559261"/>
                </a:cubicBezTo>
                <a:cubicBezTo>
                  <a:pt x="2465745" y="1695739"/>
                  <a:pt x="2333817" y="1716210"/>
                  <a:pt x="2267853" y="1777625"/>
                </a:cubicBezTo>
                <a:cubicBezTo>
                  <a:pt x="2201889" y="1839040"/>
                  <a:pt x="2181417" y="1868611"/>
                  <a:pt x="2145023" y="1927751"/>
                </a:cubicBezTo>
                <a:cubicBezTo>
                  <a:pt x="2108629" y="1986891"/>
                  <a:pt x="1976701" y="2109721"/>
                  <a:pt x="2049489" y="2132467"/>
                </a:cubicBezTo>
                <a:cubicBezTo>
                  <a:pt x="2122277" y="2155213"/>
                  <a:pt x="2443000" y="2132467"/>
                  <a:pt x="2581752" y="2064228"/>
                </a:cubicBezTo>
                <a:cubicBezTo>
                  <a:pt x="2720504" y="1995989"/>
                  <a:pt x="2834235" y="1752604"/>
                  <a:pt x="2882002" y="1723034"/>
                </a:cubicBezTo>
                <a:cubicBezTo>
                  <a:pt x="2929769" y="1693464"/>
                  <a:pt x="2927494" y="1809470"/>
                  <a:pt x="2868354" y="1886807"/>
                </a:cubicBezTo>
                <a:cubicBezTo>
                  <a:pt x="2809214" y="1964144"/>
                  <a:pt x="2659088" y="2132467"/>
                  <a:pt x="2527160" y="2187058"/>
                </a:cubicBezTo>
                <a:cubicBezTo>
                  <a:pt x="2395232" y="2241649"/>
                  <a:pt x="2138199" y="2180235"/>
                  <a:pt x="2076784" y="2214354"/>
                </a:cubicBezTo>
                <a:cubicBezTo>
                  <a:pt x="2015369" y="2248473"/>
                  <a:pt x="2156396" y="2334909"/>
                  <a:pt x="2158671" y="2391774"/>
                </a:cubicBezTo>
                <a:cubicBezTo>
                  <a:pt x="2160946" y="2448639"/>
                  <a:pt x="2129101" y="2505506"/>
                  <a:pt x="2090432" y="2555548"/>
                </a:cubicBezTo>
                <a:cubicBezTo>
                  <a:pt x="2051763" y="2605590"/>
                  <a:pt x="1985799" y="2644258"/>
                  <a:pt x="1926659" y="2692025"/>
                </a:cubicBezTo>
                <a:cubicBezTo>
                  <a:pt x="1867519" y="2739792"/>
                  <a:pt x="1794730" y="2787560"/>
                  <a:pt x="1735590" y="2842151"/>
                </a:cubicBezTo>
                <a:cubicBezTo>
                  <a:pt x="1676450" y="2896742"/>
                  <a:pt x="1587739" y="2964980"/>
                  <a:pt x="1571817" y="3019571"/>
                </a:cubicBezTo>
                <a:cubicBezTo>
                  <a:pt x="1555895" y="3074162"/>
                  <a:pt x="1562719" y="3142401"/>
                  <a:pt x="1640056" y="3169697"/>
                </a:cubicBezTo>
                <a:cubicBezTo>
                  <a:pt x="1717393" y="3196993"/>
                  <a:pt x="1801555" y="3206091"/>
                  <a:pt x="2035841" y="3183345"/>
                </a:cubicBezTo>
                <a:cubicBezTo>
                  <a:pt x="2270127" y="3160599"/>
                  <a:pt x="2834235" y="3140127"/>
                  <a:pt x="3045775" y="3033219"/>
                </a:cubicBezTo>
                <a:cubicBezTo>
                  <a:pt x="3257315" y="2926311"/>
                  <a:pt x="3314182" y="2635160"/>
                  <a:pt x="3305083" y="2541900"/>
                </a:cubicBezTo>
                <a:cubicBezTo>
                  <a:pt x="3295985" y="2448640"/>
                  <a:pt x="3091268" y="2510055"/>
                  <a:pt x="2991184" y="2473661"/>
                </a:cubicBezTo>
                <a:cubicBezTo>
                  <a:pt x="2891100" y="2437267"/>
                  <a:pt x="2711405" y="2339458"/>
                  <a:pt x="2704581" y="2323536"/>
                </a:cubicBezTo>
                <a:cubicBezTo>
                  <a:pt x="2697757" y="2307614"/>
                  <a:pt x="2845608" y="2369029"/>
                  <a:pt x="2950241" y="2378127"/>
                </a:cubicBezTo>
                <a:cubicBezTo>
                  <a:pt x="3054874" y="2387225"/>
                  <a:pt x="3270963" y="2441817"/>
                  <a:pt x="3332378" y="2378127"/>
                </a:cubicBezTo>
                <a:cubicBezTo>
                  <a:pt x="3393793" y="2314437"/>
                  <a:pt x="3355125" y="2121093"/>
                  <a:pt x="3318731" y="1995989"/>
                </a:cubicBezTo>
                <a:cubicBezTo>
                  <a:pt x="3282337" y="1870885"/>
                  <a:pt x="3157232" y="1763977"/>
                  <a:pt x="3114014" y="1627500"/>
                </a:cubicBezTo>
                <a:cubicBezTo>
                  <a:pt x="3070796" y="1491023"/>
                  <a:pt x="3054874" y="1199870"/>
                  <a:pt x="3059423" y="1177124"/>
                </a:cubicBezTo>
                <a:cubicBezTo>
                  <a:pt x="3063972" y="1154378"/>
                  <a:pt x="3104916" y="1397762"/>
                  <a:pt x="3141310" y="1491022"/>
                </a:cubicBezTo>
                <a:cubicBezTo>
                  <a:pt x="3177704" y="1584282"/>
                  <a:pt x="3241393" y="1850413"/>
                  <a:pt x="3277787" y="1736682"/>
                </a:cubicBezTo>
                <a:cubicBezTo>
                  <a:pt x="3314181" y="1622951"/>
                  <a:pt x="3300534" y="1022449"/>
                  <a:pt x="3359674" y="808634"/>
                </a:cubicBezTo>
                <a:cubicBezTo>
                  <a:pt x="3418814" y="594819"/>
                  <a:pt x="3616707" y="403750"/>
                  <a:pt x="3632629" y="453792"/>
                </a:cubicBezTo>
                <a:cubicBezTo>
                  <a:pt x="3648551" y="503834"/>
                  <a:pt x="3477954" y="897345"/>
                  <a:pt x="3455208" y="1108885"/>
                </a:cubicBezTo>
                <a:cubicBezTo>
                  <a:pt x="3432462" y="1320425"/>
                  <a:pt x="3487054" y="1556986"/>
                  <a:pt x="3496152" y="1723034"/>
                </a:cubicBezTo>
                <a:cubicBezTo>
                  <a:pt x="3505250" y="1889082"/>
                  <a:pt x="3484778" y="1993714"/>
                  <a:pt x="3509799" y="2105171"/>
                </a:cubicBezTo>
                <a:cubicBezTo>
                  <a:pt x="3534820" y="2216628"/>
                  <a:pt x="3555292" y="2357655"/>
                  <a:pt x="3646277" y="2391774"/>
                </a:cubicBezTo>
                <a:cubicBezTo>
                  <a:pt x="3737262" y="2425893"/>
                  <a:pt x="4014767" y="2289416"/>
                  <a:pt x="4055710" y="2309888"/>
                </a:cubicBezTo>
                <a:cubicBezTo>
                  <a:pt x="4096653" y="2330360"/>
                  <a:pt x="3962450" y="2466837"/>
                  <a:pt x="3891937" y="2514604"/>
                </a:cubicBezTo>
                <a:cubicBezTo>
                  <a:pt x="3821424" y="2562371"/>
                  <a:pt x="3669023" y="2514604"/>
                  <a:pt x="3632629" y="2596491"/>
                </a:cubicBezTo>
                <a:cubicBezTo>
                  <a:pt x="3596235" y="2678378"/>
                  <a:pt x="3605333" y="2928587"/>
                  <a:pt x="3673572" y="3005924"/>
                </a:cubicBezTo>
                <a:cubicBezTo>
                  <a:pt x="3741811" y="3083261"/>
                  <a:pt x="3903310" y="3126479"/>
                  <a:pt x="4042062" y="3060515"/>
                </a:cubicBezTo>
                <a:cubicBezTo>
                  <a:pt x="4180814" y="2994551"/>
                  <a:pt x="4435573" y="3076437"/>
                  <a:pt x="4506086" y="2610139"/>
                </a:cubicBezTo>
                <a:cubicBezTo>
                  <a:pt x="4576599" y="2143841"/>
                  <a:pt x="4476516" y="692628"/>
                  <a:pt x="4465143" y="262724"/>
                </a:cubicBezTo>
                <a:cubicBezTo>
                  <a:pt x="4453770" y="-167180"/>
                  <a:pt x="4892772" y="69381"/>
                  <a:pt x="4437847" y="30712"/>
                </a:cubicBezTo>
                <a:cubicBezTo>
                  <a:pt x="3982922" y="-7957"/>
                  <a:pt x="2456646" y="14790"/>
                  <a:pt x="1735590" y="30712"/>
                </a:cubicBezTo>
                <a:cubicBezTo>
                  <a:pt x="1014534" y="46634"/>
                  <a:pt x="375364" y="39810"/>
                  <a:pt x="111507" y="126246"/>
                </a:cubicBezTo>
                <a:cubicBezTo>
                  <a:pt x="-152350" y="212682"/>
                  <a:pt x="134253" y="62556"/>
                  <a:pt x="138802" y="522031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 w="25400" cap="flat" cmpd="sng" algn="ctr">
            <a:solidFill>
              <a:srgbClr val="573B33"/>
            </a:solidFill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0" name="下箭头 29"/>
          <p:cNvSpPr/>
          <p:nvPr/>
        </p:nvSpPr>
        <p:spPr>
          <a:xfrm rot="10800000">
            <a:off x="7066408" y="4128516"/>
            <a:ext cx="576072" cy="701232"/>
          </a:xfrm>
          <a:prstGeom prst="downArrow">
            <a:avLst/>
          </a:prstGeom>
          <a:solidFill>
            <a:srgbClr val="ED555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1" name="下箭头 30"/>
          <p:cNvSpPr/>
          <p:nvPr/>
        </p:nvSpPr>
        <p:spPr>
          <a:xfrm rot="10800000">
            <a:off x="8084820" y="4128516"/>
            <a:ext cx="576072" cy="701232"/>
          </a:xfrm>
          <a:prstGeom prst="downArrow">
            <a:avLst/>
          </a:prstGeom>
          <a:solidFill>
            <a:srgbClr val="ED555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2" name="下箭头 31"/>
          <p:cNvSpPr/>
          <p:nvPr/>
        </p:nvSpPr>
        <p:spPr>
          <a:xfrm rot="10800000">
            <a:off x="9103234" y="4128516"/>
            <a:ext cx="576072" cy="701232"/>
          </a:xfrm>
          <a:prstGeom prst="downArrow">
            <a:avLst/>
          </a:prstGeom>
          <a:solidFill>
            <a:srgbClr val="ED555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3" name="六角星 32"/>
          <p:cNvSpPr/>
          <p:nvPr/>
        </p:nvSpPr>
        <p:spPr>
          <a:xfrm>
            <a:off x="6404611" y="5373244"/>
            <a:ext cx="156020" cy="156020"/>
          </a:xfrm>
          <a:prstGeom prst="star6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4" name="六角星 33"/>
          <p:cNvSpPr/>
          <p:nvPr/>
        </p:nvSpPr>
        <p:spPr>
          <a:xfrm>
            <a:off x="7587615" y="5373244"/>
            <a:ext cx="154306" cy="156020"/>
          </a:xfrm>
          <a:prstGeom prst="star6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5" name="六角星 34"/>
          <p:cNvSpPr/>
          <p:nvPr/>
        </p:nvSpPr>
        <p:spPr>
          <a:xfrm>
            <a:off x="8213409" y="5450397"/>
            <a:ext cx="156019" cy="156019"/>
          </a:xfrm>
          <a:prstGeom prst="star6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6" name="六角星 35"/>
          <p:cNvSpPr/>
          <p:nvPr/>
        </p:nvSpPr>
        <p:spPr>
          <a:xfrm>
            <a:off x="7951090" y="5702428"/>
            <a:ext cx="156020" cy="156020"/>
          </a:xfrm>
          <a:prstGeom prst="star6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7" name="六角星 36"/>
          <p:cNvSpPr/>
          <p:nvPr/>
        </p:nvSpPr>
        <p:spPr>
          <a:xfrm>
            <a:off x="9404985" y="5407533"/>
            <a:ext cx="154306" cy="154306"/>
          </a:xfrm>
          <a:prstGeom prst="star6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sp>
        <p:nvSpPr>
          <p:cNvPr id="38" name="六角星 37"/>
          <p:cNvSpPr/>
          <p:nvPr/>
        </p:nvSpPr>
        <p:spPr>
          <a:xfrm>
            <a:off x="9686163" y="5630419"/>
            <a:ext cx="154306" cy="156020"/>
          </a:xfrm>
          <a:prstGeom prst="star6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r="2196" b="29247"/>
          <a:stretch>
            <a:fillRect/>
          </a:stretch>
        </p:blipFill>
        <p:spPr bwMode="auto">
          <a:xfrm>
            <a:off x="6649785" y="5645851"/>
            <a:ext cx="380620" cy="34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r="2196" b="29247"/>
          <a:stretch>
            <a:fillRect/>
          </a:stretch>
        </p:blipFill>
        <p:spPr bwMode="auto">
          <a:xfrm>
            <a:off x="8854631" y="5822443"/>
            <a:ext cx="270892" cy="25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r="2196" b="29247"/>
          <a:stretch>
            <a:fillRect/>
          </a:stretch>
        </p:blipFill>
        <p:spPr bwMode="auto">
          <a:xfrm>
            <a:off x="7308153" y="5834445"/>
            <a:ext cx="312040" cy="28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r="2196" b="29247"/>
          <a:stretch>
            <a:fillRect/>
          </a:stretch>
        </p:blipFill>
        <p:spPr bwMode="auto">
          <a:xfrm>
            <a:off x="8707185" y="5568697"/>
            <a:ext cx="380620" cy="34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r="2196" b="29247"/>
          <a:stretch>
            <a:fillRect/>
          </a:stretch>
        </p:blipFill>
        <p:spPr bwMode="auto">
          <a:xfrm>
            <a:off x="7417881" y="5590986"/>
            <a:ext cx="270892" cy="24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</a:blip>
          <a:srcRect l="18693" t="26328" r="28093" b="28786"/>
          <a:stretch>
            <a:fillRect/>
          </a:stretch>
        </p:blipFill>
        <p:spPr>
          <a:xfrm>
            <a:off x="3761148" y="1251612"/>
            <a:ext cx="6765120" cy="3977424"/>
          </a:xfrm>
          <a:custGeom>
            <a:avLst/>
            <a:gdLst>
              <a:gd name="connsiteX0" fmla="*/ 2415001 w 6264000"/>
              <a:gd name="connsiteY0" fmla="*/ 161832 h 3682800"/>
              <a:gd name="connsiteX1" fmla="*/ 2415001 w 6264000"/>
              <a:gd name="connsiteY1" fmla="*/ 3520968 h 3682800"/>
              <a:gd name="connsiteX2" fmla="*/ 6087409 w 6264000"/>
              <a:gd name="connsiteY2" fmla="*/ 3520968 h 3682800"/>
              <a:gd name="connsiteX3" fmla="*/ 6087409 w 6264000"/>
              <a:gd name="connsiteY3" fmla="*/ 161832 h 3682800"/>
              <a:gd name="connsiteX4" fmla="*/ 0 w 6264000"/>
              <a:gd name="connsiteY4" fmla="*/ 0 h 3682800"/>
              <a:gd name="connsiteX5" fmla="*/ 6264000 w 6264000"/>
              <a:gd name="connsiteY5" fmla="*/ 0 h 3682800"/>
              <a:gd name="connsiteX6" fmla="*/ 6264000 w 6264000"/>
              <a:gd name="connsiteY6" fmla="*/ 3682800 h 3682800"/>
              <a:gd name="connsiteX7" fmla="*/ 0 w 6264000"/>
              <a:gd name="connsiteY7" fmla="*/ 3682800 h 36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00" h="3682800">
                <a:moveTo>
                  <a:pt x="2415001" y="161832"/>
                </a:moveTo>
                <a:lnTo>
                  <a:pt x="2415001" y="3520968"/>
                </a:lnTo>
                <a:lnTo>
                  <a:pt x="6087409" y="3520968"/>
                </a:lnTo>
                <a:lnTo>
                  <a:pt x="6087409" y="161832"/>
                </a:lnTo>
                <a:close/>
                <a:moveTo>
                  <a:pt x="0" y="0"/>
                </a:moveTo>
                <a:lnTo>
                  <a:pt x="6264000" y="0"/>
                </a:lnTo>
                <a:lnTo>
                  <a:pt x="6264000" y="3682800"/>
                </a:lnTo>
                <a:lnTo>
                  <a:pt x="0" y="36828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50" name="任意多边形 49"/>
          <p:cNvSpPr/>
          <p:nvPr/>
        </p:nvSpPr>
        <p:spPr>
          <a:xfrm>
            <a:off x="3760851" y="1234441"/>
            <a:ext cx="6765418" cy="3996500"/>
          </a:xfrm>
          <a:custGeom>
            <a:avLst/>
            <a:gdLst>
              <a:gd name="connsiteX0" fmla="*/ 2412080 w 6264000"/>
              <a:gd name="connsiteY0" fmla="*/ 156636 h 3682800"/>
              <a:gd name="connsiteX1" fmla="*/ 2412080 w 6264000"/>
              <a:gd name="connsiteY1" fmla="*/ 3515772 h 3682800"/>
              <a:gd name="connsiteX2" fmla="*/ 6084488 w 6264000"/>
              <a:gd name="connsiteY2" fmla="*/ 3515772 h 3682800"/>
              <a:gd name="connsiteX3" fmla="*/ 6084488 w 6264000"/>
              <a:gd name="connsiteY3" fmla="*/ 156636 h 3682800"/>
              <a:gd name="connsiteX4" fmla="*/ 0 w 6264000"/>
              <a:gd name="connsiteY4" fmla="*/ 0 h 3682800"/>
              <a:gd name="connsiteX5" fmla="*/ 6264000 w 6264000"/>
              <a:gd name="connsiteY5" fmla="*/ 0 h 3682800"/>
              <a:gd name="connsiteX6" fmla="*/ 6264000 w 6264000"/>
              <a:gd name="connsiteY6" fmla="*/ 3682800 h 3682800"/>
              <a:gd name="connsiteX7" fmla="*/ 0 w 6264000"/>
              <a:gd name="connsiteY7" fmla="*/ 3682800 h 36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00" h="3682800">
                <a:moveTo>
                  <a:pt x="2412080" y="156636"/>
                </a:moveTo>
                <a:lnTo>
                  <a:pt x="2412080" y="3515772"/>
                </a:lnTo>
                <a:lnTo>
                  <a:pt x="6084488" y="3515772"/>
                </a:lnTo>
                <a:lnTo>
                  <a:pt x="6084488" y="156636"/>
                </a:lnTo>
                <a:close/>
                <a:moveTo>
                  <a:pt x="0" y="0"/>
                </a:moveTo>
                <a:lnTo>
                  <a:pt x="6264000" y="0"/>
                </a:lnTo>
                <a:lnTo>
                  <a:pt x="6264000" y="3682800"/>
                </a:lnTo>
                <a:lnTo>
                  <a:pt x="0" y="3682800"/>
                </a:lnTo>
                <a:close/>
              </a:path>
            </a:pathLst>
          </a:custGeom>
          <a:solidFill>
            <a:sysClr val="window" lastClr="FFFFFF">
              <a:alpha val="43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87552">
              <a:defRPr/>
            </a:pPr>
            <a:endParaRPr lang="zh-CN" altLang="en-US" sz="1944" kern="0">
              <a:solidFill>
                <a:sysClr val="window" lastClr="FFFFFF"/>
              </a:solidFill>
              <a:latin typeface="Verdana" panose="020B0604030504040204"/>
              <a:ea typeface="Microsoft YaHei" panose="020B0503020204020204" pitchFamily="34" charset="-122"/>
            </a:endParaRPr>
          </a:p>
        </p:txBody>
      </p:sp>
      <p:pic>
        <p:nvPicPr>
          <p:cNvPr id="74774" name="图片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4" b="35699"/>
          <a:stretch>
            <a:fillRect/>
          </a:stretch>
        </p:blipFill>
        <p:spPr bwMode="auto">
          <a:xfrm>
            <a:off x="4102038" y="1421321"/>
            <a:ext cx="2175700" cy="177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5" name="Picture 9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1030" r="5228" b="8661"/>
          <a:stretch>
            <a:fillRect/>
          </a:stretch>
        </p:blipFill>
        <p:spPr bwMode="auto">
          <a:xfrm>
            <a:off x="4102038" y="3272983"/>
            <a:ext cx="2175700" cy="17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2" cstate="print">
            <a:duotone>
              <a:srgbClr val="F8F8F8">
                <a:shade val="45000"/>
                <a:satMod val="135000"/>
              </a:srgbClr>
              <a:prstClr val="white"/>
            </a:duotone>
          </a:blip>
          <a:srcRect t="6383" r="58508" b="39362"/>
          <a:stretch>
            <a:fillRect/>
          </a:stretch>
        </p:blipFill>
        <p:spPr>
          <a:xfrm>
            <a:off x="1699941" y="1245736"/>
            <a:ext cx="2296115" cy="3983300"/>
          </a:xfrm>
          <a:prstGeom prst="rect">
            <a:avLst/>
          </a:prstGeom>
        </p:spPr>
      </p:pic>
      <p:grpSp>
        <p:nvGrpSpPr>
          <p:cNvPr id="74777" name="组合 2"/>
          <p:cNvGrpSpPr/>
          <p:nvPr/>
        </p:nvGrpSpPr>
        <p:grpSpPr bwMode="auto">
          <a:xfrm>
            <a:off x="1700022" y="1246443"/>
            <a:ext cx="2402016" cy="3984498"/>
            <a:chOff x="-1232176" y="1191556"/>
            <a:chExt cx="2505081" cy="3713819"/>
          </a:xfrm>
        </p:grpSpPr>
        <p:sp>
          <p:nvSpPr>
            <p:cNvPr id="45" name="矩形 44"/>
            <p:cNvSpPr/>
            <p:nvPr/>
          </p:nvSpPr>
          <p:spPr>
            <a:xfrm>
              <a:off x="-1232176" y="1191556"/>
              <a:ext cx="2325962" cy="3682069"/>
            </a:xfrm>
            <a:prstGeom prst="rect">
              <a:avLst/>
            </a:prstGeom>
            <a:gradFill flip="none" rotWithShape="1">
              <a:gsLst>
                <a:gs pos="0">
                  <a:srgbClr val="FFFFAF"/>
                </a:gs>
                <a:gs pos="100000">
                  <a:sysClr val="window" lastClr="FFFFFF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87552">
                <a:defRPr/>
              </a:pPr>
              <a:endParaRPr lang="zh-CN" altLang="en-US" sz="1944" kern="0">
                <a:solidFill>
                  <a:sysClr val="window" lastClr="FFFFFF"/>
                </a:solidFill>
                <a:latin typeface="Verdana" panose="020B0604030504040204"/>
                <a:ea typeface="Microsoft YaHei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-1232176" y="1221918"/>
              <a:ext cx="2505081" cy="3683457"/>
            </a:xfrm>
            <a:prstGeom prst="rect">
              <a:avLst/>
            </a:prstGeom>
            <a:solidFill>
              <a:sysClr val="window" lastClr="FFFFFF">
                <a:alpha val="29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87552">
                <a:defRPr/>
              </a:pPr>
              <a:endParaRPr lang="zh-CN" altLang="en-US" sz="1944" kern="0">
                <a:solidFill>
                  <a:sysClr val="window" lastClr="FFFFFF"/>
                </a:solidFill>
                <a:latin typeface="Verdana" panose="020B060403050404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0524555" y="936117"/>
            <a:ext cx="349758" cy="4329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52" eaLnBrk="0" hangingPunct="0">
              <a:defRPr/>
            </a:pPr>
            <a:endParaRPr lang="zh-CN" altLang="en-US" sz="1944">
              <a:solidFill>
                <a:prstClr val="white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 rot="16200000">
            <a:off x="7938231" y="-1449610"/>
            <a:ext cx="900114" cy="4512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52" eaLnBrk="0" hangingPunct="0">
              <a:defRPr/>
            </a:pPr>
            <a:endParaRPr lang="zh-CN" altLang="en-US" sz="1944">
              <a:solidFill>
                <a:prstClr val="white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74781" name="TextBox 55"/>
          <p:cNvSpPr txBox="1">
            <a:spLocks noChangeArrowheads="1"/>
          </p:cNvSpPr>
          <p:nvPr/>
        </p:nvSpPr>
        <p:spPr bwMode="auto">
          <a:xfrm>
            <a:off x="2250377" y="3829148"/>
            <a:ext cx="1088707" cy="3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87552"/>
            <a:r>
              <a:rPr lang="en-US" altLang="zh-CN" sz="1728" b="1" dirty="0">
                <a:solidFill>
                  <a:prstClr val="black"/>
                </a:solidFill>
              </a:rPr>
              <a:t>HA type</a:t>
            </a:r>
            <a:endParaRPr lang="zh-CN" altLang="en-US" sz="1728" b="1" dirty="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52576" y="356617"/>
            <a:ext cx="4725162" cy="89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52">
              <a:defRPr/>
            </a:pPr>
            <a:endParaRPr lang="zh-CN" altLang="en-US" sz="1944" noProof="1">
              <a:solidFill>
                <a:prstClr val="white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74783" name="标题 1"/>
          <p:cNvSpPr>
            <a:spLocks noGrp="1" noChangeArrowheads="1"/>
          </p:cNvSpPr>
          <p:nvPr>
            <p:ph type="title"/>
          </p:nvPr>
        </p:nvSpPr>
        <p:spPr>
          <a:xfrm>
            <a:off x="1628014" y="512637"/>
            <a:ext cx="8243316" cy="545212"/>
          </a:xfrm>
        </p:spPr>
        <p:txBody>
          <a:bodyPr/>
          <a:lstStyle/>
          <a:p>
            <a:r>
              <a:rPr lang="en-US" altLang="zh-CN" cap="none"/>
              <a:t>Neutral Macroporous Resin</a:t>
            </a:r>
            <a:endParaRPr lang="zh-CN" altLang="en-US" cap="none"/>
          </a:p>
        </p:txBody>
      </p:sp>
      <p:sp>
        <p:nvSpPr>
          <p:cNvPr id="3" name="矩形 2"/>
          <p:cNvSpPr/>
          <p:nvPr/>
        </p:nvSpPr>
        <p:spPr>
          <a:xfrm>
            <a:off x="6481763" y="5218938"/>
            <a:ext cx="4531423" cy="752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52">
              <a:defRPr/>
            </a:pPr>
            <a:endParaRPr lang="zh-CN" altLang="en-US" sz="1944" noProof="1">
              <a:solidFill>
                <a:prstClr val="white"/>
              </a:solidFill>
              <a:latin typeface="Verdana"/>
              <a:ea typeface="微软雅黑" panose="020B0503020204020204" pitchFamily="34" charset="-122"/>
            </a:endParaRPr>
          </a:p>
        </p:txBody>
      </p:sp>
      <p:pic>
        <p:nvPicPr>
          <p:cNvPr id="74785" name="图片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28" y="5951031"/>
            <a:ext cx="9854946" cy="55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6" name="TextBox 56"/>
          <p:cNvSpPr txBox="1">
            <a:spLocks noChangeArrowheads="1"/>
          </p:cNvSpPr>
          <p:nvPr/>
        </p:nvSpPr>
        <p:spPr bwMode="auto">
          <a:xfrm>
            <a:off x="1700125" y="5362956"/>
            <a:ext cx="8362075" cy="3915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87552"/>
            <a:r>
              <a:rPr lang="en-US" altLang="zh-CN" sz="1944" dirty="0">
                <a:solidFill>
                  <a:prstClr val="black"/>
                </a:solidFill>
              </a:rPr>
              <a:t>Effectively adsorb middle-large molecules and protein bound substances </a:t>
            </a:r>
            <a:endParaRPr lang="zh-CN" altLang="en-US" sz="1944" dirty="0">
              <a:solidFill>
                <a:prstClr val="black"/>
              </a:solidFill>
            </a:endParaRPr>
          </a:p>
        </p:txBody>
      </p:sp>
      <p:sp>
        <p:nvSpPr>
          <p:cNvPr id="74787" name="TextBox 3"/>
          <p:cNvSpPr txBox="1">
            <a:spLocks noChangeArrowheads="1"/>
          </p:cNvSpPr>
          <p:nvPr/>
        </p:nvSpPr>
        <p:spPr bwMode="auto">
          <a:xfrm>
            <a:off x="1917771" y="4660405"/>
            <a:ext cx="2762059" cy="3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87552" eaLnBrk="1" hangingPunct="1"/>
            <a:r>
              <a:rPr lang="en-US" altLang="zh-CN" sz="1512" b="1" dirty="0">
                <a:solidFill>
                  <a:prstClr val="black"/>
                </a:solidFill>
              </a:rPr>
              <a:t>The molecular sieve</a:t>
            </a:r>
            <a:endParaRPr lang="zh-CN" altLang="en-US" sz="1512" dirty="0">
              <a:solidFill>
                <a:prstClr val="black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1E5652F-C84D-4C6F-963E-223A844691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7681">
            <a:off x="2420431" y="2037059"/>
            <a:ext cx="1088026" cy="1630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7914 -0.001661 C -0.023367 -0.073327 -0.038647 -0.144717 -0.040907 -0.202487 C -0.043167 -0.260267 -0.018167 -0.303607 -0.021457 -0.348047 C -0.024757 -0.392767 -0.057577 -0.443047 -0.060347 -0.469987 C -0.062957 -0.497217 -0.041427 -0.500267 -0.037957 -0.510547 C -0.034487 -0.521107 -0.032397 -0.523327 -0.039347 -0.532217 C -0.046287 -0.540827 -0.079617 -0.563047 -0.079617 -0.563047 " pathEditMode="relative" rAng="0" ptsTypes="AAAAAAA">
                                      <p:cBhvr>
                                        <p:cTn id="1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2.22222E-6 C 0.01962 -0.08167 0.03924 -0.16334 0.05208 -0.21028 C 0.06511 -0.25722 0.06337 -0.25611 0.07761 -0.28195 C 0.09167 -0.30778 0.12431 -0.3475 0.13733 -0.36556 C 0.15018 -0.38389 0.15469 -0.37861 0.15521 -0.39195 C 0.15573 -0.405 0.13768 -0.42278 0.14028 -0.44445 C 0.14271 -0.46584 0.16163 -0.50611 0.17014 -0.52084 C 0.17865 -0.53556 0.18351 -0.50889 0.19097 -0.53278 C 0.19844 -0.55667 0.21059 -0.62806 0.21493 -0.66417 C 0.2191 -0.70028 0.21597 -0.73417 0.21632 -0.75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00" y="-3750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56 -4.44444E-6 C 0.01511 -0.08638 0.0316 -0.17277 0.02361 -0.215 C 0.01545 -0.25722 -0.03889 -0.22527 -0.05017 -0.25333 C -0.06146 -0.28111 -0.04392 -0.34388 -0.04409 -0.38222 C -0.04444 -0.42027 -0.05017 -0.4475 -0.05156 -0.4825 C -0.05312 -0.5175 -0.05139 -0.53888 -0.05312 -0.59222 C -0.05486 -0.64555 -0.05191 -0.76027 -0.06198 -0.8025 C -0.07187 -0.84472 -0.09271 -0.845 -0.11336 -0.84527 " pathEditMode="relative" rAng="0" ptsTypes="AAAAAAAA">
                                      <p:cBhvr>
                                        <p:cTn id="26" dur="3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00" y="-42278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8" dur="3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0002 -0.010224 C -0.022740 -0.088562 -0.045310 -0.166892 -0.049300 -0.229942 C -0.053300 -0.293282 -0.035940 -0.353562 -0.023960 -0.390222 C -0.011980 -0.426612 0.009550 -0.427172 0.022400 -0.449672 " pathEditMode="relative" rAng="0" ptsTypes="AAAA">
                                      <p:cBhvr>
                                        <p:cTn id="3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2.22222E-6 C 0.0007 -0.07834 0.00157 -0.15667 0.01077 -0.20556 C 0.01962 -0.25445 0.04549 -0.2625 0.054 -0.29389 C 0.06268 -0.32528 0.0625 -0.36195 0.0625 -0.39417 C 0.0625 -0.42639 0.05573 -0.45695 0.054 -0.48722 C 0.05243 -0.5175 0.05261 -0.54667 0.05295 -0.57556 " pathEditMode="relative" rAng="0" ptsTypes="AAAAAA">
                                      <p:cBhvr>
                                        <p:cTn id="34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0" y="-28778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05556E-6 2.22222E-6 C -0.0085 -0.07972 -0.01684 -0.15945 -0.02552 -0.21972 C -0.0342 -0.28028 -0.04461 -0.33056 -0.05225 -0.36306 C -0.06007 -0.39584 -0.0658 -0.39778 -0.0717 -0.41556 C -0.07777 -0.43361 -0.08264 -0.45972 -0.08819 -0.47056 C -0.09357 -0.48139 -0.09809 -0.47889 -0.10451 -0.48 C -0.11111 -0.48139 -0.11857 -0.48084 -0.12691 -0.47778 C -0.13541 -0.47445 -0.14496 -0.46056 -0.15538 -0.46111 C -0.1658 -0.46139 -0.17777 -0.47084 -0.18958 -0.48 " pathEditMode="relative" rAng="0" ptsTypes="AAAAAAAAA">
                                      <p:cBhvr>
                                        <p:cTn id="38" dur="39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00" y="-24056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40" dur="39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3.88889E-6 -4.44444E-6 C 0.00295 -0.06777 0.00607 -0.13555 0.01336 -0.18166 C 0.02066 -0.22777 0.03958 -0.23583 0.04323 -0.27722 C 0.04704 -0.31861 0.04201 -0.39638 0.03576 -0.43 C 0.02951 -0.46388 0.00764 -0.46444 0.0059 -0.48027 C 0.00416 -0.49611 0.01475 -0.51083 0.02534 -0.52555 " pathEditMode="relative" rAng="0" ptsTypes="AAAAAA">
                                      <p:cBhvr>
                                        <p:cTn id="4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00" y="-2627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026 -3.33333E-6 C -0.01007 -0.04833 -0.01753 -0.09639 -0.01458 -0.13639 C -0.01163 -0.17611 0.01754 -0.20861 0.01528 -0.23889 C 0.01302 -0.26916 -0.02274 -0.27916 -0.02795 -0.31777 C -0.03316 -0.35639 -0.01805 -0.40055 -0.01614 -0.47055 C -0.01406 -0.54083 -0.01996 -0.6925 -0.01614 -0.73805 " pathEditMode="relative" rAng="0" ptsTypes="AAAAAA">
                                      <p:cBhvr>
                                        <p:cTn id="46" dur="3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0" y="-36917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21600000">
                                      <p:cBhvr>
                                        <p:cTn id="48" dur="3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003 -0.004002 C -0.023260 -0.063440 -0.046530 -0.122610 -0.046180 -0.178440 C -0.046010 -0.234000 -0.005560 -0.299830 0.001560 -0.338440 C 0.008510 -0.377050 -0.012500 -0.388170 -0.004510 -0.410110 C 0.003470 -0.431780 0.026390 -0.450670 0.049310 -0.469550 " pathEditMode="relative" rAng="0" ptsTypes="AAAAA">
                                      <p:cBhvr>
                                        <p:cTn id="5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Rot by="21600000">
                                      <p:cBhvr>
                                        <p:cTn id="5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1354 2.22222E-6 C -0.00989 -0.09278 -0.00625 -0.18528 -0.02101 -0.22222 C -0.03576 -0.25917 -0.0842 -0.19806 -0.10173 -0.22222 C -0.1191 -0.24639 -0.11667 -0.32528 -0.12552 -0.36806 C -0.13455 -0.41084 -0.15625 -0.45611 -0.15538 -0.48 C -0.15469 -0.50417 -0.13038 -0.49361 -0.12101 -0.51111 C -0.1118 -0.52861 -0.1066 -0.56695 -0.10017 -0.58528 C -0.09375 -0.60334 -0.08941 -0.60861 -0.08229 -0.62084 C -0.075 -0.63361 -0.06076 -0.62584 -0.05694 -0.65917 C -0.05295 -0.6925 -0.05555 -0.75695 -0.05833 -0.82139 " pathEditMode="relative" rAng="0" ptsTypes="AAAAAAAAAA">
                                      <p:cBhvr>
                                        <p:cTn id="54" dur="3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00" y="-41083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Rot by="21600000">
                                      <p:cBhvr>
                                        <p:cTn id="56" dur="3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1.38889E-6 -1.11111E-6 C 0.00035 0.00278 0.00087 0.00583 1.38889E-6 -0.03111 C -0.00104 -0.06805 0.01111 -0.18444 -0.00608 -0.22222 C -0.02327 -0.26 -0.09167 -0.23778 -0.10313 -0.25805 C -0.11458 -0.27833 -0.0757 -0.31528 -0.07465 -0.34389 C -0.07379 -0.3725 -0.08872 -0.40333 -0.09722 -0.43 C -0.10556 -0.45667 -0.12795 -0.48444 -0.12552 -0.50389 C -0.12309 -0.52333 -0.09149 -0.52861 -0.08212 -0.54694 C -0.07292 -0.56528 -0.06684 -0.59861 -0.07031 -0.61361 C -0.07379 -0.62889 -0.09236 -0.62333 -0.10313 -0.6375 C -0.11389 -0.65194 -0.13177 -0.66639 -0.13455 -0.69972 C -0.13715 -0.73305 -0.1283 -0.78555 -0.11962 -0.83805 " pathEditMode="relative" rAng="0" ptsTypes="AAAAAAAAAAAA">
                                      <p:cBhvr>
                                        <p:cTn id="5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9700" y="-4183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Rot by="21600000">
                                      <p:cBhvr>
                                        <p:cTn id="6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353" y="1719996"/>
            <a:ext cx="3121939" cy="40701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29" y="1735830"/>
            <a:ext cx="2863252" cy="40701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9AE37CF-39DA-4E91-BE82-DD9427EB5312}"/>
              </a:ext>
            </a:extLst>
          </p:cNvPr>
          <p:cNvGrpSpPr/>
          <p:nvPr/>
        </p:nvGrpSpPr>
        <p:grpSpPr>
          <a:xfrm>
            <a:off x="382733" y="1092081"/>
            <a:ext cx="5149163" cy="2166364"/>
            <a:chOff x="382733" y="1092081"/>
            <a:chExt cx="5149163" cy="216636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39CAE34-57CB-4B70-8814-EF022EC29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33" y="1092081"/>
              <a:ext cx="5149163" cy="92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82A61AA-776C-4D54-BE88-ABB806B18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99" y="2888628"/>
              <a:ext cx="4200068" cy="369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BD72387-766A-4DB0-8584-94F5CF644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99" y="2067950"/>
              <a:ext cx="3928857" cy="744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F6A190CA-B313-4A2E-B706-A0D5AB1E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23" y="437605"/>
            <a:ext cx="1482069" cy="63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173" y="211824"/>
            <a:ext cx="8243477" cy="55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552"/>
            <a:r>
              <a:rPr lang="en-US" altLang="zh-CN" sz="3024" b="1" cap="all" dirty="0">
                <a:solidFill>
                  <a:srgbClr val="0070C0"/>
                </a:solidFill>
                <a:latin typeface="Verdana"/>
                <a:ea typeface="微软雅黑" panose="020B0503020204020204" pitchFamily="34" charset="-122"/>
                <a:sym typeface="Verdana" panose="020B0604030504040204" pitchFamily="34" charset="0"/>
              </a:rPr>
              <a:t>Safety: Lab monocyte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CC1D6-D32A-4ECF-B539-DE540D69957F}"/>
              </a:ext>
            </a:extLst>
          </p:cNvPr>
          <p:cNvSpPr txBox="1"/>
          <p:nvPr/>
        </p:nvSpPr>
        <p:spPr>
          <a:xfrm>
            <a:off x="6593840" y="5887575"/>
            <a:ext cx="158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Static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97F4C0-E9B2-482C-BB03-8AA9AA700D79}"/>
              </a:ext>
            </a:extLst>
          </p:cNvPr>
          <p:cNvSpPr txBox="1"/>
          <p:nvPr/>
        </p:nvSpPr>
        <p:spPr>
          <a:xfrm>
            <a:off x="9789806" y="5889067"/>
            <a:ext cx="158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Dynamic Test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2862B5-A55A-4A89-B6B4-EBDDDE0223A5}"/>
              </a:ext>
            </a:extLst>
          </p:cNvPr>
          <p:cNvSpPr/>
          <p:nvPr/>
        </p:nvSpPr>
        <p:spPr>
          <a:xfrm>
            <a:off x="573037" y="3358012"/>
            <a:ext cx="4768554" cy="250266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u="none" kern="0" dirty="0">
                <a:solidFill>
                  <a:schemeClr val="tx1"/>
                </a:solidFill>
              </a:rPr>
              <a:t>Results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600" kern="0" dirty="0">
                <a:solidFill>
                  <a:srgbClr val="FF0000"/>
                </a:solidFill>
              </a:rPr>
              <a:t>N</a:t>
            </a:r>
            <a:r>
              <a:rPr lang="en-US" altLang="zh-CN" sz="1600" u="none" kern="0" dirty="0">
                <a:solidFill>
                  <a:srgbClr val="FF0000"/>
                </a:solidFill>
              </a:rPr>
              <a:t>o evidence of increased necrosis or apoptosis in monocytes exposed to the cartridges</a:t>
            </a:r>
            <a:r>
              <a:rPr lang="en-US" altLang="zh-CN" sz="1600" u="none" kern="0" dirty="0">
                <a:solidFill>
                  <a:schemeClr val="bg1"/>
                </a:solidFill>
              </a:rPr>
              <a:t> both in the static and dynamic tests.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600" u="none" kern="0" dirty="0">
                <a:solidFill>
                  <a:schemeClr val="bg1"/>
                </a:solidFill>
              </a:rPr>
              <a:t>HA cartridges carry an </a:t>
            </a:r>
            <a:r>
              <a:rPr lang="en-US" altLang="zh-CN" sz="1600" kern="0" dirty="0">
                <a:solidFill>
                  <a:schemeClr val="bg1"/>
                </a:solidFill>
              </a:rPr>
              <a:t>level of biocompatibility and their use in HP is </a:t>
            </a:r>
            <a:r>
              <a:rPr lang="en-US" altLang="zh-CN" sz="1600" kern="0" dirty="0">
                <a:solidFill>
                  <a:srgbClr val="FF0000"/>
                </a:solidFill>
              </a:rPr>
              <a:t>not associated with adverse reactions or signs of cytotoxicity</a:t>
            </a:r>
            <a:r>
              <a:rPr lang="en-US" altLang="zh-CN" sz="1600" kern="0" dirty="0">
                <a:solidFill>
                  <a:schemeClr val="bg1"/>
                </a:solidFill>
              </a:rPr>
              <a:t>. </a:t>
            </a:r>
            <a:endParaRPr lang="zh-CN" altLang="en-US" sz="16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6A81B9-A72D-4753-9B41-1B848ABB7D3F}"/>
              </a:ext>
            </a:extLst>
          </p:cNvPr>
          <p:cNvGrpSpPr/>
          <p:nvPr/>
        </p:nvGrpSpPr>
        <p:grpSpPr>
          <a:xfrm>
            <a:off x="494104" y="974833"/>
            <a:ext cx="5520616" cy="2621807"/>
            <a:chOff x="575384" y="284414"/>
            <a:chExt cx="5307256" cy="258618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37"/>
            <a:stretch/>
          </p:blipFill>
          <p:spPr bwMode="auto">
            <a:xfrm>
              <a:off x="575384" y="2271240"/>
              <a:ext cx="4899640" cy="599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575384" y="1270771"/>
              <a:ext cx="5307256" cy="895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84" y="284414"/>
              <a:ext cx="4799256" cy="91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1C8301C4-E848-4B82-A47C-37E2054A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23" y="659708"/>
            <a:ext cx="1482069" cy="63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B65E2C-016B-4D25-8047-FC23A21EACDA}"/>
              </a:ext>
            </a:extLst>
          </p:cNvPr>
          <p:cNvSpPr/>
          <p:nvPr/>
        </p:nvSpPr>
        <p:spPr>
          <a:xfrm>
            <a:off x="494104" y="3860369"/>
            <a:ext cx="4880536" cy="22814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u="none" kern="0" dirty="0">
                <a:solidFill>
                  <a:schemeClr val="tx1"/>
                </a:solidFill>
              </a:rPr>
              <a:t>Results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600" kern="0" dirty="0">
                <a:solidFill>
                  <a:schemeClr val="bg1"/>
                </a:solidFill>
              </a:rPr>
              <a:t>Sequential CT images demonstrated an </a:t>
            </a:r>
            <a:r>
              <a:rPr lang="en-US" altLang="zh-CN" sz="1600" kern="0" dirty="0">
                <a:solidFill>
                  <a:srgbClr val="FF0000"/>
                </a:solidFill>
              </a:rPr>
              <a:t>excellent distribution of the flow inside the cartridges</a:t>
            </a:r>
            <a:r>
              <a:rPr lang="en-US" altLang="zh-CN" sz="1600" kern="0" dirty="0">
                <a:solidFill>
                  <a:schemeClr val="bg1"/>
                </a:solidFill>
              </a:rPr>
              <a:t>.</a:t>
            </a:r>
          </a:p>
          <a:p>
            <a:pPr marL="285750" indent="-285750" defTabSz="987552">
              <a:buFont typeface="Wingdings" panose="05000000000000000000" pitchFamily="2" charset="2"/>
              <a:buChar char="§"/>
            </a:pPr>
            <a:r>
              <a:rPr lang="en-US" altLang="zh-CN" sz="1600" kern="0" dirty="0">
                <a:solidFill>
                  <a:schemeClr val="bg1"/>
                </a:solidFill>
              </a:rPr>
              <a:t>The structural and functional design of the studied </a:t>
            </a:r>
            <a:r>
              <a:rPr lang="en-US" altLang="zh-CN" sz="1600" kern="0" dirty="0">
                <a:solidFill>
                  <a:srgbClr val="FF0000"/>
                </a:solidFill>
              </a:rPr>
              <a:t>cartridges is adequate for hemoperfusion </a:t>
            </a:r>
            <a:r>
              <a:rPr lang="en-US" altLang="zh-CN" sz="1600" kern="0" dirty="0">
                <a:solidFill>
                  <a:schemeClr val="bg1"/>
                </a:solidFill>
              </a:rPr>
              <a:t>without channeling phenomena.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9CECF-D478-468A-8973-EEBFBD53B728}"/>
              </a:ext>
            </a:extLst>
          </p:cNvPr>
          <p:cNvSpPr txBox="1"/>
          <p:nvPr/>
        </p:nvSpPr>
        <p:spPr>
          <a:xfrm>
            <a:off x="316708" y="417116"/>
            <a:ext cx="8243477" cy="55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552"/>
            <a:r>
              <a:rPr lang="en-US" altLang="zh-CN" sz="3024" b="1" cap="all" dirty="0">
                <a:solidFill>
                  <a:srgbClr val="0070C0"/>
                </a:solidFill>
                <a:latin typeface="Verdana"/>
                <a:ea typeface="微软雅黑" panose="020B0503020204020204" pitchFamily="34" charset="-122"/>
                <a:sym typeface="Verdana" panose="020B0604030504040204" pitchFamily="34" charset="0"/>
              </a:rPr>
              <a:t>Safety: Radiological results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1D4FF119-7685-40E3-AF06-58C3EBFD1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50" y="2725546"/>
            <a:ext cx="6623591" cy="34162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284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898845" y="2910543"/>
            <a:ext cx="827416" cy="826021"/>
            <a:chOff x="301512" y="2039525"/>
            <a:chExt cx="846854" cy="845426"/>
          </a:xfrm>
          <a:solidFill>
            <a:srgbClr val="2E9BD2"/>
          </a:solidFill>
        </p:grpSpPr>
        <p:sp>
          <p:nvSpPr>
            <p:cNvPr id="8" name="椭圆 7"/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097280">
                <a:defRPr/>
              </a:pPr>
              <a:endParaRPr lang="zh-CN" altLang="en-US" sz="2160" kern="0" dirty="0">
                <a:solidFill>
                  <a:prstClr val="white"/>
                </a:solidFill>
                <a:latin typeface="Verdana" panose="020B0604030504040204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97280">
                <a:defRPr/>
              </a:pPr>
              <a:r>
                <a:rPr lang="en-US" altLang="zh-CN" sz="384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84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" name="直接连接符 21"/>
          <p:cNvCxnSpPr>
            <a:cxnSpLocks/>
          </p:cNvCxnSpPr>
          <p:nvPr/>
        </p:nvCxnSpPr>
        <p:spPr>
          <a:xfrm flipV="1">
            <a:off x="4026677" y="3682148"/>
            <a:ext cx="5098166" cy="8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5">
            <a:extLst>
              <a:ext uri="{FF2B5EF4-FFF2-40B4-BE49-F238E27FC236}">
                <a16:creationId xmlns:a16="http://schemas.microsoft.com/office/drawing/2014/main" id="{A3190313-F47F-4623-8EA2-09834C696139}"/>
              </a:ext>
            </a:extLst>
          </p:cNvPr>
          <p:cNvSpPr/>
          <p:nvPr/>
        </p:nvSpPr>
        <p:spPr bwMode="auto">
          <a:xfrm>
            <a:off x="2989491" y="4091638"/>
            <a:ext cx="733424" cy="73152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algn="ctr" defTabSz="1097280">
              <a:defRPr/>
            </a:pPr>
            <a:r>
              <a:rPr lang="en-US" altLang="zh-CN" sz="384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84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F797A3-DC84-4FE9-8583-1F50B6D65701}"/>
              </a:ext>
            </a:extLst>
          </p:cNvPr>
          <p:cNvSpPr txBox="1"/>
          <p:nvPr/>
        </p:nvSpPr>
        <p:spPr>
          <a:xfrm>
            <a:off x="4944690" y="3043220"/>
            <a:ext cx="54864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Indications of HA380</a:t>
            </a:r>
          </a:p>
        </p:txBody>
      </p:sp>
    </p:spTree>
    <p:extLst>
      <p:ext uri="{BB962C8B-B14F-4D97-AF65-F5344CB8AC3E}">
        <p14:creationId xmlns:p14="http://schemas.microsoft.com/office/powerpoint/2010/main" val="113781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汇报">
      <a:majorFont>
        <a:latin typeface="Arial"/>
        <a:ea typeface="思源黑体 CN Bold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rgbClr val="0075C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2034</Words>
  <Application>Microsoft Office PowerPoint</Application>
  <PresentationFormat>Widescreen</PresentationFormat>
  <Paragraphs>316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Microsoft YaHei</vt:lpstr>
      <vt:lpstr>Microsoft YaHei</vt:lpstr>
      <vt:lpstr>proxima_nova_rgregular</vt:lpstr>
      <vt:lpstr>Saira Semi Condensed</vt:lpstr>
      <vt:lpstr>TimesNewRomanPSMT</vt:lpstr>
      <vt:lpstr>思源黑体 CN Bold</vt:lpstr>
      <vt:lpstr>思源黑体 CN Normal</vt:lpstr>
      <vt:lpstr>Arial</vt:lpstr>
      <vt:lpstr>Arial</vt:lpstr>
      <vt:lpstr>Arial Narrow</vt:lpstr>
      <vt:lpstr>Calibri</vt:lpstr>
      <vt:lpstr>Calibri Light</vt:lpstr>
      <vt:lpstr>Copperplate Gothic Bold</vt:lpstr>
      <vt:lpstr>Times New Roman</vt:lpstr>
      <vt:lpstr>Verdana</vt:lpstr>
      <vt:lpstr>Wingdings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Definition of Hemoperfusion (HP) </vt:lpstr>
      <vt:lpstr>Neutral Macroporous Resin</vt:lpstr>
      <vt:lpstr>PowerPoint Presentation</vt:lpstr>
      <vt:lpstr>PowerPoint Presentation</vt:lpstr>
      <vt:lpstr>PowerPoint Presentation</vt:lpstr>
      <vt:lpstr>Mechanism of action for HA380</vt:lpstr>
      <vt:lpstr>PowerPoint Presentation</vt:lpstr>
      <vt:lpstr>Indications of HA380</vt:lpstr>
      <vt:lpstr>PowerPoint Presentation</vt:lpstr>
      <vt:lpstr>HA380 for sepsis </vt:lpstr>
      <vt:lpstr>HA380 for sepsis </vt:lpstr>
      <vt:lpstr>PowerPoint Presentation</vt:lpstr>
      <vt:lpstr>PowerPoint Presentation</vt:lpstr>
      <vt:lpstr>HA380 for sepsis </vt:lpstr>
      <vt:lpstr>Indications of HA380</vt:lpstr>
      <vt:lpstr>PowerPoint Presentation</vt:lpstr>
      <vt:lpstr>HA380 for COVID-19</vt:lpstr>
      <vt:lpstr>HA380 on covid-19 </vt:lpstr>
      <vt:lpstr>HP  on covid-19 </vt:lpstr>
      <vt:lpstr>HA380 for COVID-19</vt:lpstr>
      <vt:lpstr>PowerPoint Presentation</vt:lpstr>
      <vt:lpstr>PowerPoint Presentation</vt:lpstr>
      <vt:lpstr>PowerPoint Presentation</vt:lpstr>
      <vt:lpstr>HA380 for COVID-19</vt:lpstr>
      <vt:lpstr>PowerPoint Presentation</vt:lpstr>
      <vt:lpstr>PowerPoint Presentation</vt:lpstr>
      <vt:lpstr>Indications of HA380</vt:lpstr>
      <vt:lpstr>Ha380 for Cardiac surgery</vt:lpstr>
      <vt:lpstr>Indications of HA380</vt:lpstr>
      <vt:lpstr>HA380 f0r sever acute pancreatitis</vt:lpstr>
      <vt:lpstr>HA380 f0r sever acute pancreatitis</vt:lpstr>
      <vt:lpstr>Ongoing trials</vt:lpstr>
      <vt:lpstr>Ongoing trials</vt:lpstr>
      <vt:lpstr>PowerPoint Presentation</vt:lpstr>
      <vt:lpstr>Operation of HA380</vt:lpstr>
      <vt:lpstr>HA380+CRRT Treatment: Connection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Definition of Hemoperfusion (HP) </dc:title>
  <dc:creator>萨姆</dc:creator>
  <cp:lastModifiedBy>萨姆</cp:lastModifiedBy>
  <cp:revision>161</cp:revision>
  <dcterms:created xsi:type="dcterms:W3CDTF">2021-05-26T06:18:05Z</dcterms:created>
  <dcterms:modified xsi:type="dcterms:W3CDTF">2021-06-05T04:29:39Z</dcterms:modified>
</cp:coreProperties>
</file>