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309" r:id="rId2"/>
    <p:sldId id="262" r:id="rId3"/>
    <p:sldId id="742" r:id="rId4"/>
    <p:sldId id="263" r:id="rId5"/>
    <p:sldId id="264" r:id="rId6"/>
    <p:sldId id="339" r:id="rId7"/>
    <p:sldId id="265" r:id="rId8"/>
    <p:sldId id="305" r:id="rId9"/>
    <p:sldId id="266" r:id="rId10"/>
    <p:sldId id="267" r:id="rId11"/>
    <p:sldId id="296" r:id="rId12"/>
    <p:sldId id="269" r:id="rId13"/>
    <p:sldId id="340" r:id="rId14"/>
    <p:sldId id="271" r:id="rId15"/>
    <p:sldId id="306" r:id="rId16"/>
    <p:sldId id="270" r:id="rId17"/>
    <p:sldId id="303" r:id="rId18"/>
    <p:sldId id="307" r:id="rId19"/>
    <p:sldId id="726" r:id="rId20"/>
    <p:sldId id="297" r:id="rId21"/>
    <p:sldId id="275" r:id="rId22"/>
    <p:sldId id="278" r:id="rId23"/>
    <p:sldId id="279" r:id="rId24"/>
    <p:sldId id="280" r:id="rId25"/>
    <p:sldId id="283" r:id="rId26"/>
    <p:sldId id="285" r:id="rId27"/>
    <p:sldId id="286" r:id="rId28"/>
    <p:sldId id="287" r:id="rId29"/>
    <p:sldId id="734" r:id="rId30"/>
    <p:sldId id="291" r:id="rId31"/>
    <p:sldId id="735" r:id="rId32"/>
    <p:sldId id="292" r:id="rId33"/>
    <p:sldId id="298" r:id="rId34"/>
    <p:sldId id="322" r:id="rId35"/>
    <p:sldId id="294" r:id="rId36"/>
    <p:sldId id="731" r:id="rId37"/>
    <p:sldId id="475" r:id="rId38"/>
    <p:sldId id="729" r:id="rId39"/>
    <p:sldId id="293" r:id="rId40"/>
    <p:sldId id="728" r:id="rId41"/>
    <p:sldId id="704" r:id="rId42"/>
    <p:sldId id="736" r:id="rId43"/>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02A7EBAE-8FA4-408E-933F-8E287454EAAC}">
          <p14:sldIdLst/>
        </p14:section>
        <p14:section name="默认节" id="{661FB41F-BA9E-445E-8BD7-56916BAA2445}">
          <p14:sldIdLst>
            <p14:sldId id="309"/>
            <p14:sldId id="262"/>
            <p14:sldId id="742"/>
          </p14:sldIdLst>
        </p14:section>
        <p14:section name="background" id="{F9518E99-7B74-4319-B8FF-7F7D448EDF29}">
          <p14:sldIdLst>
            <p14:sldId id="263"/>
            <p14:sldId id="264"/>
            <p14:sldId id="339"/>
            <p14:sldId id="265"/>
            <p14:sldId id="305"/>
            <p14:sldId id="266"/>
            <p14:sldId id="267"/>
          </p14:sldIdLst>
        </p14:section>
        <p14:section name="principle of HA230" id="{72010EC2-BADC-48DF-A512-5BA5787E77D2}">
          <p14:sldIdLst>
            <p14:sldId id="296"/>
            <p14:sldId id="269"/>
            <p14:sldId id="340"/>
            <p14:sldId id="271"/>
            <p14:sldId id="306"/>
            <p14:sldId id="270"/>
            <p14:sldId id="303"/>
            <p14:sldId id="307"/>
            <p14:sldId id="726"/>
          </p14:sldIdLst>
        </p14:section>
        <p14:section name="clinical studies" id="{118941B6-66BE-4DB9-ABD0-65E36E90479C}">
          <p14:sldIdLst>
            <p14:sldId id="297"/>
            <p14:sldId id="275"/>
            <p14:sldId id="278"/>
            <p14:sldId id="279"/>
            <p14:sldId id="280"/>
            <p14:sldId id="283"/>
            <p14:sldId id="285"/>
            <p14:sldId id="286"/>
            <p14:sldId id="287"/>
            <p14:sldId id="734"/>
            <p14:sldId id="291"/>
            <p14:sldId id="735"/>
            <p14:sldId id="292"/>
          </p14:sldIdLst>
        </p14:section>
        <p14:section name="operation" id="{6510C93E-994D-45D7-8EE1-B3A668699AC3}">
          <p14:sldIdLst>
            <p14:sldId id="298"/>
            <p14:sldId id="322"/>
            <p14:sldId id="294"/>
            <p14:sldId id="731"/>
            <p14:sldId id="475"/>
            <p14:sldId id="729"/>
            <p14:sldId id="293"/>
            <p14:sldId id="728"/>
            <p14:sldId id="704"/>
            <p14:sldId id="736"/>
          </p14:sldIdLst>
        </p14:section>
      </p14:sectionLst>
    </p:ext>
    <p:ext uri="{EFAFB233-063F-42B5-8137-9DF3F51BA10A}">
      <p15:sldGuideLst xmlns:p15="http://schemas.microsoft.com/office/powerpoint/2012/main">
        <p15:guide id="1" orient="horz" pos="180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15" autoAdjust="0"/>
  </p:normalViewPr>
  <p:slideViewPr>
    <p:cSldViewPr>
      <p:cViewPr varScale="1">
        <p:scale>
          <a:sx n="89" d="100"/>
          <a:sy n="89" d="100"/>
        </p:scale>
        <p:origin x="47" y="155"/>
      </p:cViewPr>
      <p:guideLst>
        <p:guide orient="horz" pos="1801"/>
        <p:guide pos="2880"/>
      </p:guideLst>
    </p:cSldViewPr>
  </p:slideViewPr>
  <p:notesTextViewPr>
    <p:cViewPr>
      <p:scale>
        <a:sx n="1" d="1"/>
        <a:sy n="1" d="1"/>
      </p:scale>
      <p:origin x="0" y="-26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D677C9-1705-4553-9B79-11D84EE9F8F5}" type="datetimeFigureOut">
              <a:rPr lang="zh-CN" altLang="en-US" smtClean="0"/>
              <a:t>2021/10/25</a:t>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F5C0F9-6AB6-48A9-AC2B-2C92BEB512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is there any other way to treat poisoning?</a:t>
            </a:r>
          </a:p>
          <a:p>
            <a:r>
              <a:rPr lang="en-US" altLang="zh-CN" dirty="0"/>
              <a:t>There are some Blood purification methods commonly used in clinical practice  such as HD, HF,PE,HP are common used for poisoned. </a:t>
            </a:r>
          </a:p>
          <a:p>
            <a:r>
              <a:rPr lang="en-US" altLang="zh-CN" dirty="0"/>
              <a:t>PE could directly remove the toxins from the blood but has its disadvantages such as high risk of infection. </a:t>
            </a:r>
          </a:p>
          <a:p>
            <a:r>
              <a:rPr lang="en-US" altLang="zh-CN" dirty="0"/>
              <a:t>HP is designed to remove hydrophobic substances. </a:t>
            </a:r>
          </a:p>
          <a:p>
            <a:r>
              <a:rPr lang="en-US" altLang="zh-CN" b="1" dirty="0"/>
              <a:t>And hydrophobicity is the typical characteristic of the most poisons.</a:t>
            </a:r>
            <a:endParaRPr lang="zh-CN" altLang="en-US" b="1"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SO how does our HA230 work?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a:t>
            </a:r>
            <a:r>
              <a:rPr lang="en-US" altLang="zh-CN" baseline="0" dirty="0"/>
              <a:t> is the HA230 hemoperfusion cartridge. Inside the cartridge are the resin showed as brown bead. And under the </a:t>
            </a:r>
            <a:r>
              <a:rPr lang="de-DE" altLang="zh-CN" dirty="0"/>
              <a:t>Electron Microscope</a:t>
            </a:r>
            <a:r>
              <a:rPr lang="en-US" altLang="zh-CN" dirty="0"/>
              <a:t> </a:t>
            </a:r>
            <a:r>
              <a:rPr lang="en-US" altLang="zh-CN" baseline="0" dirty="0"/>
              <a:t>we can see the inner surface of the resin with the 3D network structure works as the </a:t>
            </a:r>
            <a:r>
              <a:rPr lang="en-US" altLang="zh-CN" b="1" baseline="0" dirty="0"/>
              <a:t>molecule sieve</a:t>
            </a:r>
            <a:r>
              <a:rPr lang="en-US" altLang="zh-CN" baseline="0" dirty="0"/>
              <a:t>. </a:t>
            </a:r>
          </a:p>
          <a:p>
            <a:r>
              <a:rPr lang="en-US" altLang="zh-CN" baseline="0" dirty="0"/>
              <a:t>Based on </a:t>
            </a:r>
            <a:r>
              <a:rPr lang="en-US" altLang="zh-CN" b="1" baseline="0" dirty="0"/>
              <a:t>the principle of </a:t>
            </a:r>
            <a:r>
              <a:rPr lang="en-US" altLang="zh-CN" b="1" baseline="0" dirty="0" err="1"/>
              <a:t>hydrophibility</a:t>
            </a:r>
            <a:r>
              <a:rPr lang="en-US" altLang="zh-CN" b="1" baseline="0" dirty="0"/>
              <a:t> and interactions</a:t>
            </a:r>
            <a:r>
              <a:rPr lang="en-US" altLang="zh-CN" baseline="0" dirty="0"/>
              <a:t>, when the blood goes through, it only the specific toxins will be adsorbed.</a:t>
            </a:r>
          </a:p>
          <a:p>
            <a:r>
              <a:rPr lang="en-US" altLang="zh-CN" baseline="0" dirty="0"/>
              <a:t>So that is the mechanism of HA230. </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Especially, drugs with organic ring in the molecular structure are easily adsorbed. </a:t>
            </a:r>
            <a:r>
              <a:rPr lang="en-US" altLang="zh-CN" b="1" dirty="0"/>
              <a:t>Such as Morphine with benzene ring. </a:t>
            </a:r>
            <a:endParaRPr lang="zh-CN" altLang="en-US" b="1"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 on the principle we talked above, HA230 hemoperfusion cartridge can be used for poisoning caused by pesticide, Biotoxin, drug overdose...</a:t>
            </a:r>
            <a:r>
              <a:rPr lang="en-US" altLang="zh-CN" dirty="0" err="1"/>
              <a:t>etc</a:t>
            </a:r>
            <a:endParaRPr lang="en-US" altLang="zh-CN" dirty="0"/>
          </a:p>
          <a:p>
            <a:r>
              <a:rPr lang="en-US" altLang="zh-CN" b="1" dirty="0"/>
              <a:t>For example, in India, Snake bite is the most common indication </a:t>
            </a:r>
            <a:r>
              <a:rPr lang="zh-CN" altLang="en-US" b="1" dirty="0"/>
              <a:t>，</a:t>
            </a:r>
            <a:r>
              <a:rPr lang="en-US" altLang="zh-CN" b="1" dirty="0"/>
              <a:t>and In Germany, a new indication has been developed, using HA230 for cancer patients to remove excessive </a:t>
            </a:r>
            <a:r>
              <a:rPr lang="en-US" altLang="zh-CN" b="1" dirty="0" err="1">
                <a:solidFill>
                  <a:srgbClr val="FF0000"/>
                </a:solidFill>
              </a:rPr>
              <a:t>cytostatics</a:t>
            </a:r>
            <a:r>
              <a:rPr lang="en-US" altLang="zh-CN" b="1" dirty="0"/>
              <a:t> to relieve complications of chemotherapy.</a:t>
            </a:r>
            <a:endParaRPr lang="zh-CN" altLang="en-US" b="1"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lets compara another adsorbent charcoal with resin. </a:t>
            </a:r>
          </a:p>
        </p:txBody>
      </p:sp>
      <p:sp>
        <p:nvSpPr>
          <p:cNvPr id="4" name="灯片编号占位符 3"/>
          <p:cNvSpPr>
            <a:spLocks noGrp="1"/>
          </p:cNvSpPr>
          <p:nvPr>
            <p:ph type="sldNum" sz="quarter" idx="10"/>
          </p:nvPr>
        </p:nvSpPr>
        <p:spPr/>
        <p:txBody>
          <a:bodyPr/>
          <a:lstStyle/>
          <a:p>
            <a:fld id="{9D544E8E-37A9-4AA2-99E7-C674CDD0B422}" type="slidenum">
              <a:rPr lang="zh-CN" altLang="en-US" smtClean="0"/>
              <a:t>17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807A0-53D4-4E3A-BB79-2794FB72AF8C}" type="slidenum">
              <a:rPr lang="en-US" smtClean="0"/>
              <a:t>18</a:t>
            </a:fld>
            <a:endParaRPr lang="en-US"/>
          </a:p>
        </p:txBody>
      </p:sp>
    </p:spTree>
    <p:extLst>
      <p:ext uri="{BB962C8B-B14F-4D97-AF65-F5344CB8AC3E}">
        <p14:creationId xmlns:p14="http://schemas.microsoft.com/office/powerpoint/2010/main" val="1449135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Let me show you some clinical studies of HA230 application.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a:t>
            </a:r>
            <a:r>
              <a:rPr lang="en-US" altLang="zh-CN" baseline="0" dirty="0"/>
              <a:t> is a multicenter retrospective study for </a:t>
            </a:r>
            <a:r>
              <a:rPr lang="en-US" altLang="zh-CN" baseline="0" dirty="0" err="1"/>
              <a:t>paraquat</a:t>
            </a:r>
            <a:r>
              <a:rPr lang="en-US" altLang="zh-CN" baseline="0" dirty="0"/>
              <a:t> </a:t>
            </a:r>
            <a:r>
              <a:rPr lang="en-US" altLang="zh-CN" baseline="0" dirty="0" err="1"/>
              <a:t>posoning</a:t>
            </a:r>
            <a:r>
              <a:rPr lang="en-US" altLang="zh-CN" baseline="0" dirty="0"/>
              <a:t> treatment.</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21</a:t>
            </a:fld>
            <a:endParaRPr lang="zh-CN" altLang="en-US"/>
          </a:p>
        </p:txBody>
      </p:sp>
    </p:spTree>
    <p:extLst>
      <p:ext uri="{BB962C8B-B14F-4D97-AF65-F5344CB8AC3E}">
        <p14:creationId xmlns:p14="http://schemas.microsoft.com/office/powerpoint/2010/main" val="231111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Apart</a:t>
            </a:r>
            <a:r>
              <a:rPr lang="en-US" altLang="zh-CN" baseline="0" dirty="0"/>
              <a:t> from that, they found that the 60 day survival post HP+CVVH and HP was largely improved than the conservative group. So they comes to the result that …</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22</a:t>
            </a:fld>
            <a:endParaRPr lang="zh-CN" altLang="en-US"/>
          </a:p>
        </p:txBody>
      </p:sp>
    </p:spTree>
    <p:extLst>
      <p:ext uri="{BB962C8B-B14F-4D97-AF65-F5344CB8AC3E}">
        <p14:creationId xmlns:p14="http://schemas.microsoft.com/office/powerpoint/2010/main" val="277202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t>My introduction will be divided into </a:t>
            </a:r>
            <a:r>
              <a:rPr lang="en-US" dirty="0" err="1"/>
              <a:t>foour</a:t>
            </a:r>
            <a:r>
              <a:rPr lang="en-US" dirty="0"/>
              <a:t> parts: the background of poisoning, Principle of HA230, an</a:t>
            </a:r>
            <a:r>
              <a:rPr lang="en-US" altLang="zh-CN" dirty="0"/>
              <a:t>d</a:t>
            </a:r>
            <a:r>
              <a:rPr lang="en-US" dirty="0"/>
              <a:t> some clinical studies of HA230 application in different poisoning. and operation of HA230</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Another</a:t>
            </a:r>
            <a:r>
              <a:rPr lang="en-US" altLang="zh-CN" baseline="0" dirty="0"/>
              <a:t> publication is on the comparison of once HP treatment and repeated HP treatment for acute severe organophosphate poisoning on 1</a:t>
            </a:r>
            <a:r>
              <a:rPr lang="en-US" altLang="zh-CN" baseline="30000" dirty="0"/>
              <a:t>st</a:t>
            </a:r>
            <a:r>
              <a:rPr lang="en-US" altLang="zh-CN" baseline="0" dirty="0"/>
              <a:t> day. They enrolled 36 patients and divided them into 2 groups. For group 1 with 20 patients who received 3-4times HP within 48 hrs. For group 2 with 16 patients who received once HP treatment. </a:t>
            </a:r>
          </a:p>
          <a:p>
            <a:r>
              <a:rPr lang="en-US" altLang="zh-CN" b="1" i="0" dirty="0">
                <a:solidFill>
                  <a:srgbClr val="434343"/>
                </a:solidFill>
                <a:effectLst/>
                <a:latin typeface="Arial" panose="020B0604020202090204" pitchFamily="34" charset="0"/>
              </a:rPr>
              <a:t>Acute Severe Organic Phosphorus Poison)</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23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According</a:t>
            </a:r>
            <a:r>
              <a:rPr lang="en-US" altLang="zh-CN" baseline="0" dirty="0"/>
              <a:t> to the result of treatment efficacies, they concluded that early hemoperfusion is more efficient than single hemoperfusion in treating organophosphate poisoning.</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24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group A, who received HP treatment in</a:t>
            </a:r>
            <a:r>
              <a:rPr lang="en-US" altLang="zh-CN" baseline="0" dirty="0"/>
              <a:t> </a:t>
            </a:r>
            <a:r>
              <a:rPr lang="en-US" altLang="zh-CN" dirty="0"/>
              <a:t>the Emergency Department; group B, who received HP treatment in the blood purification room; and group C,</a:t>
            </a:r>
          </a:p>
          <a:p>
            <a:r>
              <a:rPr lang="en-US" altLang="zh-CN" dirty="0"/>
              <a:t>who did not received HP treatment.</a:t>
            </a:r>
          </a:p>
          <a:p>
            <a:r>
              <a:rPr lang="en-US" altLang="zh-CN" b="0" i="0" dirty="0">
                <a:solidFill>
                  <a:srgbClr val="A0A0A0"/>
                </a:solidFill>
                <a:effectLst/>
                <a:latin typeface="lucida sans unicode" panose="020B0602030504020204" pitchFamily="34" charset="0"/>
              </a:rPr>
              <a:t>[,</a:t>
            </a:r>
            <a:r>
              <a:rPr lang="en-US" altLang="zh-CN" b="0" i="0" dirty="0" err="1">
                <a:solidFill>
                  <a:srgbClr val="A0A0A0"/>
                </a:solidFill>
                <a:effectLst/>
                <a:latin typeface="lucida sans unicode" panose="020B0602030504020204" pitchFamily="34" charset="0"/>
              </a:rPr>
              <a:t>kɑrbə'mæzə,pin</a:t>
            </a:r>
            <a:r>
              <a:rPr lang="en-US" altLang="zh-CN" b="0" i="0" dirty="0">
                <a:solidFill>
                  <a:srgbClr val="A0A0A0"/>
                </a:solidFill>
                <a:effectLst/>
                <a:latin typeface="lucida sans unicode" panose="020B0602030504020204" pitchFamily="34" charset="0"/>
              </a:rPr>
              <a:t>]</a:t>
            </a:r>
            <a:r>
              <a:rPr lang="en-US" altLang="zh-CN" b="1" i="0" dirty="0">
                <a:solidFill>
                  <a:srgbClr val="666666"/>
                </a:solidFill>
                <a:effectLst/>
                <a:latin typeface="Arial" panose="020B0604020202090204" pitchFamily="34" charset="0"/>
              </a:rPr>
              <a:t> </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25</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Epileptic</a:t>
            </a:r>
            <a:r>
              <a:rPr lang="en-US" altLang="zh-CN" baseline="0" dirty="0"/>
              <a:t> seizures</a:t>
            </a:r>
            <a:endParaRPr lang="en-US" altLang="zh-CN" dirty="0"/>
          </a:p>
          <a:p>
            <a:r>
              <a:rPr lang="en-US" altLang="zh-CN" dirty="0"/>
              <a:t>a significant difference in the state of</a:t>
            </a:r>
            <a:r>
              <a:rPr lang="en-US" altLang="zh-CN" baseline="0" dirty="0"/>
              <a:t> </a:t>
            </a:r>
            <a:r>
              <a:rPr lang="en-US" altLang="zh-CN" dirty="0"/>
              <a:t>consciousness was seen at 4 h after admission: GCS scores in group A</a:t>
            </a:r>
            <a:r>
              <a:rPr lang="en-US" altLang="zh-CN" baseline="0" dirty="0"/>
              <a:t> </a:t>
            </a:r>
            <a:r>
              <a:rPr lang="en-US" altLang="zh-CN" dirty="0"/>
              <a:t>were significantly higher than those of groups B and C (P b 0.05). </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26</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also we are collecting cases globally and tthere are alsp drug overdose cases. let me show you a case study that happened in india</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27</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Another</a:t>
            </a:r>
            <a:r>
              <a:rPr lang="en-US" altLang="zh-CN" baseline="0" dirty="0"/>
              <a:t> publication is on the comparison of once HP treatment and repeated HP treatment for acute severe organophosphate poisoning on 1</a:t>
            </a:r>
            <a:r>
              <a:rPr lang="en-US" altLang="zh-CN" baseline="30000" dirty="0"/>
              <a:t>st</a:t>
            </a:r>
            <a:r>
              <a:rPr lang="en-US" altLang="zh-CN" baseline="0" dirty="0"/>
              <a:t> day. They enrolled 36 patients and divided them into 2 groups. For group 1 with 20 patients who received 3-4times HP within 48 hrs. For group 2 with 16 patients who received once HP treatment. </a:t>
            </a:r>
          </a:p>
          <a:p>
            <a:r>
              <a:rPr lang="en-US" altLang="zh-CN" b="1" i="0" dirty="0">
                <a:solidFill>
                  <a:srgbClr val="434343"/>
                </a:solidFill>
                <a:effectLst/>
                <a:latin typeface="Arial" panose="020B0604020202090204" pitchFamily="34" charset="0"/>
              </a:rPr>
              <a:t>Acute Severe Organic Phosphorus Poison)</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29</a:t>
            </a:fld>
            <a:endParaRPr lang="zh-CN" altLang="en-US"/>
          </a:p>
        </p:txBody>
      </p:sp>
    </p:spTree>
    <p:extLst>
      <p:ext uri="{BB962C8B-B14F-4D97-AF65-F5344CB8AC3E}">
        <p14:creationId xmlns:p14="http://schemas.microsoft.com/office/powerpoint/2010/main" val="3519571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Of course</a:t>
            </a:r>
            <a:r>
              <a:rPr lang="en-US" altLang="zh-CN" baseline="0" dirty="0"/>
              <a:t>, there are many other indications reported such as acute wasp stings and abrin poisoning.</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30</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Of course</a:t>
            </a:r>
            <a:r>
              <a:rPr lang="en-US" altLang="zh-CN" baseline="0" dirty="0"/>
              <a:t>, there are many other indications reported such as acute wasp stings and abrin poisoning.</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31</a:t>
            </a:fld>
            <a:endParaRPr lang="zh-CN" altLang="en-US"/>
          </a:p>
        </p:txBody>
      </p:sp>
    </p:spTree>
    <p:extLst>
      <p:ext uri="{BB962C8B-B14F-4D97-AF65-F5344CB8AC3E}">
        <p14:creationId xmlns:p14="http://schemas.microsoft.com/office/powerpoint/2010/main" val="3573992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we shared such cases of using HA230,lets usm up this part.</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32</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noChangeArrowheads="1" noTextEdit="1"/>
          </p:cNvSpPr>
          <p:nvPr>
            <p:ph type="sldImg" idx="4294967295"/>
          </p:nvPr>
        </p:nvSpPr>
        <p:spPr/>
      </p:sp>
      <p:sp>
        <p:nvSpPr>
          <p:cNvPr id="52226" name="备注占位符 2"/>
          <p:cNvSpPr>
            <a:spLocks noGrp="1" noChangeArrowheads="1"/>
          </p:cNvSpPr>
          <p:nvPr>
            <p:ph type="body" idx="4294967295"/>
          </p:nvPr>
        </p:nvSpPr>
        <p:spPr bwMode="auto">
          <a:xfrm>
            <a:off x="685800" y="4342889"/>
            <a:ext cx="5486400" cy="4115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2227" name="日期占位符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a:defRPr>
                <a:solidFill>
                  <a:schemeClr val="tx1"/>
                </a:solidFill>
                <a:latin typeface="Arial" panose="020B0604020202020204" pitchFamily="34" charset="0"/>
                <a:ea typeface="SimSun" panose="02010600030101010101" pitchFamily="2" charset="-122"/>
              </a:defRPr>
            </a:lvl2pPr>
            <a:lvl3pPr>
              <a:defRPr>
                <a:solidFill>
                  <a:schemeClr val="tx1"/>
                </a:solidFill>
                <a:latin typeface="Arial" panose="020B0604020202020204" pitchFamily="34" charset="0"/>
                <a:ea typeface="SimSun" panose="02010600030101010101" pitchFamily="2" charset="-122"/>
              </a:defRPr>
            </a:lvl3pPr>
            <a:lvl4pPr>
              <a:defRPr>
                <a:solidFill>
                  <a:schemeClr val="tx1"/>
                </a:solidFill>
                <a:latin typeface="Arial" panose="020B0604020202020204" pitchFamily="34" charset="0"/>
                <a:ea typeface="SimSun" panose="02010600030101010101" pitchFamily="2" charset="-122"/>
              </a:defRPr>
            </a:lvl4pPr>
            <a:lvl5pPr>
              <a:defRPr>
                <a:solidFill>
                  <a:schemeClr val="tx1"/>
                </a:solidFill>
                <a:latin typeface="Arial" panose="020B060402020202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fld id="{EF84802C-40EC-45CA-8246-82FB6E573235}" type="datetime1">
              <a:rPr lang="zh-CN" altLang="en-US" smtClean="0">
                <a:solidFill>
                  <a:prstClr val="black"/>
                </a:solidFill>
              </a:rPr>
              <a:t>2021/10/25</a:t>
            </a:fld>
            <a:endParaRPr lang="zh-CN" altLang="en-US">
              <a:solidFill>
                <a:prstClr val="black"/>
              </a:solidFill>
            </a:endParaRPr>
          </a:p>
        </p:txBody>
      </p:sp>
      <p:sp>
        <p:nvSpPr>
          <p:cNvPr id="52228" name="灯片编号占位符 4"/>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a:defRPr>
                <a:solidFill>
                  <a:schemeClr val="tx1"/>
                </a:solidFill>
                <a:latin typeface="Arial" panose="020B0604020202020204" pitchFamily="34" charset="0"/>
                <a:ea typeface="SimSun" panose="02010600030101010101" pitchFamily="2" charset="-122"/>
              </a:defRPr>
            </a:lvl2pPr>
            <a:lvl3pPr>
              <a:defRPr>
                <a:solidFill>
                  <a:schemeClr val="tx1"/>
                </a:solidFill>
                <a:latin typeface="Arial" panose="020B0604020202020204" pitchFamily="34" charset="0"/>
                <a:ea typeface="SimSun" panose="02010600030101010101" pitchFamily="2" charset="-122"/>
              </a:defRPr>
            </a:lvl3pPr>
            <a:lvl4pPr>
              <a:defRPr>
                <a:solidFill>
                  <a:schemeClr val="tx1"/>
                </a:solidFill>
                <a:latin typeface="Arial" panose="020B0604020202020204" pitchFamily="34" charset="0"/>
                <a:ea typeface="SimSun" panose="02010600030101010101" pitchFamily="2" charset="-122"/>
              </a:defRPr>
            </a:lvl4pPr>
            <a:lvl5pPr>
              <a:defRPr>
                <a:solidFill>
                  <a:schemeClr val="tx1"/>
                </a:solidFill>
                <a:latin typeface="Arial" panose="020B060402020202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fld id="{2B7C041D-F577-4BEB-BF61-5508DD9E3212}" type="slidenum">
              <a:rPr lang="zh-CN" altLang="en-US">
                <a:solidFill>
                  <a:prstClr val="black"/>
                </a:solidFill>
              </a:rPr>
              <a:t>3</a:t>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Easy to use</a:t>
            </a:r>
            <a:endParaRPr lang="zh-CN" altLang="en-US" dirty="0"/>
          </a:p>
        </p:txBody>
      </p:sp>
      <p:sp>
        <p:nvSpPr>
          <p:cNvPr id="4" name="灯片编号占位符 3"/>
          <p:cNvSpPr>
            <a:spLocks noGrp="1"/>
          </p:cNvSpPr>
          <p:nvPr>
            <p:ph type="sldNum" sz="quarter" idx="5"/>
          </p:nvPr>
        </p:nvSpPr>
        <p:spPr/>
        <p:txBody>
          <a:bodyPr/>
          <a:lstStyle/>
          <a:p>
            <a:fld id="{B2F5C0F9-6AB6-48A9-AC2B-2C92BEB5120C}" type="slidenum">
              <a:rPr lang="zh-CN" altLang="en-US" smtClean="0"/>
              <a:t>34</a:t>
            </a:fld>
            <a:endParaRPr lang="zh-CN" altLang="en-US"/>
          </a:p>
        </p:txBody>
      </p:sp>
    </p:spTree>
    <p:extLst>
      <p:ext uri="{BB962C8B-B14F-4D97-AF65-F5344CB8AC3E}">
        <p14:creationId xmlns:p14="http://schemas.microsoft.com/office/powerpoint/2010/main" val="573547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单独全血灌流，常规 </a:t>
            </a:r>
            <a:r>
              <a:rPr lang="en-US" altLang="zh-CN" dirty="0"/>
              <a:t>HA230 for Poisoning is commonly conducted by directly blood hemoperfusion singly. And it can be also conducted with other treatment methods such as HD,CVVH.</a:t>
            </a:r>
          </a:p>
          <a:p>
            <a:r>
              <a:rPr lang="en-US" altLang="zh-CN" dirty="0"/>
              <a:t>The treatment time we recommend is less than 6hr. And the blood flow rate is recommended from 0-300. Commonly speaking, the flow rate is around 200ml/min. Heparin and citrate are the common anticoagulants for the poisoned patients. Any treatment parameters could be adjusted according to the actual conditions.</a:t>
            </a:r>
          </a:p>
          <a:p>
            <a:endParaRPr lang="en-US" altLang="zh-CN" dirty="0"/>
          </a:p>
          <a:p>
            <a:r>
              <a:rPr lang="en-US" altLang="zh-CN" dirty="0"/>
              <a:t>200ml/</a:t>
            </a:r>
            <a:r>
              <a:rPr lang="en-US" altLang="zh-CN" dirty="0" err="1"/>
              <a:t>minjingc</a:t>
            </a:r>
            <a:endParaRPr lang="en-US" altLang="zh-CN" dirty="0"/>
          </a:p>
          <a:p>
            <a:r>
              <a:rPr lang="en-US" altLang="zh-CN" dirty="0"/>
              <a:t>In</a:t>
            </a:r>
            <a:r>
              <a:rPr lang="en-US" altLang="zh-CN" baseline="0" dirty="0"/>
              <a:t> clinic, we usually set the blood flow rate around 0-300ml/min. The common anticoagulant are heparin and citrate. For heparin, the first dosage is around 62.5-125U/kg and the additional dosage is 1250U-2500U/h. This is the HA230 treatment mode. HA230 could be conducted singly on hemoperfusion machine, hemodialysis machine or single pump machine. Besides it can be combined with HD treatment, HDF treatment or CVVH treatment on related machines when patients have renal injuries. So the operation of HA230 is quite flexible and suitable for emergency cases.</a:t>
            </a:r>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35</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149494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altLang="zh-CN" sz="1000" dirty="0">
                <a:latin typeface="Arial" panose="020B0604020202020204" pitchFamily="34" charset="0"/>
                <a:cs typeface="Arial" panose="020B0604020202020204" pitchFamily="34" charset="0"/>
              </a:rPr>
              <a:t>HA280 can relieve patients from autoimmune disease such as allergic </a:t>
            </a:r>
            <a:r>
              <a:rPr lang="en-US" altLang="zh-CN" sz="1000" dirty="0" err="1">
                <a:latin typeface="Arial" panose="020B0604020202020204" pitchFamily="34" charset="0"/>
                <a:cs typeface="Arial" panose="020B0604020202020204" pitchFamily="34" charset="0"/>
              </a:rPr>
              <a:t>pupura</a:t>
            </a:r>
            <a:r>
              <a:rPr lang="en-US" altLang="zh-CN" sz="1000" dirty="0">
                <a:latin typeface="Arial" panose="020B0604020202020204" pitchFamily="34" charset="0"/>
                <a:cs typeface="Arial" panose="020B0604020202020204" pitchFamily="34" charset="0"/>
              </a:rPr>
              <a:t> rapidly and effectively, and specifically removes numerous immune related pathogenic factors and improves prognosis.</a:t>
            </a:r>
            <a:endParaRPr lang="zh-CN" altLang="en-US" sz="1000"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96E0E3CB-80F9-4934-9297-D086894BD98F}" type="slidenum">
              <a:rPr lang="zh-CN" altLang="en-US" smtClean="0"/>
              <a:t>37</a:t>
            </a:fld>
            <a:endParaRPr lang="zh-CN" altLang="en-US"/>
          </a:p>
        </p:txBody>
      </p:sp>
    </p:spTree>
    <p:extLst>
      <p:ext uri="{BB962C8B-B14F-4D97-AF65-F5344CB8AC3E}">
        <p14:creationId xmlns:p14="http://schemas.microsoft.com/office/powerpoint/2010/main" val="2233904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zh-CN" altLang="en-US" dirty="0"/>
              <a:t>Immunoadsorption therapy refers to the combination of highly specific antigen or antibody or substance with specific physical and chemical affinity (ligand) with adsorbent material (carrier). When blood or plasmapasses through this adsorbent, it can specifically adsorb the corresponding pathogenic factors in the body and purify the blood.</a:t>
            </a:r>
          </a:p>
          <a:p>
            <a:endParaRPr lang="zh-CN" altLang="en-US" dirty="0"/>
          </a:p>
        </p:txBody>
      </p:sp>
      <p:sp>
        <p:nvSpPr>
          <p:cNvPr id="4" name="灯片编号占位符 3"/>
          <p:cNvSpPr>
            <a:spLocks noGrp="1"/>
          </p:cNvSpPr>
          <p:nvPr>
            <p:ph type="sldNum" sz="quarter" idx="5"/>
          </p:nvPr>
        </p:nvSpPr>
        <p:spPr/>
        <p:txBody>
          <a:bodyPr/>
          <a:lstStyle/>
          <a:p>
            <a:fld id="{96E0E3CB-80F9-4934-9297-D086894BD98F}" type="slidenum">
              <a:rPr lang="zh-CN" altLang="en-US" smtClean="0"/>
              <a:t>38</a:t>
            </a:fld>
            <a:endParaRPr lang="zh-CN" altLang="en-US"/>
          </a:p>
        </p:txBody>
      </p:sp>
    </p:spTree>
    <p:extLst>
      <p:ext uri="{BB962C8B-B14F-4D97-AF65-F5344CB8AC3E}">
        <p14:creationId xmlns:p14="http://schemas.microsoft.com/office/powerpoint/2010/main" val="1890673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E0E3CB-80F9-4934-9297-D086894BD98F}" type="slidenum">
              <a:rPr lang="zh-CN" altLang="en-US" smtClean="0"/>
              <a:t>39</a:t>
            </a:fld>
            <a:endParaRPr lang="zh-CN" altLang="en-US"/>
          </a:p>
        </p:txBody>
      </p:sp>
    </p:spTree>
    <p:extLst>
      <p:ext uri="{BB962C8B-B14F-4D97-AF65-F5344CB8AC3E}">
        <p14:creationId xmlns:p14="http://schemas.microsoft.com/office/powerpoint/2010/main" val="2484305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F5C0F9-6AB6-48A9-AC2B-2C92BEB5120C}" type="slidenum">
              <a:rPr lang="zh-CN" altLang="en-US" smtClean="0"/>
              <a:t>40</a:t>
            </a:fld>
            <a:endParaRPr lang="zh-CN" altLang="en-US"/>
          </a:p>
        </p:txBody>
      </p:sp>
    </p:spTree>
    <p:extLst>
      <p:ext uri="{BB962C8B-B14F-4D97-AF65-F5344CB8AC3E}">
        <p14:creationId xmlns:p14="http://schemas.microsoft.com/office/powerpoint/2010/main" val="222272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so lets take a look at some background of poisoning first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4600" dirty="0"/>
              <a:t>According to official statistic globally, the acute poisoning is mainly caused by pesticide, industrial toxin, drug overdose, biotoxin and others. </a:t>
            </a:r>
          </a:p>
          <a:p>
            <a:r>
              <a:rPr lang="en-US" altLang="zh-CN" sz="4600" b="1" dirty="0"/>
              <a:t>The global poisoning causes are similar, </a:t>
            </a:r>
            <a:r>
              <a:rPr lang="en-US" altLang="zh-CN" sz="4600" dirty="0"/>
              <a:t>but the proportion of these causes of poisoning are different according to different regional conditions. </a:t>
            </a:r>
          </a:p>
          <a:p>
            <a:r>
              <a:rPr lang="en-US" altLang="zh-CN" sz="4600" dirty="0"/>
              <a:t>According to the table, we could found that the total amount of global pesticide death is nearly 110 thousand cases per year. Especially in Africa and South East Asia or even in Eastern Mediterranean, South America, there are many people suffering from pesticide.</a:t>
            </a:r>
          </a:p>
          <a:p>
            <a:endParaRPr lang="en-US" altLang="zh-CN" sz="4600" dirty="0"/>
          </a:p>
          <a:p>
            <a:endParaRPr lang="zh-CN" altLang="en-US" sz="4600"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4600" dirty="0"/>
              <a:t>According to official statistic globally, the acute poisoning is mainly caused by pesticide, industrial toxin, drug overdose, biotoxin and others. </a:t>
            </a:r>
          </a:p>
          <a:p>
            <a:r>
              <a:rPr lang="en-US" altLang="zh-CN" sz="4600" b="1" dirty="0"/>
              <a:t>The global poisoning causes are similar, </a:t>
            </a:r>
            <a:r>
              <a:rPr lang="en-US" altLang="zh-CN" sz="4600" dirty="0"/>
              <a:t>but the proportion of these causes of poisoning are different according to different regional conditions. </a:t>
            </a:r>
          </a:p>
          <a:p>
            <a:r>
              <a:rPr lang="en-US" altLang="zh-CN" sz="4600" dirty="0"/>
              <a:t>According to the table, we could found that the total amount of global pesticide death is nearly 110 thousand cases per year. Especially in Africa and South East Asia or even in Eastern Mediterranean, South America, there are many people suffering from pesticide.</a:t>
            </a:r>
          </a:p>
          <a:p>
            <a:endParaRPr lang="en-US" altLang="zh-CN" sz="4600" dirty="0"/>
          </a:p>
          <a:p>
            <a:endParaRPr lang="zh-CN" altLang="en-US" sz="4600"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6</a:t>
            </a:fld>
            <a:endParaRPr lang="zh-CN" altLang="en-US"/>
          </a:p>
        </p:txBody>
      </p:sp>
    </p:spTree>
    <p:extLst>
      <p:ext uri="{BB962C8B-B14F-4D97-AF65-F5344CB8AC3E}">
        <p14:creationId xmlns:p14="http://schemas.microsoft.com/office/powerpoint/2010/main" val="2274250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Poisoning may destroy or even kill the cells and</a:t>
            </a:r>
            <a:r>
              <a:rPr lang="en-US" altLang="zh-CN" baseline="0" dirty="0"/>
              <a:t> lead to tissue hypoxia or even severe organ injuries such as pulmonary edema, renal failure. </a:t>
            </a:r>
          </a:p>
          <a:p>
            <a:r>
              <a:rPr lang="en-US" altLang="zh-CN" baseline="0" dirty="0"/>
              <a:t>Besides, the central nervous system will be affected, patients will have hallucinations. And many other fatal complications will be induced.</a:t>
            </a:r>
          </a:p>
          <a:p>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So after the treatment, two factots will affect the pronosis of poisoning.</a:t>
            </a:r>
          </a:p>
          <a:p>
            <a:r>
              <a:rPr lang="en-US" altLang="zh-CN" baseline="0" dirty="0"/>
              <a:t>Treatment and individuality.</a:t>
            </a:r>
          </a:p>
          <a:p>
            <a:r>
              <a:rPr lang="en-US" altLang="zh-CN" baseline="0" dirty="0"/>
              <a:t>Treatment effectioon depends on the </a:t>
            </a:r>
          </a:p>
          <a:p>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basic clinical method for</a:t>
            </a:r>
            <a:r>
              <a:rPr lang="en-US" altLang="zh-CN" baseline="0" dirty="0"/>
              <a:t> poisoning are 5 as follows. We usually stop the contacting of poisons, scavenge the undigested poisons in vivo, fasten the excretion of poison, apply the specific antidotes and other related Symptomatic treatment. </a:t>
            </a:r>
          </a:p>
          <a:p>
            <a:r>
              <a:rPr lang="en-US" altLang="zh-CN" baseline="0" dirty="0"/>
              <a:t>Actually, there are some problems in clinical practice. For some poisons, we do not have specific antidote and make no sense of the drugs. </a:t>
            </a:r>
          </a:p>
          <a:p>
            <a:r>
              <a:rPr lang="en-US" altLang="zh-CN" baseline="0" dirty="0"/>
              <a:t>Before definite diagnose, we could not conduct accurate treatment. And these basic method has poor efficacy and slow effect which may worsen the </a:t>
            </a:r>
            <a:r>
              <a:rPr lang="en-US" altLang="zh-CN" baseline="0" dirty="0" err="1"/>
              <a:t>patients’condition</a:t>
            </a:r>
            <a:r>
              <a:rPr lang="en-US" altLang="zh-CN" baseline="0" dirty="0"/>
              <a:t>.</a:t>
            </a:r>
          </a:p>
          <a:p>
            <a:endParaRPr lang="en-US" altLang="zh-CN" baseline="0" dirty="0"/>
          </a:p>
          <a:p>
            <a:endParaRPr lang="zh-CN" altLang="en-US" dirty="0"/>
          </a:p>
        </p:txBody>
      </p:sp>
      <p:sp>
        <p:nvSpPr>
          <p:cNvPr id="4" name="灯片编号占位符 3"/>
          <p:cNvSpPr>
            <a:spLocks noGrp="1"/>
          </p:cNvSpPr>
          <p:nvPr>
            <p:ph type="sldNum" sz="quarter" idx="10"/>
          </p:nvPr>
        </p:nvSpPr>
        <p:spPr/>
        <p:txBody>
          <a:bodyPr/>
          <a:lstStyle/>
          <a:p>
            <a:fld id="{9D544E8E-37A9-4AA2-99E7-C674CDD0B422}"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ABEACF6F-07E5-4A54-8E0A-16BBC774F42E}"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791580" y="445232"/>
            <a:ext cx="7632848" cy="504056"/>
          </a:xfrm>
          <a:prstGeom prst="rect">
            <a:avLst/>
          </a:prstGeom>
        </p:spPr>
        <p:txBody>
          <a:bodyPr anchor="t"/>
          <a:lstStyle>
            <a:lvl1pPr algn="l">
              <a:defRPr sz="2800" b="1" cap="all">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80" y="1237320"/>
            <a:ext cx="7632848" cy="3600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ABEACF6F-07E5-4A54-8E0A-16BBC774F42E}" type="slidenum">
              <a:rPr lang="zh-CN" altLang="en-US" smtClean="0"/>
              <a:t>‹#›</a:t>
            </a:fld>
            <a:endParaRPr lang="zh-CN" altLang="en-US"/>
          </a:p>
        </p:txBody>
      </p:sp>
      <p:sp>
        <p:nvSpPr>
          <p:cNvPr id="7" name="标题 1"/>
          <p:cNvSpPr>
            <a:spLocks noGrp="1"/>
          </p:cNvSpPr>
          <p:nvPr>
            <p:ph type="title"/>
          </p:nvPr>
        </p:nvSpPr>
        <p:spPr>
          <a:xfrm>
            <a:off x="791580" y="445232"/>
            <a:ext cx="7632848" cy="504056"/>
          </a:xfrm>
          <a:prstGeom prst="rect">
            <a:avLst/>
          </a:prstGeom>
        </p:spPr>
        <p:txBody>
          <a:bodyPr anchor="t"/>
          <a:lstStyle>
            <a:lvl1pPr algn="l">
              <a:defRPr sz="2800" b="1" cap="all">
                <a:solidFill>
                  <a:srgbClr val="0070C0"/>
                </a:solidFill>
              </a:defRPr>
            </a:lvl1pPr>
          </a:lstStyle>
          <a:p>
            <a:r>
              <a:rPr lang="zh-CN" altLang="en-US" dirty="0"/>
              <a:t>单击此处编辑母版标题样式</a:t>
            </a:r>
          </a:p>
        </p:txBody>
      </p:sp>
      <p:sp>
        <p:nvSpPr>
          <p:cNvPr id="8" name="文本占位符 3"/>
          <p:cNvSpPr>
            <a:spLocks noGrp="1"/>
          </p:cNvSpPr>
          <p:nvPr>
            <p:ph type="body" sz="half" idx="2"/>
          </p:nvPr>
        </p:nvSpPr>
        <p:spPr>
          <a:xfrm>
            <a:off x="791580" y="1237320"/>
            <a:ext cx="7632848" cy="3600400"/>
          </a:xfrm>
          <a:prstGeom prst="rect">
            <a:avLst/>
          </a:prstGeom>
        </p:spPr>
        <p:txBody>
          <a:bodyPr/>
          <a:lstStyle>
            <a:lvl1pPr marL="0" indent="0">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Tree>
    <p:extLst>
      <p:ext uri="{BB962C8B-B14F-4D97-AF65-F5344CB8AC3E}">
        <p14:creationId xmlns:p14="http://schemas.microsoft.com/office/powerpoint/2010/main" val="385136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1609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0"/>
        <p:cNvGrpSpPr/>
        <p:nvPr/>
      </p:nvGrpSpPr>
      <p:grpSpPr>
        <a:xfrm>
          <a:off x="0" y="0"/>
          <a:ext cx="0" cy="0"/>
          <a:chOff x="0" y="0"/>
          <a:chExt cx="0" cy="0"/>
        </a:xfrm>
      </p:grpSpPr>
      <p:sp>
        <p:nvSpPr>
          <p:cNvPr id="41" name="Google Shape;41;p5"/>
          <p:cNvSpPr txBox="1">
            <a:spLocks noGrp="1"/>
          </p:cNvSpPr>
          <p:nvPr>
            <p:ph type="subTitle" idx="1"/>
          </p:nvPr>
        </p:nvSpPr>
        <p:spPr>
          <a:xfrm>
            <a:off x="1035650" y="3079557"/>
            <a:ext cx="3231900" cy="121733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60">
                <a:solidFill>
                  <a:schemeClr val="accent2"/>
                </a:solidFill>
              </a:defRPr>
            </a:lvl1pPr>
            <a:lvl2pPr lvl="1" algn="r" rtl="0">
              <a:lnSpc>
                <a:spcPct val="100000"/>
              </a:lnSpc>
              <a:spcBef>
                <a:spcPts val="1440"/>
              </a:spcBef>
              <a:spcAft>
                <a:spcPts val="0"/>
              </a:spcAft>
              <a:buNone/>
              <a:defRPr sz="1260">
                <a:solidFill>
                  <a:schemeClr val="accent2"/>
                </a:solidFill>
              </a:defRPr>
            </a:lvl2pPr>
            <a:lvl3pPr lvl="2" algn="r" rtl="0">
              <a:lnSpc>
                <a:spcPct val="100000"/>
              </a:lnSpc>
              <a:spcBef>
                <a:spcPts val="1440"/>
              </a:spcBef>
              <a:spcAft>
                <a:spcPts val="0"/>
              </a:spcAft>
              <a:buNone/>
              <a:defRPr sz="1260">
                <a:solidFill>
                  <a:schemeClr val="accent2"/>
                </a:solidFill>
              </a:defRPr>
            </a:lvl3pPr>
            <a:lvl4pPr lvl="3" algn="r" rtl="0">
              <a:lnSpc>
                <a:spcPct val="100000"/>
              </a:lnSpc>
              <a:spcBef>
                <a:spcPts val="1440"/>
              </a:spcBef>
              <a:spcAft>
                <a:spcPts val="0"/>
              </a:spcAft>
              <a:buNone/>
              <a:defRPr sz="1260">
                <a:solidFill>
                  <a:schemeClr val="accent2"/>
                </a:solidFill>
              </a:defRPr>
            </a:lvl4pPr>
            <a:lvl5pPr lvl="4" algn="r" rtl="0">
              <a:lnSpc>
                <a:spcPct val="100000"/>
              </a:lnSpc>
              <a:spcBef>
                <a:spcPts val="1440"/>
              </a:spcBef>
              <a:spcAft>
                <a:spcPts val="0"/>
              </a:spcAft>
              <a:buNone/>
              <a:defRPr sz="1260">
                <a:solidFill>
                  <a:schemeClr val="accent2"/>
                </a:solidFill>
              </a:defRPr>
            </a:lvl5pPr>
            <a:lvl6pPr lvl="5" algn="r" rtl="0">
              <a:lnSpc>
                <a:spcPct val="100000"/>
              </a:lnSpc>
              <a:spcBef>
                <a:spcPts val="1440"/>
              </a:spcBef>
              <a:spcAft>
                <a:spcPts val="0"/>
              </a:spcAft>
              <a:buNone/>
              <a:defRPr sz="1260">
                <a:solidFill>
                  <a:schemeClr val="accent2"/>
                </a:solidFill>
              </a:defRPr>
            </a:lvl6pPr>
            <a:lvl7pPr lvl="6" algn="r" rtl="0">
              <a:lnSpc>
                <a:spcPct val="100000"/>
              </a:lnSpc>
              <a:spcBef>
                <a:spcPts val="1440"/>
              </a:spcBef>
              <a:spcAft>
                <a:spcPts val="0"/>
              </a:spcAft>
              <a:buNone/>
              <a:defRPr sz="1260">
                <a:solidFill>
                  <a:schemeClr val="accent2"/>
                </a:solidFill>
              </a:defRPr>
            </a:lvl7pPr>
            <a:lvl8pPr lvl="7" algn="r" rtl="0">
              <a:lnSpc>
                <a:spcPct val="100000"/>
              </a:lnSpc>
              <a:spcBef>
                <a:spcPts val="1440"/>
              </a:spcBef>
              <a:spcAft>
                <a:spcPts val="0"/>
              </a:spcAft>
              <a:buNone/>
              <a:defRPr sz="1260">
                <a:solidFill>
                  <a:schemeClr val="accent2"/>
                </a:solidFill>
              </a:defRPr>
            </a:lvl8pPr>
            <a:lvl9pPr lvl="8" algn="r" rtl="0">
              <a:lnSpc>
                <a:spcPct val="100000"/>
              </a:lnSpc>
              <a:spcBef>
                <a:spcPts val="1440"/>
              </a:spcBef>
              <a:spcAft>
                <a:spcPts val="1440"/>
              </a:spcAft>
              <a:buNone/>
              <a:defRPr sz="1260">
                <a:solidFill>
                  <a:schemeClr val="accent2"/>
                </a:solidFill>
              </a:defRPr>
            </a:lvl9pPr>
          </a:lstStyle>
          <a:p>
            <a:endParaRPr/>
          </a:p>
        </p:txBody>
      </p:sp>
      <p:sp>
        <p:nvSpPr>
          <p:cNvPr id="42" name="Google Shape;42;p5"/>
          <p:cNvSpPr txBox="1">
            <a:spLocks noGrp="1"/>
          </p:cNvSpPr>
          <p:nvPr>
            <p:ph type="subTitle" idx="2"/>
          </p:nvPr>
        </p:nvSpPr>
        <p:spPr>
          <a:xfrm>
            <a:off x="4876450" y="3079529"/>
            <a:ext cx="3231900" cy="1217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60">
                <a:solidFill>
                  <a:schemeClr val="accent2"/>
                </a:solidFill>
              </a:defRPr>
            </a:lvl1pPr>
            <a:lvl2pPr lvl="1" rtl="0">
              <a:lnSpc>
                <a:spcPct val="100000"/>
              </a:lnSpc>
              <a:spcBef>
                <a:spcPts val="1440"/>
              </a:spcBef>
              <a:spcAft>
                <a:spcPts val="0"/>
              </a:spcAft>
              <a:buNone/>
              <a:defRPr sz="1260">
                <a:solidFill>
                  <a:schemeClr val="accent2"/>
                </a:solidFill>
              </a:defRPr>
            </a:lvl2pPr>
            <a:lvl3pPr lvl="2" rtl="0">
              <a:lnSpc>
                <a:spcPct val="100000"/>
              </a:lnSpc>
              <a:spcBef>
                <a:spcPts val="1440"/>
              </a:spcBef>
              <a:spcAft>
                <a:spcPts val="0"/>
              </a:spcAft>
              <a:buNone/>
              <a:defRPr sz="1260">
                <a:solidFill>
                  <a:schemeClr val="accent2"/>
                </a:solidFill>
              </a:defRPr>
            </a:lvl3pPr>
            <a:lvl4pPr lvl="3" rtl="0">
              <a:lnSpc>
                <a:spcPct val="100000"/>
              </a:lnSpc>
              <a:spcBef>
                <a:spcPts val="1440"/>
              </a:spcBef>
              <a:spcAft>
                <a:spcPts val="0"/>
              </a:spcAft>
              <a:buNone/>
              <a:defRPr sz="1260">
                <a:solidFill>
                  <a:schemeClr val="accent2"/>
                </a:solidFill>
              </a:defRPr>
            </a:lvl4pPr>
            <a:lvl5pPr lvl="4" rtl="0">
              <a:lnSpc>
                <a:spcPct val="100000"/>
              </a:lnSpc>
              <a:spcBef>
                <a:spcPts val="1440"/>
              </a:spcBef>
              <a:spcAft>
                <a:spcPts val="0"/>
              </a:spcAft>
              <a:buNone/>
              <a:defRPr sz="1260">
                <a:solidFill>
                  <a:schemeClr val="accent2"/>
                </a:solidFill>
              </a:defRPr>
            </a:lvl5pPr>
            <a:lvl6pPr lvl="5" rtl="0">
              <a:lnSpc>
                <a:spcPct val="100000"/>
              </a:lnSpc>
              <a:spcBef>
                <a:spcPts val="1440"/>
              </a:spcBef>
              <a:spcAft>
                <a:spcPts val="0"/>
              </a:spcAft>
              <a:buNone/>
              <a:defRPr sz="1260">
                <a:solidFill>
                  <a:schemeClr val="accent2"/>
                </a:solidFill>
              </a:defRPr>
            </a:lvl6pPr>
            <a:lvl7pPr lvl="6" rtl="0">
              <a:lnSpc>
                <a:spcPct val="100000"/>
              </a:lnSpc>
              <a:spcBef>
                <a:spcPts val="1440"/>
              </a:spcBef>
              <a:spcAft>
                <a:spcPts val="0"/>
              </a:spcAft>
              <a:buNone/>
              <a:defRPr sz="1260">
                <a:solidFill>
                  <a:schemeClr val="accent2"/>
                </a:solidFill>
              </a:defRPr>
            </a:lvl7pPr>
            <a:lvl8pPr lvl="7" rtl="0">
              <a:lnSpc>
                <a:spcPct val="100000"/>
              </a:lnSpc>
              <a:spcBef>
                <a:spcPts val="1440"/>
              </a:spcBef>
              <a:spcAft>
                <a:spcPts val="0"/>
              </a:spcAft>
              <a:buNone/>
              <a:defRPr sz="1260">
                <a:solidFill>
                  <a:schemeClr val="accent2"/>
                </a:solidFill>
              </a:defRPr>
            </a:lvl8pPr>
            <a:lvl9pPr lvl="8" rtl="0">
              <a:lnSpc>
                <a:spcPct val="100000"/>
              </a:lnSpc>
              <a:spcBef>
                <a:spcPts val="1440"/>
              </a:spcBef>
              <a:spcAft>
                <a:spcPts val="1440"/>
              </a:spcAft>
              <a:buNone/>
              <a:defRPr sz="1260">
                <a:solidFill>
                  <a:schemeClr val="accent2"/>
                </a:solidFill>
              </a:defRPr>
            </a:lvl9pPr>
          </a:lstStyle>
          <a:p>
            <a:endParaRPr/>
          </a:p>
        </p:txBody>
      </p:sp>
      <p:sp>
        <p:nvSpPr>
          <p:cNvPr id="43" name="Google Shape;43;p5"/>
          <p:cNvSpPr txBox="1">
            <a:spLocks noGrp="1"/>
          </p:cNvSpPr>
          <p:nvPr>
            <p:ph type="subTitle" idx="3"/>
          </p:nvPr>
        </p:nvSpPr>
        <p:spPr>
          <a:xfrm>
            <a:off x="1035675" y="2505889"/>
            <a:ext cx="3231900" cy="570000"/>
          </a:xfrm>
          <a:prstGeom prst="rect">
            <a:avLst/>
          </a:prstGeom>
          <a:noFill/>
        </p:spPr>
        <p:txBody>
          <a:bodyPr spcFirstLastPara="1" wrap="square" lIns="91425" tIns="91425" rIns="91425" bIns="0" anchor="b" anchorCtr="0">
            <a:noAutofit/>
          </a:bodyPr>
          <a:lstStyle>
            <a:lvl1pPr lvl="0" algn="r" rtl="0">
              <a:lnSpc>
                <a:spcPct val="100000"/>
              </a:lnSpc>
              <a:spcBef>
                <a:spcPts val="0"/>
              </a:spcBef>
              <a:spcAft>
                <a:spcPts val="0"/>
              </a:spcAft>
              <a:buNone/>
              <a:defRPr sz="2160">
                <a:solidFill>
                  <a:schemeClr val="accent2"/>
                </a:solidFill>
                <a:latin typeface="Saira Semi Condensed"/>
                <a:ea typeface="Saira Semi Condensed"/>
                <a:cs typeface="Saira Semi Condensed"/>
                <a:sym typeface="Saira Semi Condensed"/>
              </a:defRPr>
            </a:lvl1pPr>
            <a:lvl2pPr lvl="1" algn="r"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2pPr>
            <a:lvl3pPr lvl="2" algn="r"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3pPr>
            <a:lvl4pPr lvl="3" algn="r"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4pPr>
            <a:lvl5pPr lvl="4" algn="r"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5pPr>
            <a:lvl6pPr lvl="5" algn="r"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6pPr>
            <a:lvl7pPr lvl="6" algn="r"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7pPr>
            <a:lvl8pPr lvl="7" algn="r"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8pPr>
            <a:lvl9pPr lvl="8" algn="r" rtl="0">
              <a:lnSpc>
                <a:spcPct val="100000"/>
              </a:lnSpc>
              <a:spcBef>
                <a:spcPts val="1440"/>
              </a:spcBef>
              <a:spcAft>
                <a:spcPts val="1440"/>
              </a:spcAft>
              <a:buNone/>
              <a:defRPr sz="2160">
                <a:solidFill>
                  <a:schemeClr val="accent2"/>
                </a:solidFill>
                <a:latin typeface="Saira Semi Condensed"/>
                <a:ea typeface="Saira Semi Condensed"/>
                <a:cs typeface="Saira Semi Condensed"/>
                <a:sym typeface="Saira Semi Condensed"/>
              </a:defRPr>
            </a:lvl9pPr>
          </a:lstStyle>
          <a:p>
            <a:endParaRPr/>
          </a:p>
        </p:txBody>
      </p:sp>
      <p:sp>
        <p:nvSpPr>
          <p:cNvPr id="44" name="Google Shape;44;p5"/>
          <p:cNvSpPr txBox="1">
            <a:spLocks noGrp="1"/>
          </p:cNvSpPr>
          <p:nvPr>
            <p:ph type="subTitle" idx="4"/>
          </p:nvPr>
        </p:nvSpPr>
        <p:spPr>
          <a:xfrm>
            <a:off x="4876450" y="2509538"/>
            <a:ext cx="3231900" cy="570000"/>
          </a:xfrm>
          <a:prstGeom prst="rect">
            <a:avLst/>
          </a:prstGeom>
          <a:noFill/>
        </p:spPr>
        <p:txBody>
          <a:bodyPr spcFirstLastPara="1" wrap="square" lIns="91425" tIns="91425" rIns="91425" bIns="0" anchor="b" anchorCtr="0">
            <a:noAutofit/>
          </a:bodyPr>
          <a:lstStyle>
            <a:lvl1pPr lvl="0" rtl="0">
              <a:lnSpc>
                <a:spcPct val="100000"/>
              </a:lnSpc>
              <a:spcBef>
                <a:spcPts val="0"/>
              </a:spcBef>
              <a:spcAft>
                <a:spcPts val="0"/>
              </a:spcAft>
              <a:buNone/>
              <a:defRPr sz="2160">
                <a:solidFill>
                  <a:schemeClr val="accent2"/>
                </a:solidFill>
                <a:latin typeface="Saira Semi Condensed"/>
                <a:ea typeface="Saira Semi Condensed"/>
                <a:cs typeface="Saira Semi Condensed"/>
                <a:sym typeface="Saira Semi Condensed"/>
              </a:defRPr>
            </a:lvl1pPr>
            <a:lvl2pPr lvl="1"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2pPr>
            <a:lvl3pPr lvl="2"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3pPr>
            <a:lvl4pPr lvl="3"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4pPr>
            <a:lvl5pPr lvl="4"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5pPr>
            <a:lvl6pPr lvl="5"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6pPr>
            <a:lvl7pPr lvl="6"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7pPr>
            <a:lvl8pPr lvl="7" rtl="0">
              <a:lnSpc>
                <a:spcPct val="100000"/>
              </a:lnSpc>
              <a:spcBef>
                <a:spcPts val="1440"/>
              </a:spcBef>
              <a:spcAft>
                <a:spcPts val="0"/>
              </a:spcAft>
              <a:buNone/>
              <a:defRPr sz="2160">
                <a:solidFill>
                  <a:schemeClr val="accent2"/>
                </a:solidFill>
                <a:latin typeface="Saira Semi Condensed"/>
                <a:ea typeface="Saira Semi Condensed"/>
                <a:cs typeface="Saira Semi Condensed"/>
                <a:sym typeface="Saira Semi Condensed"/>
              </a:defRPr>
            </a:lvl8pPr>
            <a:lvl9pPr lvl="8" rtl="0">
              <a:lnSpc>
                <a:spcPct val="100000"/>
              </a:lnSpc>
              <a:spcBef>
                <a:spcPts val="1440"/>
              </a:spcBef>
              <a:spcAft>
                <a:spcPts val="1440"/>
              </a:spcAft>
              <a:buNone/>
              <a:defRPr sz="2160">
                <a:solidFill>
                  <a:schemeClr val="accent2"/>
                </a:solidFill>
                <a:latin typeface="Saira Semi Condensed"/>
                <a:ea typeface="Saira Semi Condensed"/>
                <a:cs typeface="Saira Semi Condensed"/>
                <a:sym typeface="Saira Semi Condensed"/>
              </a:defRPr>
            </a:lvl9pPr>
          </a:lstStyle>
          <a:p>
            <a:endParaRPr/>
          </a:p>
        </p:txBody>
      </p:sp>
      <p:sp>
        <p:nvSpPr>
          <p:cNvPr id="45" name="Google Shape;45;p5"/>
          <p:cNvSpPr txBox="1">
            <a:spLocks noGrp="1"/>
          </p:cNvSpPr>
          <p:nvPr>
            <p:ph type="ctrTitle"/>
          </p:nvPr>
        </p:nvSpPr>
        <p:spPr>
          <a:xfrm>
            <a:off x="939300" y="390942"/>
            <a:ext cx="7265400" cy="573667"/>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400"/>
              <a:buNone/>
              <a:defRPr sz="2160">
                <a:solidFill>
                  <a:schemeClr val="accent2"/>
                </a:solidFill>
              </a:defRPr>
            </a:lvl1pPr>
            <a:lvl2pPr lvl="1" algn="ctr" rtl="0">
              <a:spcBef>
                <a:spcPts val="0"/>
              </a:spcBef>
              <a:spcAft>
                <a:spcPts val="0"/>
              </a:spcAft>
              <a:buClr>
                <a:schemeClr val="accent2"/>
              </a:buClr>
              <a:buSzPts val="2400"/>
              <a:buNone/>
              <a:defRPr sz="2160">
                <a:solidFill>
                  <a:schemeClr val="accent2"/>
                </a:solidFill>
              </a:defRPr>
            </a:lvl2pPr>
            <a:lvl3pPr lvl="2" algn="ctr" rtl="0">
              <a:spcBef>
                <a:spcPts val="0"/>
              </a:spcBef>
              <a:spcAft>
                <a:spcPts val="0"/>
              </a:spcAft>
              <a:buClr>
                <a:schemeClr val="accent2"/>
              </a:buClr>
              <a:buSzPts val="2400"/>
              <a:buNone/>
              <a:defRPr sz="2160">
                <a:solidFill>
                  <a:schemeClr val="accent2"/>
                </a:solidFill>
              </a:defRPr>
            </a:lvl3pPr>
            <a:lvl4pPr lvl="3" algn="ctr" rtl="0">
              <a:spcBef>
                <a:spcPts val="0"/>
              </a:spcBef>
              <a:spcAft>
                <a:spcPts val="0"/>
              </a:spcAft>
              <a:buClr>
                <a:schemeClr val="accent2"/>
              </a:buClr>
              <a:buSzPts val="2400"/>
              <a:buNone/>
              <a:defRPr sz="2160">
                <a:solidFill>
                  <a:schemeClr val="accent2"/>
                </a:solidFill>
              </a:defRPr>
            </a:lvl4pPr>
            <a:lvl5pPr lvl="4" algn="ctr" rtl="0">
              <a:spcBef>
                <a:spcPts val="0"/>
              </a:spcBef>
              <a:spcAft>
                <a:spcPts val="0"/>
              </a:spcAft>
              <a:buClr>
                <a:schemeClr val="accent2"/>
              </a:buClr>
              <a:buSzPts val="2400"/>
              <a:buNone/>
              <a:defRPr sz="2160">
                <a:solidFill>
                  <a:schemeClr val="accent2"/>
                </a:solidFill>
              </a:defRPr>
            </a:lvl5pPr>
            <a:lvl6pPr lvl="5" algn="ctr" rtl="0">
              <a:spcBef>
                <a:spcPts val="0"/>
              </a:spcBef>
              <a:spcAft>
                <a:spcPts val="0"/>
              </a:spcAft>
              <a:buClr>
                <a:schemeClr val="accent2"/>
              </a:buClr>
              <a:buSzPts val="2400"/>
              <a:buNone/>
              <a:defRPr sz="2160">
                <a:solidFill>
                  <a:schemeClr val="accent2"/>
                </a:solidFill>
              </a:defRPr>
            </a:lvl6pPr>
            <a:lvl7pPr lvl="6" algn="ctr" rtl="0">
              <a:spcBef>
                <a:spcPts val="0"/>
              </a:spcBef>
              <a:spcAft>
                <a:spcPts val="0"/>
              </a:spcAft>
              <a:buClr>
                <a:schemeClr val="accent2"/>
              </a:buClr>
              <a:buSzPts val="2400"/>
              <a:buNone/>
              <a:defRPr sz="2160">
                <a:solidFill>
                  <a:schemeClr val="accent2"/>
                </a:solidFill>
              </a:defRPr>
            </a:lvl7pPr>
            <a:lvl8pPr lvl="7" algn="ctr" rtl="0">
              <a:spcBef>
                <a:spcPts val="0"/>
              </a:spcBef>
              <a:spcAft>
                <a:spcPts val="0"/>
              </a:spcAft>
              <a:buClr>
                <a:schemeClr val="accent2"/>
              </a:buClr>
              <a:buSzPts val="2400"/>
              <a:buNone/>
              <a:defRPr sz="2160">
                <a:solidFill>
                  <a:schemeClr val="accent2"/>
                </a:solidFill>
              </a:defRPr>
            </a:lvl8pPr>
            <a:lvl9pPr lvl="8" algn="ctr" rtl="0">
              <a:spcBef>
                <a:spcPts val="0"/>
              </a:spcBef>
              <a:spcAft>
                <a:spcPts val="0"/>
              </a:spcAft>
              <a:buClr>
                <a:schemeClr val="accent2"/>
              </a:buClr>
              <a:buSzPts val="2400"/>
              <a:buNone/>
              <a:defRPr sz="2160">
                <a:solidFill>
                  <a:schemeClr val="accent2"/>
                </a:solidFill>
              </a:defRPr>
            </a:lvl9pPr>
          </a:lstStyle>
          <a:p>
            <a:endParaRPr/>
          </a:p>
        </p:txBody>
      </p:sp>
    </p:spTree>
    <p:extLst>
      <p:ext uri="{BB962C8B-B14F-4D97-AF65-F5344CB8AC3E}">
        <p14:creationId xmlns:p14="http://schemas.microsoft.com/office/powerpoint/2010/main" val="119644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026" name="Picture 2" descr="C:\Users\yuxx\Desktop\海外.jpg海外"/>
          <p:cNvPicPr>
            <a:picLocks noChangeAspect="1" noChangeArrowheads="1"/>
          </p:cNvPicPr>
          <p:nvPr userDrawn="1"/>
        </p:nvPicPr>
        <p:blipFill>
          <a:blip r:embed="rId8"/>
          <a:srcRect/>
          <a:stretch>
            <a:fillRect/>
          </a:stretch>
        </p:blipFill>
        <p:spPr bwMode="auto">
          <a:xfrm>
            <a:off x="0" y="4604"/>
            <a:ext cx="9144000" cy="571055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tiff"/><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jpeg"/><Relationship Id="rId7"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4.jpe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www.jafron.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xml"/><Relationship Id="rId5" Type="http://schemas.openxmlformats.org/officeDocument/2006/relationships/image" Target="../media/image91.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laoql\Desktop\PP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87264" cy="5710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lql\Desktop\图片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4" y="4763"/>
            <a:ext cx="26372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Users\lql\Desktop\组合（蓝色背景）.jpg"/>
          <p:cNvPicPr>
            <a:picLocks noChangeAspect="1" noChangeArrowheads="1"/>
          </p:cNvPicPr>
          <p:nvPr/>
        </p:nvPicPr>
        <p:blipFill>
          <a:blip r:embed="rId5">
            <a:extLst>
              <a:ext uri="{28A0092B-C50C-407E-A947-70E740481C1C}">
                <a14:useLocalDpi xmlns:a14="http://schemas.microsoft.com/office/drawing/2010/main" val="0"/>
              </a:ext>
            </a:extLst>
          </a:blip>
          <a:srcRect l="16591" t="4453" b="7500"/>
          <a:stretch>
            <a:fillRect/>
          </a:stretch>
        </p:blipFill>
        <p:spPr bwMode="auto">
          <a:xfrm>
            <a:off x="6532563" y="4763"/>
            <a:ext cx="262572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22"/>
          <p:cNvSpPr>
            <a:spLocks noChangeArrowheads="1"/>
          </p:cNvSpPr>
          <p:nvPr/>
        </p:nvSpPr>
        <p:spPr bwMode="auto">
          <a:xfrm>
            <a:off x="6532563" y="2114551"/>
            <a:ext cx="2625725" cy="82550"/>
          </a:xfrm>
          <a:prstGeom prst="rect">
            <a:avLst/>
          </a:prstGeom>
          <a:solidFill>
            <a:srgbClr val="92D050"/>
          </a:solidFill>
          <a:ln>
            <a:noFill/>
          </a:ln>
        </p:spPr>
        <p:txBody>
          <a:bodyPr anchor="ctr"/>
          <a:lstStyle/>
          <a:p>
            <a:pPr algn="ctr"/>
            <a:endParaRPr lang="zh-CN" altLang="zh-CN">
              <a:solidFill>
                <a:srgbClr val="FFFFFF"/>
              </a:solidFill>
              <a:latin typeface="微软雅黑" pitchFamily="34" charset="-122"/>
              <a:ea typeface="微软雅黑" pitchFamily="34" charset="-122"/>
              <a:sym typeface="微软雅黑" pitchFamily="34" charset="-122"/>
            </a:endParaRPr>
          </a:p>
        </p:txBody>
      </p:sp>
      <p:sp>
        <p:nvSpPr>
          <p:cNvPr id="7" name="矩形 23"/>
          <p:cNvSpPr>
            <a:spLocks noChangeArrowheads="1"/>
          </p:cNvSpPr>
          <p:nvPr/>
        </p:nvSpPr>
        <p:spPr bwMode="auto">
          <a:xfrm>
            <a:off x="-28974" y="2114551"/>
            <a:ext cx="2634062" cy="825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indent="457200">
              <a:lnSpc>
                <a:spcPct val="150000"/>
              </a:lnSpc>
            </a:pPr>
            <a:endParaRPr lang="zh-CN" altLang="zh-CN" sz="2400">
              <a:solidFill>
                <a:schemeClr val="bg1"/>
              </a:solidFill>
              <a:latin typeface="微软雅黑" pitchFamily="34" charset="-122"/>
              <a:ea typeface="微软雅黑" pitchFamily="34" charset="-122"/>
              <a:sym typeface="微软雅黑" pitchFamily="34" charset="-122"/>
            </a:endParaRPr>
          </a:p>
        </p:txBody>
      </p:sp>
      <p:sp>
        <p:nvSpPr>
          <p:cNvPr id="10" name="TextBox 7"/>
          <p:cNvSpPr>
            <a:spLocks noChangeArrowheads="1"/>
          </p:cNvSpPr>
          <p:nvPr/>
        </p:nvSpPr>
        <p:spPr bwMode="auto">
          <a:xfrm>
            <a:off x="2937769" y="3517900"/>
            <a:ext cx="49076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b="1" dirty="0">
                <a:solidFill>
                  <a:srgbClr val="0070C0"/>
                </a:solidFill>
                <a:effectLst>
                  <a:outerShdw blurRad="38100" dist="38100" dir="2700000" algn="tl">
                    <a:srgbClr val="000000">
                      <a:alpha val="43137"/>
                    </a:srgbClr>
                  </a:outerShdw>
                </a:effectLst>
                <a:latin typeface="Verdana" panose="020B0604030504040204" pitchFamily="34" charset="0"/>
                <a:ea typeface="微软雅黑" pitchFamily="34" charset="-122"/>
                <a:sym typeface="微软雅黑" pitchFamily="34" charset="-122"/>
              </a:rPr>
              <a:t>HA230</a:t>
            </a:r>
            <a:r>
              <a:rPr lang="zh-CN" altLang="en-US" sz="2400" b="1" dirty="0">
                <a:solidFill>
                  <a:srgbClr val="0070C0"/>
                </a:solidFill>
                <a:effectLst>
                  <a:outerShdw blurRad="38100" dist="38100" dir="2700000" algn="tl">
                    <a:srgbClr val="000000">
                      <a:alpha val="43137"/>
                    </a:srgbClr>
                  </a:outerShdw>
                </a:effectLst>
                <a:latin typeface="Verdana" panose="020B0604030504040204" pitchFamily="34" charset="0"/>
                <a:ea typeface="微软雅黑" pitchFamily="34" charset="-122"/>
                <a:sym typeface="微软雅黑" pitchFamily="34" charset="-122"/>
              </a:rPr>
              <a:t>、</a:t>
            </a:r>
            <a:r>
              <a:rPr lang="en-US" altLang="zh-CN" sz="2400" b="1" dirty="0">
                <a:solidFill>
                  <a:srgbClr val="0070C0"/>
                </a:solidFill>
                <a:effectLst>
                  <a:outerShdw blurRad="38100" dist="38100" dir="2700000" algn="tl">
                    <a:srgbClr val="000000">
                      <a:alpha val="43137"/>
                    </a:srgbClr>
                  </a:outerShdw>
                </a:effectLst>
                <a:latin typeface="Verdana" panose="020B0604030504040204" pitchFamily="34" charset="0"/>
                <a:ea typeface="微软雅黑" pitchFamily="34" charset="-122"/>
                <a:sym typeface="微软雅黑" pitchFamily="34" charset="-122"/>
              </a:rPr>
              <a:t>HA280 AND DNA230 IN HEMOPERFUSION</a:t>
            </a:r>
          </a:p>
        </p:txBody>
      </p:sp>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5563" y="4763"/>
            <a:ext cx="3951287"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6"/>
          <p:cNvSpPr>
            <a:spLocks noChangeArrowheads="1"/>
          </p:cNvSpPr>
          <p:nvPr/>
        </p:nvSpPr>
        <p:spPr bwMode="auto">
          <a:xfrm>
            <a:off x="2592388" y="2114551"/>
            <a:ext cx="3967162" cy="82550"/>
          </a:xfrm>
          <a:prstGeom prst="rect">
            <a:avLst/>
          </a:prstGeom>
          <a:solidFill>
            <a:srgbClr val="00B0F0"/>
          </a:solidFill>
          <a:ln>
            <a:noFill/>
          </a:ln>
        </p:spPr>
        <p:txBody>
          <a:bodyPr anchor="ctr"/>
          <a:lstStyle/>
          <a:p>
            <a:pPr algn="ctr"/>
            <a:endParaRPr lang="zh-CN" altLang="zh-CN">
              <a:solidFill>
                <a:srgbClr val="FFFFFF"/>
              </a:solidFill>
              <a:latin typeface="微软雅黑" pitchFamily="34" charset="-122"/>
              <a:ea typeface="微软雅黑" pitchFamily="34" charset="-122"/>
              <a:sym typeface="微软雅黑" pitchFamily="34" charset="-122"/>
            </a:endParaRPr>
          </a:p>
        </p:txBody>
      </p:sp>
      <p:pic>
        <p:nvPicPr>
          <p:cNvPr id="1026" name="Picture 2" descr="Was Alexei Navalny poisoned with Novichok? | Europe| News and current  affairs from around the continent | DW | 25.08.2020"/>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r="14735"/>
          <a:stretch>
            <a:fillRect/>
          </a:stretch>
        </p:blipFill>
        <p:spPr bwMode="auto">
          <a:xfrm>
            <a:off x="-28974" y="2717800"/>
            <a:ext cx="242833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G:\健帆標志与广告语\新logo\横版logo.tif">
            <a:extLst>
              <a:ext uri="{FF2B5EF4-FFF2-40B4-BE49-F238E27FC236}">
                <a16:creationId xmlns:a16="http://schemas.microsoft.com/office/drawing/2014/main" id="{B384F3AB-DE1C-4C73-BC79-0B27C81795D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9669" b="5923"/>
          <a:stretch/>
        </p:blipFill>
        <p:spPr bwMode="auto">
          <a:xfrm>
            <a:off x="4023387" y="2451967"/>
            <a:ext cx="2235382" cy="638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249813" y="2165710"/>
            <a:ext cx="271463" cy="225425"/>
          </a:xfrm>
          <a:prstGeom prst="rect">
            <a:avLst/>
          </a:prstGeom>
          <a:solidFill>
            <a:srgbClr val="00B0F0"/>
          </a:solidFill>
          <a:ln>
            <a:noFill/>
          </a:ln>
          <a:effectLst/>
        </p:spPr>
        <p:txBody>
          <a:bodyPr wrap="none" lIns="0" tIns="0" rIns="0" bIns="0" anchor="ctr"/>
          <a:lstStyle/>
          <a:p>
            <a:pPr algn="ctr" eaLnBrk="0" hangingPunct="0"/>
            <a:r>
              <a:rPr lang="zh-CN" altLang="en-US" sz="1200">
                <a:solidFill>
                  <a:prstClr val="white"/>
                </a:solidFill>
                <a:ea typeface="Gulim" pitchFamily="34" charset="-127"/>
              </a:rPr>
              <a:t>1</a:t>
            </a:r>
          </a:p>
        </p:txBody>
      </p:sp>
      <p:sp>
        <p:nvSpPr>
          <p:cNvPr id="6" name="Rectangle 5"/>
          <p:cNvSpPr>
            <a:spLocks noChangeArrowheads="1"/>
          </p:cNvSpPr>
          <p:nvPr/>
        </p:nvSpPr>
        <p:spPr bwMode="auto">
          <a:xfrm>
            <a:off x="5498191" y="3439951"/>
            <a:ext cx="271462" cy="225425"/>
          </a:xfrm>
          <a:prstGeom prst="rect">
            <a:avLst/>
          </a:prstGeom>
          <a:solidFill>
            <a:srgbClr val="00B0F0"/>
          </a:solidFill>
          <a:ln>
            <a:noFill/>
          </a:ln>
          <a:effectLst/>
        </p:spPr>
        <p:txBody>
          <a:bodyPr wrap="none" lIns="0" tIns="0" rIns="0" bIns="0" anchor="ctr"/>
          <a:lstStyle/>
          <a:p>
            <a:pPr algn="ctr" eaLnBrk="0" hangingPunct="0"/>
            <a:r>
              <a:rPr lang="zh-CN" altLang="en-US" sz="1200" dirty="0">
                <a:solidFill>
                  <a:prstClr val="white"/>
                </a:solidFill>
                <a:ea typeface="Gulim" pitchFamily="34" charset="-127"/>
              </a:rPr>
              <a:t>3</a:t>
            </a:r>
          </a:p>
        </p:txBody>
      </p:sp>
      <p:sp>
        <p:nvSpPr>
          <p:cNvPr id="7" name="Rectangle 6"/>
          <p:cNvSpPr>
            <a:spLocks noChangeArrowheads="1"/>
          </p:cNvSpPr>
          <p:nvPr/>
        </p:nvSpPr>
        <p:spPr bwMode="auto">
          <a:xfrm>
            <a:off x="3658715" y="3831294"/>
            <a:ext cx="271462" cy="225425"/>
          </a:xfrm>
          <a:prstGeom prst="rect">
            <a:avLst/>
          </a:prstGeom>
          <a:solidFill>
            <a:srgbClr val="00B0F0"/>
          </a:solidFill>
          <a:ln>
            <a:noFill/>
          </a:ln>
          <a:effectLst/>
        </p:spPr>
        <p:txBody>
          <a:bodyPr wrap="none" lIns="0" tIns="0" rIns="0" bIns="0" anchor="ctr"/>
          <a:lstStyle/>
          <a:p>
            <a:pPr algn="ctr" eaLnBrk="0" hangingPunct="0"/>
            <a:r>
              <a:rPr lang="zh-CN" altLang="en-US" sz="1200">
                <a:solidFill>
                  <a:prstClr val="white"/>
                </a:solidFill>
                <a:ea typeface="Gulim" pitchFamily="34" charset="-127"/>
              </a:rPr>
              <a:t>4</a:t>
            </a:r>
          </a:p>
        </p:txBody>
      </p:sp>
      <p:sp>
        <p:nvSpPr>
          <p:cNvPr id="8" name="Text Box 7"/>
          <p:cNvSpPr txBox="1">
            <a:spLocks noChangeArrowheads="1"/>
          </p:cNvSpPr>
          <p:nvPr/>
        </p:nvSpPr>
        <p:spPr bwMode="auto">
          <a:xfrm>
            <a:off x="3191223" y="1641438"/>
            <a:ext cx="13801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90204" pitchFamily="34" charset="0"/>
                <a:ea typeface="SimSun" panose="02010600030101010101" pitchFamily="2" charset="-122"/>
              </a:defRPr>
            </a:lvl1pPr>
            <a:lvl2pPr marL="742950" indent="-285750" eaLnBrk="0" hangingPunct="0">
              <a:defRPr>
                <a:solidFill>
                  <a:schemeClr val="tx1"/>
                </a:solidFill>
                <a:latin typeface="Arial" panose="020B0604020202090204" pitchFamily="34" charset="0"/>
                <a:ea typeface="SimSun" panose="02010600030101010101" pitchFamily="2" charset="-122"/>
              </a:defRPr>
            </a:lvl2pPr>
            <a:lvl3pPr marL="1143000" indent="-228600" eaLnBrk="0" hangingPunct="0">
              <a:defRPr>
                <a:solidFill>
                  <a:schemeClr val="tx1"/>
                </a:solidFill>
                <a:latin typeface="Arial" panose="020B0604020202090204" pitchFamily="34" charset="0"/>
                <a:ea typeface="SimSun" panose="02010600030101010101" pitchFamily="2" charset="-122"/>
              </a:defRPr>
            </a:lvl3pPr>
            <a:lvl4pPr marL="1600200" indent="-228600" eaLnBrk="0" hangingPunct="0">
              <a:defRPr>
                <a:solidFill>
                  <a:schemeClr val="tx1"/>
                </a:solidFill>
                <a:latin typeface="Arial" panose="020B0604020202090204" pitchFamily="34" charset="0"/>
                <a:ea typeface="SimSun" panose="02010600030101010101" pitchFamily="2" charset="-122"/>
              </a:defRPr>
            </a:lvl4pPr>
            <a:lvl5pPr marL="2057400" indent="-228600" eaLnBrk="0" hangingPunct="0">
              <a:defRPr>
                <a:solidFill>
                  <a:schemeClr val="tx1"/>
                </a:solidFill>
                <a:latin typeface="Arial" panose="020B060402020209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9pPr>
          </a:lstStyle>
          <a:p>
            <a:pPr algn="ctr"/>
            <a:r>
              <a:rPr lang="en-US" altLang="ko-KR" sz="1600" b="1" dirty="0">
                <a:solidFill>
                  <a:prstClr val="black"/>
                </a:solidFill>
              </a:rPr>
              <a:t>Hemodialysis</a:t>
            </a:r>
            <a:r>
              <a:rPr lang="en-US" altLang="ko-KR" sz="1600" dirty="0">
                <a:solidFill>
                  <a:prstClr val="black"/>
                </a:solidFill>
              </a:rPr>
              <a:t> </a:t>
            </a:r>
          </a:p>
          <a:p>
            <a:pPr algn="ctr"/>
            <a:r>
              <a:rPr lang="zh-CN" altLang="en-US" sz="1400" dirty="0">
                <a:solidFill>
                  <a:prstClr val="black"/>
                </a:solidFill>
                <a:latin typeface="微软雅黑" pitchFamily="34" charset="-122"/>
                <a:ea typeface="微软雅黑" pitchFamily="34" charset="-122"/>
              </a:rPr>
              <a:t>（</a:t>
            </a:r>
            <a:r>
              <a:rPr lang="en-US" altLang="zh-CN" sz="1400" dirty="0">
                <a:solidFill>
                  <a:prstClr val="black"/>
                </a:solidFill>
                <a:latin typeface="微软雅黑" pitchFamily="34" charset="-122"/>
                <a:ea typeface="微软雅黑" pitchFamily="34" charset="-122"/>
              </a:rPr>
              <a:t>HD</a:t>
            </a:r>
            <a:r>
              <a:rPr lang="zh-CN" altLang="en-US" sz="1400" dirty="0">
                <a:solidFill>
                  <a:prstClr val="black"/>
                </a:solidFill>
                <a:latin typeface="微软雅黑" pitchFamily="34" charset="-122"/>
                <a:ea typeface="微软雅黑" pitchFamily="34" charset="-122"/>
              </a:rPr>
              <a:t>）</a:t>
            </a:r>
          </a:p>
        </p:txBody>
      </p:sp>
      <p:sp>
        <p:nvSpPr>
          <p:cNvPr id="9" name="Text Box 8"/>
          <p:cNvSpPr txBox="1">
            <a:spLocks noChangeArrowheads="1"/>
          </p:cNvSpPr>
          <p:nvPr/>
        </p:nvSpPr>
        <p:spPr bwMode="auto">
          <a:xfrm>
            <a:off x="4248218" y="3858526"/>
            <a:ext cx="15519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anose="020B0604020202090204" pitchFamily="34" charset="0"/>
                <a:ea typeface="SimSun" panose="02010600030101010101" pitchFamily="2" charset="-122"/>
              </a:defRPr>
            </a:lvl1pPr>
            <a:lvl2pPr marL="742950" indent="-285750" eaLnBrk="0" hangingPunct="0">
              <a:defRPr>
                <a:solidFill>
                  <a:schemeClr val="tx1"/>
                </a:solidFill>
                <a:latin typeface="Arial" panose="020B0604020202090204" pitchFamily="34" charset="0"/>
                <a:ea typeface="SimSun" panose="02010600030101010101" pitchFamily="2" charset="-122"/>
              </a:defRPr>
            </a:lvl2pPr>
            <a:lvl3pPr marL="1143000" indent="-228600" eaLnBrk="0" hangingPunct="0">
              <a:defRPr>
                <a:solidFill>
                  <a:schemeClr val="tx1"/>
                </a:solidFill>
                <a:latin typeface="Arial" panose="020B0604020202090204" pitchFamily="34" charset="0"/>
                <a:ea typeface="SimSun" panose="02010600030101010101" pitchFamily="2" charset="-122"/>
              </a:defRPr>
            </a:lvl3pPr>
            <a:lvl4pPr marL="1600200" indent="-228600" eaLnBrk="0" hangingPunct="0">
              <a:defRPr>
                <a:solidFill>
                  <a:schemeClr val="tx1"/>
                </a:solidFill>
                <a:latin typeface="Arial" panose="020B0604020202090204" pitchFamily="34" charset="0"/>
                <a:ea typeface="SimSun" panose="02010600030101010101" pitchFamily="2" charset="-122"/>
              </a:defRPr>
            </a:lvl4pPr>
            <a:lvl5pPr marL="2057400" indent="-228600" eaLnBrk="0" hangingPunct="0">
              <a:defRPr>
                <a:solidFill>
                  <a:schemeClr val="tx1"/>
                </a:solidFill>
                <a:latin typeface="Arial" panose="020B060402020209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9pPr>
          </a:lstStyle>
          <a:p>
            <a:pPr algn="ctr"/>
            <a:r>
              <a:rPr lang="zh-CN" altLang="en-US" sz="1600" dirty="0">
                <a:solidFill>
                  <a:prstClr val="black"/>
                </a:solidFill>
                <a:latin typeface="微软雅黑" pitchFamily="34" charset="-122"/>
                <a:ea typeface="微软雅黑" pitchFamily="34" charset="-122"/>
              </a:rPr>
              <a:t>（</a:t>
            </a:r>
            <a:r>
              <a:rPr lang="en-US" altLang="zh-CN" sz="1600" dirty="0">
                <a:solidFill>
                  <a:prstClr val="black"/>
                </a:solidFill>
                <a:latin typeface="微软雅黑" pitchFamily="34" charset="-122"/>
                <a:ea typeface="微软雅黑" pitchFamily="34" charset="-122"/>
              </a:rPr>
              <a:t>HF</a:t>
            </a:r>
            <a:r>
              <a:rPr lang="zh-CN" altLang="en-US" sz="1600" dirty="0">
                <a:solidFill>
                  <a:prstClr val="black"/>
                </a:solidFill>
                <a:latin typeface="微软雅黑" pitchFamily="34" charset="-122"/>
                <a:ea typeface="微软雅黑" pitchFamily="34" charset="-122"/>
              </a:rPr>
              <a:t>）</a:t>
            </a:r>
            <a:endParaRPr lang="en-US" altLang="zh-CN" sz="1600" dirty="0">
              <a:solidFill>
                <a:prstClr val="black"/>
              </a:solidFill>
              <a:latin typeface="微软雅黑" pitchFamily="34" charset="-122"/>
              <a:ea typeface="微软雅黑" pitchFamily="34" charset="-122"/>
            </a:endParaRPr>
          </a:p>
          <a:p>
            <a:pPr algn="ctr"/>
            <a:r>
              <a:rPr lang="en-US" altLang="ko-KR" sz="1600" b="1" dirty="0">
                <a:solidFill>
                  <a:prstClr val="black"/>
                </a:solidFill>
              </a:rPr>
              <a:t>Hemofiltration</a:t>
            </a:r>
            <a:endParaRPr lang="zh-CN" altLang="en-US" sz="1600" dirty="0">
              <a:solidFill>
                <a:prstClr val="black"/>
              </a:solidFill>
              <a:latin typeface="微软雅黑" pitchFamily="34" charset="-122"/>
              <a:ea typeface="微软雅黑" pitchFamily="34" charset="-122"/>
            </a:endParaRPr>
          </a:p>
        </p:txBody>
      </p:sp>
      <p:sp>
        <p:nvSpPr>
          <p:cNvPr id="10" name="Text Box 9"/>
          <p:cNvSpPr txBox="1">
            <a:spLocks noChangeArrowheads="1"/>
          </p:cNvSpPr>
          <p:nvPr/>
        </p:nvSpPr>
        <p:spPr bwMode="auto">
          <a:xfrm>
            <a:off x="1350119" y="3509427"/>
            <a:ext cx="24361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anose="020B0604020202090204" pitchFamily="34" charset="0"/>
                <a:ea typeface="SimSun" panose="02010600030101010101" pitchFamily="2" charset="-122"/>
              </a:defRPr>
            </a:lvl1pPr>
            <a:lvl2pPr marL="742950" indent="-285750" eaLnBrk="0" hangingPunct="0">
              <a:defRPr>
                <a:solidFill>
                  <a:schemeClr val="tx1"/>
                </a:solidFill>
                <a:latin typeface="Arial" panose="020B0604020202090204" pitchFamily="34" charset="0"/>
                <a:ea typeface="SimSun" panose="02010600030101010101" pitchFamily="2" charset="-122"/>
              </a:defRPr>
            </a:lvl2pPr>
            <a:lvl3pPr marL="1143000" indent="-228600" eaLnBrk="0" hangingPunct="0">
              <a:defRPr>
                <a:solidFill>
                  <a:schemeClr val="tx1"/>
                </a:solidFill>
                <a:latin typeface="Arial" panose="020B0604020202090204" pitchFamily="34" charset="0"/>
                <a:ea typeface="SimSun" panose="02010600030101010101" pitchFamily="2" charset="-122"/>
              </a:defRPr>
            </a:lvl3pPr>
            <a:lvl4pPr marL="1600200" indent="-228600" eaLnBrk="0" hangingPunct="0">
              <a:defRPr>
                <a:solidFill>
                  <a:schemeClr val="tx1"/>
                </a:solidFill>
                <a:latin typeface="Arial" panose="020B0604020202090204" pitchFamily="34" charset="0"/>
                <a:ea typeface="SimSun" panose="02010600030101010101" pitchFamily="2" charset="-122"/>
              </a:defRPr>
            </a:lvl4pPr>
            <a:lvl5pPr marL="2057400" indent="-228600" eaLnBrk="0" hangingPunct="0">
              <a:defRPr>
                <a:solidFill>
                  <a:schemeClr val="tx1"/>
                </a:solidFill>
                <a:latin typeface="Arial" panose="020B060402020209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9pPr>
          </a:lstStyle>
          <a:p>
            <a:pPr algn="ctr"/>
            <a:r>
              <a:rPr lang="en-US" altLang="ko-KR" sz="1600" b="1" dirty="0">
                <a:solidFill>
                  <a:prstClr val="black"/>
                </a:solidFill>
              </a:rPr>
              <a:t>Hemoperfusion </a:t>
            </a:r>
            <a:r>
              <a:rPr lang="zh-CN" altLang="en-US" sz="1600" dirty="0">
                <a:solidFill>
                  <a:prstClr val="black"/>
                </a:solidFill>
                <a:latin typeface="微软雅黑" pitchFamily="34" charset="-122"/>
                <a:ea typeface="微软雅黑" pitchFamily="34" charset="-122"/>
              </a:rPr>
              <a:t>（</a:t>
            </a:r>
            <a:r>
              <a:rPr lang="en-US" altLang="zh-CN" sz="1600" dirty="0">
                <a:solidFill>
                  <a:prstClr val="black"/>
                </a:solidFill>
                <a:latin typeface="微软雅黑" pitchFamily="34" charset="-122"/>
                <a:ea typeface="微软雅黑" pitchFamily="34" charset="-122"/>
              </a:rPr>
              <a:t>HP</a:t>
            </a:r>
            <a:r>
              <a:rPr lang="zh-CN" altLang="en-US" sz="1600" dirty="0">
                <a:solidFill>
                  <a:prstClr val="black"/>
                </a:solidFill>
                <a:latin typeface="微软雅黑" pitchFamily="34" charset="-122"/>
                <a:ea typeface="微软雅黑" pitchFamily="34" charset="-122"/>
              </a:rPr>
              <a:t>）</a:t>
            </a:r>
          </a:p>
        </p:txBody>
      </p:sp>
      <p:sp>
        <p:nvSpPr>
          <p:cNvPr id="11" name="Text Box 10"/>
          <p:cNvSpPr txBox="1">
            <a:spLocks noChangeArrowheads="1"/>
          </p:cNvSpPr>
          <p:nvPr/>
        </p:nvSpPr>
        <p:spPr bwMode="auto">
          <a:xfrm>
            <a:off x="5555868" y="1660248"/>
            <a:ext cx="2447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90204" pitchFamily="34" charset="0"/>
                <a:ea typeface="SimSun" panose="02010600030101010101" pitchFamily="2" charset="-122"/>
              </a:defRPr>
            </a:lvl1pPr>
            <a:lvl2pPr marL="742950" indent="-285750" eaLnBrk="0" hangingPunct="0">
              <a:defRPr>
                <a:solidFill>
                  <a:schemeClr val="tx1"/>
                </a:solidFill>
                <a:latin typeface="Arial" panose="020B0604020202090204" pitchFamily="34" charset="0"/>
                <a:ea typeface="SimSun" panose="02010600030101010101" pitchFamily="2" charset="-122"/>
              </a:defRPr>
            </a:lvl2pPr>
            <a:lvl3pPr marL="1143000" indent="-228600" eaLnBrk="0" hangingPunct="0">
              <a:defRPr>
                <a:solidFill>
                  <a:schemeClr val="tx1"/>
                </a:solidFill>
                <a:latin typeface="Arial" panose="020B0604020202090204" pitchFamily="34" charset="0"/>
                <a:ea typeface="SimSun" panose="02010600030101010101" pitchFamily="2" charset="-122"/>
              </a:defRPr>
            </a:lvl3pPr>
            <a:lvl4pPr marL="1600200" indent="-228600" eaLnBrk="0" hangingPunct="0">
              <a:defRPr>
                <a:solidFill>
                  <a:schemeClr val="tx1"/>
                </a:solidFill>
                <a:latin typeface="Arial" panose="020B0604020202090204" pitchFamily="34" charset="0"/>
                <a:ea typeface="SimSun" panose="02010600030101010101" pitchFamily="2" charset="-122"/>
              </a:defRPr>
            </a:lvl4pPr>
            <a:lvl5pPr marL="2057400" indent="-228600" eaLnBrk="0" hangingPunct="0">
              <a:defRPr>
                <a:solidFill>
                  <a:schemeClr val="tx1"/>
                </a:solidFill>
                <a:latin typeface="Arial" panose="020B060402020209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9pPr>
          </a:lstStyle>
          <a:p>
            <a:r>
              <a:rPr lang="en-US" altLang="zh-CN" sz="1600" b="1" dirty="0">
                <a:solidFill>
                  <a:prstClr val="black"/>
                </a:solidFill>
              </a:rPr>
              <a:t>P</a:t>
            </a:r>
            <a:r>
              <a:rPr lang="en-US" altLang="ko-KR" sz="1600" b="1" dirty="0">
                <a:solidFill>
                  <a:prstClr val="black"/>
                </a:solidFill>
              </a:rPr>
              <a:t>lasma </a:t>
            </a:r>
            <a:r>
              <a:rPr lang="en-US" altLang="zh-CN" sz="1600" b="1" dirty="0">
                <a:solidFill>
                  <a:prstClr val="black"/>
                </a:solidFill>
              </a:rPr>
              <a:t>E</a:t>
            </a:r>
            <a:r>
              <a:rPr lang="en-US" altLang="ko-KR" sz="1600" b="1" dirty="0">
                <a:solidFill>
                  <a:prstClr val="black"/>
                </a:solidFill>
              </a:rPr>
              <a:t>xchange</a:t>
            </a:r>
            <a:r>
              <a:rPr lang="en-US" altLang="ko-KR" sz="1600" dirty="0">
                <a:solidFill>
                  <a:prstClr val="black"/>
                </a:solidFill>
              </a:rPr>
              <a:t> </a:t>
            </a:r>
            <a:r>
              <a:rPr lang="zh-CN" altLang="en-US" sz="1600" dirty="0">
                <a:solidFill>
                  <a:prstClr val="black"/>
                </a:solidFill>
                <a:latin typeface="微软雅黑" pitchFamily="34" charset="-122"/>
                <a:ea typeface="微软雅黑" pitchFamily="34" charset="-122"/>
              </a:rPr>
              <a:t>（</a:t>
            </a:r>
            <a:r>
              <a:rPr lang="en-US" altLang="zh-CN" sz="1600" dirty="0">
                <a:solidFill>
                  <a:prstClr val="black"/>
                </a:solidFill>
                <a:latin typeface="微软雅黑" pitchFamily="34" charset="-122"/>
                <a:ea typeface="微软雅黑" pitchFamily="34" charset="-122"/>
              </a:rPr>
              <a:t>PE</a:t>
            </a:r>
            <a:r>
              <a:rPr lang="zh-CN" altLang="en-US" sz="1600" dirty="0">
                <a:solidFill>
                  <a:prstClr val="black"/>
                </a:solidFill>
                <a:latin typeface="微软雅黑" pitchFamily="34" charset="-122"/>
                <a:ea typeface="微软雅黑" pitchFamily="34" charset="-122"/>
              </a:rPr>
              <a:t>）</a:t>
            </a:r>
          </a:p>
        </p:txBody>
      </p:sp>
      <p:sp>
        <p:nvSpPr>
          <p:cNvPr id="12" name="Rectangle 11"/>
          <p:cNvSpPr>
            <a:spLocks noChangeArrowheads="1"/>
          </p:cNvSpPr>
          <p:nvPr/>
        </p:nvSpPr>
        <p:spPr bwMode="auto">
          <a:xfrm rot="9198256">
            <a:off x="3779271" y="2308793"/>
            <a:ext cx="1593850" cy="1330325"/>
          </a:xfrm>
          <a:prstGeom prst="rect">
            <a:avLst/>
          </a:prstGeom>
          <a:solidFill>
            <a:srgbClr val="00B0F0"/>
          </a:solidFill>
          <a:ln w="6350">
            <a:solidFill>
              <a:schemeClr val="bg1"/>
            </a:solidFill>
            <a:miter lim="800000"/>
          </a:ln>
          <a:effectLst/>
        </p:spPr>
        <p:txBody>
          <a:bodyPr rot="10800000" wrap="none" lIns="0" tIns="0" rIns="0" bIns="0" anchor="ctr"/>
          <a:lstStyle/>
          <a:p>
            <a:pPr algn="ctr" eaLnBrk="0" hangingPunct="0">
              <a:defRPr/>
            </a:pPr>
            <a:endParaRPr lang="zh-CN" altLang="en-US">
              <a:solidFill>
                <a:prstClr val="black"/>
              </a:solidFill>
              <a:ea typeface="Gulim" pitchFamily="34" charset="-127"/>
            </a:endParaRPr>
          </a:p>
        </p:txBody>
      </p:sp>
      <p:sp>
        <p:nvSpPr>
          <p:cNvPr id="13" name="Freeform 12"/>
          <p:cNvSpPr/>
          <p:nvPr/>
        </p:nvSpPr>
        <p:spPr bwMode="auto">
          <a:xfrm rot="9198256">
            <a:off x="4412700" y="3640031"/>
            <a:ext cx="1560293" cy="1660525"/>
          </a:xfrm>
          <a:custGeom>
            <a:avLst/>
            <a:gdLst>
              <a:gd name="T0" fmla="*/ 0 w 820"/>
              <a:gd name="T1" fmla="*/ 0 h 819"/>
              <a:gd name="T2" fmla="*/ 0 w 820"/>
              <a:gd name="T3" fmla="*/ 819 h 819"/>
              <a:gd name="T4" fmla="*/ 820 w 820"/>
              <a:gd name="T5" fmla="*/ 819 h 819"/>
            </a:gdLst>
            <a:ahLst/>
            <a:cxnLst>
              <a:cxn ang="0">
                <a:pos x="T0" y="T1"/>
              </a:cxn>
              <a:cxn ang="0">
                <a:pos x="T2" y="T3"/>
              </a:cxn>
              <a:cxn ang="0">
                <a:pos x="T4" y="T5"/>
              </a:cxn>
            </a:cxnLst>
            <a:rect l="0" t="0" r="r" b="b"/>
            <a:pathLst>
              <a:path w="820" h="819">
                <a:moveTo>
                  <a:pt x="0" y="0"/>
                </a:moveTo>
                <a:lnTo>
                  <a:pt x="0" y="819"/>
                </a:lnTo>
                <a:lnTo>
                  <a:pt x="820" y="819"/>
                </a:lnTo>
              </a:path>
            </a:pathLst>
          </a:custGeom>
          <a:noFill/>
          <a:ln w="22225" cap="flat" cmpd="sng">
            <a:solidFill>
              <a:srgbClr val="00B0F0"/>
            </a:solidFill>
            <a:prstDash val="solid"/>
            <a:round/>
          </a:ln>
          <a:effectLst/>
        </p:spPr>
        <p:txBody>
          <a:bodyPr wrap="none" lIns="0" tIns="0" rIns="0" bIns="0" anchor="ctr"/>
          <a:lstStyle/>
          <a:p>
            <a:pPr eaLnBrk="0" hangingPunct="0">
              <a:defRPr/>
            </a:pPr>
            <a:endParaRPr lang="zh-CN" altLang="en-US">
              <a:solidFill>
                <a:prstClr val="black"/>
              </a:solidFill>
              <a:ea typeface="Gulim" pitchFamily="34" charset="-127"/>
            </a:endParaRPr>
          </a:p>
        </p:txBody>
      </p:sp>
      <p:sp>
        <p:nvSpPr>
          <p:cNvPr id="14" name="Freeform 13"/>
          <p:cNvSpPr/>
          <p:nvPr/>
        </p:nvSpPr>
        <p:spPr bwMode="auto">
          <a:xfrm rot="14598256">
            <a:off x="2171590" y="2758698"/>
            <a:ext cx="1310140" cy="1993900"/>
          </a:xfrm>
          <a:custGeom>
            <a:avLst/>
            <a:gdLst>
              <a:gd name="T0" fmla="*/ 0 w 820"/>
              <a:gd name="T1" fmla="*/ 0 h 819"/>
              <a:gd name="T2" fmla="*/ 0 w 820"/>
              <a:gd name="T3" fmla="*/ 819 h 819"/>
              <a:gd name="T4" fmla="*/ 820 w 820"/>
              <a:gd name="T5" fmla="*/ 819 h 819"/>
            </a:gdLst>
            <a:ahLst/>
            <a:cxnLst>
              <a:cxn ang="0">
                <a:pos x="T0" y="T1"/>
              </a:cxn>
              <a:cxn ang="0">
                <a:pos x="T2" y="T3"/>
              </a:cxn>
              <a:cxn ang="0">
                <a:pos x="T4" y="T5"/>
              </a:cxn>
            </a:cxnLst>
            <a:rect l="0" t="0" r="r" b="b"/>
            <a:pathLst>
              <a:path w="820" h="819">
                <a:moveTo>
                  <a:pt x="0" y="0"/>
                </a:moveTo>
                <a:lnTo>
                  <a:pt x="0" y="819"/>
                </a:lnTo>
                <a:lnTo>
                  <a:pt x="820" y="819"/>
                </a:lnTo>
              </a:path>
            </a:pathLst>
          </a:custGeom>
          <a:noFill/>
          <a:ln w="22225" cap="flat" cmpd="sng">
            <a:solidFill>
              <a:srgbClr val="00B0F0"/>
            </a:solidFill>
            <a:prstDash val="solid"/>
            <a:round/>
          </a:ln>
          <a:effectLst/>
        </p:spPr>
        <p:txBody>
          <a:bodyPr wrap="none" lIns="0" tIns="0" rIns="0" bIns="0" anchor="ctr"/>
          <a:lstStyle/>
          <a:p>
            <a:pPr eaLnBrk="0" hangingPunct="0">
              <a:defRPr/>
            </a:pPr>
            <a:endParaRPr lang="zh-CN" altLang="en-US">
              <a:solidFill>
                <a:prstClr val="black"/>
              </a:solidFill>
              <a:ea typeface="Gulim" pitchFamily="34" charset="-127"/>
            </a:endParaRPr>
          </a:p>
        </p:txBody>
      </p:sp>
      <p:sp>
        <p:nvSpPr>
          <p:cNvPr id="15" name="Freeform 14"/>
          <p:cNvSpPr/>
          <p:nvPr/>
        </p:nvSpPr>
        <p:spPr bwMode="auto">
          <a:xfrm rot="3798256" flipH="1">
            <a:off x="2962596" y="687073"/>
            <a:ext cx="1663700" cy="1618909"/>
          </a:xfrm>
          <a:custGeom>
            <a:avLst/>
            <a:gdLst>
              <a:gd name="T0" fmla="*/ 0 w 820"/>
              <a:gd name="T1" fmla="*/ 0 h 819"/>
              <a:gd name="T2" fmla="*/ 0 w 820"/>
              <a:gd name="T3" fmla="*/ 819 h 819"/>
              <a:gd name="T4" fmla="*/ 820 w 820"/>
              <a:gd name="T5" fmla="*/ 819 h 819"/>
            </a:gdLst>
            <a:ahLst/>
            <a:cxnLst>
              <a:cxn ang="0">
                <a:pos x="T0" y="T1"/>
              </a:cxn>
              <a:cxn ang="0">
                <a:pos x="T2" y="T3"/>
              </a:cxn>
              <a:cxn ang="0">
                <a:pos x="T4" y="T5"/>
              </a:cxn>
            </a:cxnLst>
            <a:rect l="0" t="0" r="r" b="b"/>
            <a:pathLst>
              <a:path w="820" h="819">
                <a:moveTo>
                  <a:pt x="0" y="0"/>
                </a:moveTo>
                <a:lnTo>
                  <a:pt x="0" y="819"/>
                </a:lnTo>
                <a:lnTo>
                  <a:pt x="820" y="819"/>
                </a:lnTo>
              </a:path>
            </a:pathLst>
          </a:custGeom>
          <a:noFill/>
          <a:ln w="22225" cap="flat" cmpd="sng">
            <a:solidFill>
              <a:srgbClr val="00B0F0"/>
            </a:solidFill>
            <a:prstDash val="solid"/>
            <a:round/>
          </a:ln>
          <a:effectLst/>
        </p:spPr>
        <p:txBody>
          <a:bodyPr wrap="none" lIns="0" tIns="0" rIns="0" bIns="0" anchor="ctr"/>
          <a:lstStyle/>
          <a:p>
            <a:pPr eaLnBrk="0" hangingPunct="0">
              <a:defRPr/>
            </a:pPr>
            <a:endParaRPr lang="zh-CN" altLang="en-US">
              <a:solidFill>
                <a:prstClr val="black"/>
              </a:solidFill>
              <a:ea typeface="Gulim" pitchFamily="34" charset="-127"/>
            </a:endParaRPr>
          </a:p>
        </p:txBody>
      </p:sp>
      <p:sp>
        <p:nvSpPr>
          <p:cNvPr id="16" name="Freeform 15"/>
          <p:cNvSpPr/>
          <p:nvPr/>
        </p:nvSpPr>
        <p:spPr bwMode="auto">
          <a:xfrm rot="14598256" flipH="1" flipV="1">
            <a:off x="5554225" y="986924"/>
            <a:ext cx="1309632" cy="1993900"/>
          </a:xfrm>
          <a:custGeom>
            <a:avLst/>
            <a:gdLst>
              <a:gd name="T0" fmla="*/ 0 w 820"/>
              <a:gd name="T1" fmla="*/ 0 h 819"/>
              <a:gd name="T2" fmla="*/ 0 w 820"/>
              <a:gd name="T3" fmla="*/ 819 h 819"/>
              <a:gd name="T4" fmla="*/ 820 w 820"/>
              <a:gd name="T5" fmla="*/ 819 h 819"/>
            </a:gdLst>
            <a:ahLst/>
            <a:cxnLst>
              <a:cxn ang="0">
                <a:pos x="T0" y="T1"/>
              </a:cxn>
              <a:cxn ang="0">
                <a:pos x="T2" y="T3"/>
              </a:cxn>
              <a:cxn ang="0">
                <a:pos x="T4" y="T5"/>
              </a:cxn>
            </a:cxnLst>
            <a:rect l="0" t="0" r="r" b="b"/>
            <a:pathLst>
              <a:path w="820" h="819">
                <a:moveTo>
                  <a:pt x="0" y="0"/>
                </a:moveTo>
                <a:lnTo>
                  <a:pt x="0" y="819"/>
                </a:lnTo>
                <a:lnTo>
                  <a:pt x="820" y="819"/>
                </a:lnTo>
              </a:path>
            </a:pathLst>
          </a:custGeom>
          <a:noFill/>
          <a:ln w="22225" cap="flat" cmpd="sng">
            <a:solidFill>
              <a:srgbClr val="00B0F0"/>
            </a:solidFill>
            <a:prstDash val="solid"/>
            <a:round/>
          </a:ln>
          <a:effectLst/>
        </p:spPr>
        <p:txBody>
          <a:bodyPr wrap="none" lIns="0" tIns="0" rIns="0" bIns="0" anchor="ctr"/>
          <a:lstStyle/>
          <a:p>
            <a:pPr eaLnBrk="0" hangingPunct="0">
              <a:defRPr/>
            </a:pPr>
            <a:endParaRPr lang="zh-CN" altLang="en-US">
              <a:solidFill>
                <a:prstClr val="black"/>
              </a:solidFill>
              <a:ea typeface="Gulim" pitchFamily="34" charset="-127"/>
            </a:endParaRPr>
          </a:p>
        </p:txBody>
      </p:sp>
      <p:sp>
        <p:nvSpPr>
          <p:cNvPr id="17" name="矩形 16"/>
          <p:cNvSpPr/>
          <p:nvPr/>
        </p:nvSpPr>
        <p:spPr>
          <a:xfrm>
            <a:off x="3038235" y="901614"/>
            <a:ext cx="2463124" cy="769441"/>
          </a:xfrm>
          <a:prstGeom prst="rect">
            <a:avLst/>
          </a:prstGeom>
        </p:spPr>
        <p:txBody>
          <a:bodyPr wrap="square">
            <a:spAutoFit/>
          </a:bodyPr>
          <a:lstStyle/>
          <a:p>
            <a:r>
              <a:rPr lang="en-US" altLang="zh-CN" sz="1100" dirty="0">
                <a:solidFill>
                  <a:prstClr val="black"/>
                </a:solidFill>
              </a:rPr>
              <a:t>Small water soluble substance</a:t>
            </a:r>
          </a:p>
          <a:p>
            <a:pPr marL="171450" indent="-171450">
              <a:buFont typeface="Arial" panose="020B0604020202090204" pitchFamily="34" charset="0"/>
              <a:buChar char="•"/>
            </a:pPr>
            <a:r>
              <a:rPr lang="en-US" altLang="zh-CN" sz="1100" dirty="0">
                <a:solidFill>
                  <a:prstClr val="black"/>
                </a:solidFill>
              </a:rPr>
              <a:t>Methanol, </a:t>
            </a:r>
          </a:p>
          <a:p>
            <a:pPr marL="171450" indent="-171450">
              <a:buFont typeface="Arial" panose="020B0604020202090204" pitchFamily="34" charset="0"/>
              <a:buChar char="•"/>
            </a:pPr>
            <a:r>
              <a:rPr lang="en-US" altLang="zh-CN" sz="1100" dirty="0">
                <a:solidFill>
                  <a:prstClr val="black"/>
                </a:solidFill>
              </a:rPr>
              <a:t>ethylene glycol, </a:t>
            </a:r>
          </a:p>
          <a:p>
            <a:pPr marL="171450" indent="-171450">
              <a:buFont typeface="Arial" panose="020B0604020202090204" pitchFamily="34" charset="0"/>
              <a:buChar char="•"/>
            </a:pPr>
            <a:r>
              <a:rPr lang="en-US" altLang="zh-CN" sz="1100" dirty="0">
                <a:solidFill>
                  <a:prstClr val="black"/>
                </a:solidFill>
              </a:rPr>
              <a:t>lithium</a:t>
            </a:r>
            <a:endParaRPr lang="zh-CN" altLang="en-US" sz="1100" dirty="0">
              <a:solidFill>
                <a:prstClr val="black"/>
              </a:solidFill>
            </a:endParaRPr>
          </a:p>
        </p:txBody>
      </p:sp>
      <p:sp>
        <p:nvSpPr>
          <p:cNvPr id="5" name="Rectangle 4"/>
          <p:cNvSpPr>
            <a:spLocks noChangeArrowheads="1"/>
          </p:cNvSpPr>
          <p:nvPr/>
        </p:nvSpPr>
        <p:spPr bwMode="auto">
          <a:xfrm>
            <a:off x="5122022" y="1671055"/>
            <a:ext cx="271462" cy="225425"/>
          </a:xfrm>
          <a:prstGeom prst="rect">
            <a:avLst/>
          </a:prstGeom>
          <a:solidFill>
            <a:srgbClr val="00B0F0"/>
          </a:solidFill>
          <a:ln>
            <a:noFill/>
          </a:ln>
          <a:effectLst/>
        </p:spPr>
        <p:txBody>
          <a:bodyPr wrap="none" lIns="0" tIns="0" rIns="0" bIns="0" anchor="ctr"/>
          <a:lstStyle/>
          <a:p>
            <a:pPr algn="ctr" eaLnBrk="0" hangingPunct="0"/>
            <a:r>
              <a:rPr lang="zh-CN" altLang="en-US" sz="1200">
                <a:solidFill>
                  <a:prstClr val="white"/>
                </a:solidFill>
                <a:ea typeface="Gulim" pitchFamily="34" charset="-127"/>
              </a:rPr>
              <a:t>2</a:t>
            </a:r>
          </a:p>
        </p:txBody>
      </p:sp>
      <p:sp>
        <p:nvSpPr>
          <p:cNvPr id="18" name="矩形 17"/>
          <p:cNvSpPr/>
          <p:nvPr/>
        </p:nvSpPr>
        <p:spPr>
          <a:xfrm>
            <a:off x="3928277" y="4335788"/>
            <a:ext cx="2286000" cy="600164"/>
          </a:xfrm>
          <a:prstGeom prst="rect">
            <a:avLst/>
          </a:prstGeom>
        </p:spPr>
        <p:txBody>
          <a:bodyPr wrap="square">
            <a:spAutoFit/>
          </a:bodyPr>
          <a:lstStyle/>
          <a:p>
            <a:pPr marL="171450" indent="-171450">
              <a:buFont typeface="Arial" panose="020B0604020202090204" pitchFamily="34" charset="0"/>
              <a:buChar char="•"/>
            </a:pPr>
            <a:r>
              <a:rPr lang="en-US" altLang="zh-CN" sz="1100" dirty="0">
                <a:solidFill>
                  <a:prstClr val="black"/>
                </a:solidFill>
              </a:rPr>
              <a:t>Water soluble substance</a:t>
            </a:r>
          </a:p>
          <a:p>
            <a:pPr marL="171450" indent="-171450">
              <a:buFont typeface="Arial" panose="020B0604020202090204" pitchFamily="34" charset="0"/>
              <a:buChar char="•"/>
            </a:pPr>
            <a:r>
              <a:rPr lang="en-US" altLang="zh-CN" sz="1100" dirty="0">
                <a:solidFill>
                  <a:prstClr val="black"/>
                </a:solidFill>
              </a:rPr>
              <a:t>Small molecules</a:t>
            </a:r>
          </a:p>
          <a:p>
            <a:pPr marL="171450" indent="-171450">
              <a:buFont typeface="Arial" panose="020B0604020202090204" pitchFamily="34" charset="0"/>
              <a:buChar char="•"/>
            </a:pPr>
            <a:r>
              <a:rPr lang="en-US" altLang="zh-CN" sz="1100" dirty="0">
                <a:solidFill>
                  <a:prstClr val="black"/>
                </a:solidFill>
              </a:rPr>
              <a:t>Part of medium molecules</a:t>
            </a:r>
          </a:p>
        </p:txBody>
      </p:sp>
      <p:sp>
        <p:nvSpPr>
          <p:cNvPr id="19" name="TextBox 18"/>
          <p:cNvSpPr txBox="1"/>
          <p:nvPr/>
        </p:nvSpPr>
        <p:spPr>
          <a:xfrm>
            <a:off x="1350119" y="3070298"/>
            <a:ext cx="2162772" cy="430887"/>
          </a:xfrm>
          <a:prstGeom prst="rect">
            <a:avLst/>
          </a:prstGeom>
          <a:noFill/>
        </p:spPr>
        <p:txBody>
          <a:bodyPr wrap="none" rtlCol="0">
            <a:spAutoFit/>
          </a:bodyPr>
          <a:lstStyle/>
          <a:p>
            <a:pPr marL="171450" indent="-171450">
              <a:buFont typeface="Arial" panose="020B0604020202090204" pitchFamily="34" charset="0"/>
              <a:buChar char="•"/>
            </a:pPr>
            <a:r>
              <a:rPr lang="en-US" altLang="zh-CN" sz="1100" dirty="0">
                <a:solidFill>
                  <a:prstClr val="black"/>
                </a:solidFill>
              </a:rPr>
              <a:t>Hydrophobic</a:t>
            </a:r>
          </a:p>
          <a:p>
            <a:pPr marL="171450" indent="-171450">
              <a:buFont typeface="Arial" panose="020B0604020202090204" pitchFamily="34" charset="0"/>
              <a:buChar char="•"/>
            </a:pPr>
            <a:r>
              <a:rPr lang="en-US" altLang="zh-CN" sz="1100" dirty="0">
                <a:solidFill>
                  <a:prstClr val="black"/>
                </a:solidFill>
              </a:rPr>
              <a:t>Middle to large molecules</a:t>
            </a:r>
            <a:endParaRPr lang="zh-CN" altLang="en-US" sz="1100" dirty="0">
              <a:solidFill>
                <a:prstClr val="black"/>
              </a:solidFill>
            </a:endParaRPr>
          </a:p>
        </p:txBody>
      </p:sp>
      <p:pic>
        <p:nvPicPr>
          <p:cNvPr id="20"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8000"/>
                    </a14:imgEffect>
                    <a14:imgEffect>
                      <a14:sharpenSoften amount="34000"/>
                    </a14:imgEffect>
                  </a14:imgLayer>
                </a14:imgProps>
              </a:ext>
              <a:ext uri="{28A0092B-C50C-407E-A947-70E740481C1C}">
                <a14:useLocalDpi xmlns:a14="http://schemas.microsoft.com/office/drawing/2010/main" val="0"/>
              </a:ext>
            </a:extLst>
          </a:blip>
          <a:srcRect l="22967" t="5736" r="30737" b="34494"/>
          <a:stretch>
            <a:fillRect/>
          </a:stretch>
        </p:blipFill>
        <p:spPr bwMode="auto">
          <a:xfrm>
            <a:off x="1044000" y="1224000"/>
            <a:ext cx="1800000" cy="1872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815" t="10621" r="7375" b="39660"/>
          <a:stretch>
            <a:fillRect/>
          </a:stretch>
        </p:blipFill>
        <p:spPr bwMode="auto">
          <a:xfrm>
            <a:off x="6238882" y="2826278"/>
            <a:ext cx="1626781" cy="122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a:xfrm>
            <a:off x="5548270" y="1925391"/>
            <a:ext cx="2149479" cy="769441"/>
          </a:xfrm>
          <a:prstGeom prst="rect">
            <a:avLst/>
          </a:prstGeom>
        </p:spPr>
        <p:txBody>
          <a:bodyPr wrap="square">
            <a:spAutoFit/>
          </a:bodyPr>
          <a:lstStyle/>
          <a:p>
            <a:r>
              <a:rPr lang="en-US" altLang="zh-CN" sz="1100" dirty="0">
                <a:solidFill>
                  <a:prstClr val="black"/>
                </a:solidFill>
              </a:rPr>
              <a:t>All kind of toxin in blood</a:t>
            </a:r>
          </a:p>
          <a:p>
            <a:r>
              <a:rPr lang="en-US" altLang="zh-CN" sz="1100" dirty="0">
                <a:solidFill>
                  <a:prstClr val="black"/>
                </a:solidFill>
              </a:rPr>
              <a:t>Disadvantage:</a:t>
            </a:r>
          </a:p>
          <a:p>
            <a:pPr marL="171450" indent="-171450">
              <a:buFont typeface="Arial" panose="020B0604020202090204" pitchFamily="34" charset="0"/>
              <a:buChar char="•"/>
            </a:pPr>
            <a:r>
              <a:rPr lang="en-US" altLang="zh-CN" sz="1100" dirty="0">
                <a:solidFill>
                  <a:prstClr val="black"/>
                </a:solidFill>
              </a:rPr>
              <a:t>Dose effect relationship</a:t>
            </a:r>
          </a:p>
          <a:p>
            <a:pPr marL="171450" indent="-171450">
              <a:buFont typeface="Arial" panose="020B0604020202090204" pitchFamily="34" charset="0"/>
              <a:buChar char="•"/>
            </a:pPr>
            <a:r>
              <a:rPr lang="en-US" altLang="zh-CN" sz="1100" dirty="0">
                <a:solidFill>
                  <a:prstClr val="black"/>
                </a:solidFill>
              </a:rPr>
              <a:t>Infection </a:t>
            </a:r>
            <a:endParaRPr lang="zh-CN" altLang="en-US" sz="1100" dirty="0">
              <a:solidFill>
                <a:prstClr val="black"/>
              </a:solidFill>
            </a:endParaRPr>
          </a:p>
        </p:txBody>
      </p:sp>
      <p:grpSp>
        <p:nvGrpSpPr>
          <p:cNvPr id="23" name="组合 22"/>
          <p:cNvGrpSpPr/>
          <p:nvPr/>
        </p:nvGrpSpPr>
        <p:grpSpPr>
          <a:xfrm>
            <a:off x="315844" y="128880"/>
            <a:ext cx="4400172" cy="689037"/>
            <a:chOff x="104288" y="-19873"/>
            <a:chExt cx="6663796" cy="1043504"/>
          </a:xfrm>
        </p:grpSpPr>
        <p:sp>
          <p:nvSpPr>
            <p:cNvPr id="24" name="文本框 23"/>
            <p:cNvSpPr txBox="1"/>
            <p:nvPr/>
          </p:nvSpPr>
          <p:spPr>
            <a:xfrm>
              <a:off x="1040571" y="281050"/>
              <a:ext cx="5727513"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BLOOD PURIFICATION</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25" name="组合 24"/>
            <p:cNvGrpSpPr/>
            <p:nvPr/>
          </p:nvGrpSpPr>
          <p:grpSpPr>
            <a:xfrm>
              <a:off x="104288" y="-19873"/>
              <a:ext cx="872241" cy="1043504"/>
              <a:chOff x="104288" y="-19873"/>
              <a:chExt cx="872241" cy="1043504"/>
            </a:xfrm>
          </p:grpSpPr>
          <p:sp>
            <p:nvSpPr>
              <p:cNvPr id="26" name="矩形 25"/>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7" name="组合 26"/>
              <p:cNvGrpSpPr/>
              <p:nvPr/>
            </p:nvGrpSpPr>
            <p:grpSpPr>
              <a:xfrm>
                <a:off x="104288" y="-19873"/>
                <a:ext cx="704852" cy="1043504"/>
                <a:chOff x="104288" y="-19873"/>
                <a:chExt cx="704852" cy="1043504"/>
              </a:xfrm>
            </p:grpSpPr>
            <p:sp>
              <p:nvSpPr>
                <p:cNvPr id="28" name="矩形 27"/>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9" name="组合 28"/>
                <p:cNvGrpSpPr/>
                <p:nvPr/>
              </p:nvGrpSpPr>
              <p:grpSpPr>
                <a:xfrm>
                  <a:off x="104288" y="-19873"/>
                  <a:ext cx="704852" cy="1043504"/>
                  <a:chOff x="104288" y="-19873"/>
                  <a:chExt cx="704852" cy="1043504"/>
                </a:xfrm>
              </p:grpSpPr>
              <p:sp>
                <p:nvSpPr>
                  <p:cNvPr id="30" name="文本框 29"/>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1</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31" name="文本框 30"/>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a:extLst>
              <a:ext uri="{28A0092B-C50C-407E-A947-70E740481C1C}">
                <a14:useLocalDpi xmlns:a14="http://schemas.microsoft.com/office/drawing/2010/main" val="0"/>
              </a:ext>
            </a:extLst>
          </a:blip>
          <a:srcRect l="2703" t="19596" r="13510" b="19833"/>
          <a:stretch>
            <a:fillRect/>
          </a:stretch>
        </p:blipFill>
        <p:spPr>
          <a:xfrm>
            <a:off x="0" y="279693"/>
            <a:ext cx="4860032" cy="4522023"/>
          </a:xfrm>
          <a:prstGeom prst="rect">
            <a:avLst/>
          </a:prstGeom>
        </p:spPr>
      </p:pic>
      <p:grpSp>
        <p:nvGrpSpPr>
          <p:cNvPr id="8" name="组合 7"/>
          <p:cNvGrpSpPr/>
          <p:nvPr/>
        </p:nvGrpSpPr>
        <p:grpSpPr>
          <a:xfrm>
            <a:off x="4170525" y="2134100"/>
            <a:ext cx="689507" cy="688351"/>
            <a:chOff x="301512" y="2039525"/>
            <a:chExt cx="846854" cy="845426"/>
          </a:xfrm>
          <a:solidFill>
            <a:srgbClr val="2E9BD2"/>
          </a:solidFill>
        </p:grpSpPr>
        <p:sp>
          <p:nvSpPr>
            <p:cNvPr id="9" name="椭圆 8"/>
            <p:cNvSpPr/>
            <p:nvPr/>
          </p:nvSpPr>
          <p:spPr bwMode="auto">
            <a:xfrm>
              <a:off x="301512" y="2039525"/>
              <a:ext cx="846854" cy="845426"/>
            </a:xfrm>
            <a:prstGeom prst="ellipse">
              <a:avLst/>
            </a:prstGeom>
            <a:grpFill/>
            <a:ln w="25400" cap="flat" cmpd="sng" algn="ctr">
              <a:no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endParaRPr>
            </a:p>
          </p:txBody>
        </p:sp>
        <p:sp>
          <p:nvSpPr>
            <p:cNvPr id="10" name="椭圆 9"/>
            <p:cNvSpPr/>
            <p:nvPr/>
          </p:nvSpPr>
          <p:spPr bwMode="auto">
            <a:xfrm>
              <a:off x="358636" y="2095221"/>
              <a:ext cx="732607" cy="734035"/>
            </a:xfrm>
            <a:prstGeom prst="ellipse">
              <a:avLst/>
            </a:prstGeom>
            <a:grpFill/>
            <a:ln w="12700" cap="flat" cmpd="sng" algn="ctr">
              <a:solidFill>
                <a:sysClr val="window" lastClr="FFFFFF"/>
              </a:solid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微软雅黑"/>
                </a:rPr>
                <a:t>2</a:t>
              </a:r>
              <a:endParaRPr kumimoji="0" lang="zh-CN" altLang="en-US" sz="3200" b="1" i="0" u="none" strike="noStrike" kern="0" cap="none" spc="0" normalizeH="0" baseline="0" noProof="0" dirty="0">
                <a:ln>
                  <a:noFill/>
                </a:ln>
                <a:solidFill>
                  <a:prstClr val="white"/>
                </a:solidFill>
                <a:effectLst/>
                <a:uLnTx/>
                <a:uFillTx/>
                <a:latin typeface="微软雅黑"/>
              </a:endParaRPr>
            </a:p>
          </p:txBody>
        </p:sp>
      </p:grpSp>
      <p:sp>
        <p:nvSpPr>
          <p:cNvPr id="11" name="TextBox 14"/>
          <p:cNvSpPr txBox="1"/>
          <p:nvPr/>
        </p:nvSpPr>
        <p:spPr>
          <a:xfrm>
            <a:off x="5148063" y="2211169"/>
            <a:ext cx="3882493" cy="646331"/>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rPr>
              <a:t>Principle and benefits  of </a:t>
            </a:r>
          </a:p>
          <a:p>
            <a:pPr marL="0" marR="0" lvl="0" indent="0" defTabSz="914400" eaLnBrk="0" fontAlgn="auto" latinLnBrk="0" hangingPunct="0">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rPr>
              <a:t>HA230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75237" y="1061690"/>
            <a:ext cx="3998913" cy="3614290"/>
          </a:xfrm>
          <a:prstGeom prst="rect">
            <a:avLst/>
          </a:prstGeom>
          <a:solidFill>
            <a:srgbClr val="ED555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 name="任意多边形 4"/>
          <p:cNvSpPr/>
          <p:nvPr/>
        </p:nvSpPr>
        <p:spPr>
          <a:xfrm>
            <a:off x="4896706" y="1051858"/>
            <a:ext cx="4355976" cy="3263878"/>
          </a:xfrm>
          <a:custGeom>
            <a:avLst/>
            <a:gdLst>
              <a:gd name="connsiteX0" fmla="*/ 138802 w 4644703"/>
              <a:gd name="connsiteY0" fmla="*/ 522031 h 3263878"/>
              <a:gd name="connsiteX1" fmla="*/ 138802 w 4644703"/>
              <a:gd name="connsiteY1" fmla="*/ 2883094 h 3263878"/>
              <a:gd name="connsiteX2" fmla="*/ 152450 w 4644703"/>
              <a:gd name="connsiteY2" fmla="*/ 3128754 h 3263878"/>
              <a:gd name="connsiteX3" fmla="*/ 261632 w 4644703"/>
              <a:gd name="connsiteY3" fmla="*/ 3251583 h 3263878"/>
              <a:gd name="connsiteX4" fmla="*/ 1053202 w 4644703"/>
              <a:gd name="connsiteY4" fmla="*/ 3237936 h 3263878"/>
              <a:gd name="connsiteX5" fmla="*/ 1162384 w 4644703"/>
              <a:gd name="connsiteY5" fmla="*/ 3060515 h 3263878"/>
              <a:gd name="connsiteX6" fmla="*/ 1189680 w 4644703"/>
              <a:gd name="connsiteY6" fmla="*/ 2692025 h 3263878"/>
              <a:gd name="connsiteX7" fmla="*/ 1025907 w 4644703"/>
              <a:gd name="connsiteY7" fmla="*/ 2432718 h 3263878"/>
              <a:gd name="connsiteX8" fmla="*/ 889429 w 4644703"/>
              <a:gd name="connsiteY8" fmla="*/ 2214354 h 3263878"/>
              <a:gd name="connsiteX9" fmla="*/ 834838 w 4644703"/>
              <a:gd name="connsiteY9" fmla="*/ 1968694 h 3263878"/>
              <a:gd name="connsiteX10" fmla="*/ 766599 w 4644703"/>
              <a:gd name="connsiteY10" fmla="*/ 1914103 h 3263878"/>
              <a:gd name="connsiteX11" fmla="*/ 575531 w 4644703"/>
              <a:gd name="connsiteY11" fmla="*/ 1982342 h 3263878"/>
              <a:gd name="connsiteX12" fmla="*/ 370814 w 4644703"/>
              <a:gd name="connsiteY12" fmla="*/ 1955046 h 3263878"/>
              <a:gd name="connsiteX13" fmla="*/ 316223 w 4644703"/>
              <a:gd name="connsiteY13" fmla="*/ 1654795 h 3263878"/>
              <a:gd name="connsiteX14" fmla="*/ 316223 w 4644703"/>
              <a:gd name="connsiteY14" fmla="*/ 1340897 h 3263878"/>
              <a:gd name="connsiteX15" fmla="*/ 411757 w 4644703"/>
              <a:gd name="connsiteY15" fmla="*/ 1286306 h 3263878"/>
              <a:gd name="connsiteX16" fmla="*/ 439053 w 4644703"/>
              <a:gd name="connsiteY16" fmla="*/ 1340897 h 3263878"/>
              <a:gd name="connsiteX17" fmla="*/ 370814 w 4644703"/>
              <a:gd name="connsiteY17" fmla="*/ 1463727 h 3263878"/>
              <a:gd name="connsiteX18" fmla="*/ 425405 w 4644703"/>
              <a:gd name="connsiteY18" fmla="*/ 1709386 h 3263878"/>
              <a:gd name="connsiteX19" fmla="*/ 479996 w 4644703"/>
              <a:gd name="connsiteY19" fmla="*/ 1886807 h 3263878"/>
              <a:gd name="connsiteX20" fmla="*/ 602826 w 4644703"/>
              <a:gd name="connsiteY20" fmla="*/ 1914103 h 3263878"/>
              <a:gd name="connsiteX21" fmla="*/ 766599 w 4644703"/>
              <a:gd name="connsiteY21" fmla="*/ 1845864 h 3263878"/>
              <a:gd name="connsiteX22" fmla="*/ 875781 w 4644703"/>
              <a:gd name="connsiteY22" fmla="*/ 1886807 h 3263878"/>
              <a:gd name="connsiteX23" fmla="*/ 971316 w 4644703"/>
              <a:gd name="connsiteY23" fmla="*/ 1927751 h 3263878"/>
              <a:gd name="connsiteX24" fmla="*/ 1148737 w 4644703"/>
              <a:gd name="connsiteY24" fmla="*/ 1832216 h 3263878"/>
              <a:gd name="connsiteX25" fmla="*/ 1066850 w 4644703"/>
              <a:gd name="connsiteY25" fmla="*/ 1709386 h 3263878"/>
              <a:gd name="connsiteX26" fmla="*/ 712008 w 4644703"/>
              <a:gd name="connsiteY26" fmla="*/ 1627500 h 3263878"/>
              <a:gd name="connsiteX27" fmla="*/ 643769 w 4644703"/>
              <a:gd name="connsiteY27" fmla="*/ 1695739 h 3263878"/>
              <a:gd name="connsiteX28" fmla="*/ 493644 w 4644703"/>
              <a:gd name="connsiteY28" fmla="*/ 1545613 h 3263878"/>
              <a:gd name="connsiteX29" fmla="*/ 575531 w 4644703"/>
              <a:gd name="connsiteY29" fmla="*/ 1491022 h 3263878"/>
              <a:gd name="connsiteX30" fmla="*/ 671065 w 4644703"/>
              <a:gd name="connsiteY30" fmla="*/ 1586557 h 3263878"/>
              <a:gd name="connsiteX31" fmla="*/ 834838 w 4644703"/>
              <a:gd name="connsiteY31" fmla="*/ 1518318 h 3263878"/>
              <a:gd name="connsiteX32" fmla="*/ 1107793 w 4644703"/>
              <a:gd name="connsiteY32" fmla="*/ 1613852 h 3263878"/>
              <a:gd name="connsiteX33" fmla="*/ 1257919 w 4644703"/>
              <a:gd name="connsiteY33" fmla="*/ 1709386 h 3263878"/>
              <a:gd name="connsiteX34" fmla="*/ 1326157 w 4644703"/>
              <a:gd name="connsiteY34" fmla="*/ 1736682 h 3263878"/>
              <a:gd name="connsiteX35" fmla="*/ 1408044 w 4644703"/>
              <a:gd name="connsiteY35" fmla="*/ 1477374 h 3263878"/>
              <a:gd name="connsiteX36" fmla="*/ 1107793 w 4644703"/>
              <a:gd name="connsiteY36" fmla="*/ 1354545 h 3263878"/>
              <a:gd name="connsiteX37" fmla="*/ 971316 w 4644703"/>
              <a:gd name="connsiteY37" fmla="*/ 1231715 h 3263878"/>
              <a:gd name="connsiteX38" fmla="*/ 807543 w 4644703"/>
              <a:gd name="connsiteY38" fmla="*/ 808634 h 3263878"/>
              <a:gd name="connsiteX39" fmla="*/ 957668 w 4644703"/>
              <a:gd name="connsiteY39" fmla="*/ 863225 h 3263878"/>
              <a:gd name="connsiteX40" fmla="*/ 984963 w 4644703"/>
              <a:gd name="connsiteY40" fmla="*/ 1122533 h 3263878"/>
              <a:gd name="connsiteX41" fmla="*/ 1135089 w 4644703"/>
              <a:gd name="connsiteY41" fmla="*/ 1245362 h 3263878"/>
              <a:gd name="connsiteX42" fmla="*/ 1462635 w 4644703"/>
              <a:gd name="connsiteY42" fmla="*/ 1327249 h 3263878"/>
              <a:gd name="connsiteX43" fmla="*/ 1667352 w 4644703"/>
              <a:gd name="connsiteY43" fmla="*/ 1108885 h 3263878"/>
              <a:gd name="connsiteX44" fmla="*/ 1858420 w 4644703"/>
              <a:gd name="connsiteY44" fmla="*/ 972407 h 3263878"/>
              <a:gd name="connsiteX45" fmla="*/ 1913011 w 4644703"/>
              <a:gd name="connsiteY45" fmla="*/ 412849 h 3263878"/>
              <a:gd name="connsiteX46" fmla="*/ 1967602 w 4644703"/>
              <a:gd name="connsiteY46" fmla="*/ 890521 h 3263878"/>
              <a:gd name="connsiteX47" fmla="*/ 1885716 w 4644703"/>
              <a:gd name="connsiteY47" fmla="*/ 1081589 h 3263878"/>
              <a:gd name="connsiteX48" fmla="*/ 1708295 w 4644703"/>
              <a:gd name="connsiteY48" fmla="*/ 1218067 h 3263878"/>
              <a:gd name="connsiteX49" fmla="*/ 1558169 w 4644703"/>
              <a:gd name="connsiteY49" fmla="*/ 1368192 h 3263878"/>
              <a:gd name="connsiteX50" fmla="*/ 1517226 w 4644703"/>
              <a:gd name="connsiteY50" fmla="*/ 1491022 h 3263878"/>
              <a:gd name="connsiteX51" fmla="*/ 1462635 w 4644703"/>
              <a:gd name="connsiteY51" fmla="*/ 1736682 h 3263878"/>
              <a:gd name="connsiteX52" fmla="*/ 1394396 w 4644703"/>
              <a:gd name="connsiteY52" fmla="*/ 1873160 h 3263878"/>
              <a:gd name="connsiteX53" fmla="*/ 1216975 w 4644703"/>
              <a:gd name="connsiteY53" fmla="*/ 1968694 h 3263878"/>
              <a:gd name="connsiteX54" fmla="*/ 1135089 w 4644703"/>
              <a:gd name="connsiteY54" fmla="*/ 2118819 h 3263878"/>
              <a:gd name="connsiteX55" fmla="*/ 1216975 w 4644703"/>
              <a:gd name="connsiteY55" fmla="*/ 2214354 h 3263878"/>
              <a:gd name="connsiteX56" fmla="*/ 1408044 w 4644703"/>
              <a:gd name="connsiteY56" fmla="*/ 2118819 h 3263878"/>
              <a:gd name="connsiteX57" fmla="*/ 1626408 w 4644703"/>
              <a:gd name="connsiteY57" fmla="*/ 1941398 h 3263878"/>
              <a:gd name="connsiteX58" fmla="*/ 1790181 w 4644703"/>
              <a:gd name="connsiteY58" fmla="*/ 1777625 h 3263878"/>
              <a:gd name="connsiteX59" fmla="*/ 1790181 w 4644703"/>
              <a:gd name="connsiteY59" fmla="*/ 1395488 h 3263878"/>
              <a:gd name="connsiteX60" fmla="*/ 1885716 w 4644703"/>
              <a:gd name="connsiteY60" fmla="*/ 1463727 h 3263878"/>
              <a:gd name="connsiteX61" fmla="*/ 1940307 w 4644703"/>
              <a:gd name="connsiteY61" fmla="*/ 1682091 h 3263878"/>
              <a:gd name="connsiteX62" fmla="*/ 1817477 w 4644703"/>
              <a:gd name="connsiteY62" fmla="*/ 1927751 h 3263878"/>
              <a:gd name="connsiteX63" fmla="*/ 1653704 w 4644703"/>
              <a:gd name="connsiteY63" fmla="*/ 2009637 h 3263878"/>
              <a:gd name="connsiteX64" fmla="*/ 1640056 w 4644703"/>
              <a:gd name="connsiteY64" fmla="*/ 2159762 h 3263878"/>
              <a:gd name="connsiteX65" fmla="*/ 1448987 w 4644703"/>
              <a:gd name="connsiteY65" fmla="*/ 2268945 h 3263878"/>
              <a:gd name="connsiteX66" fmla="*/ 1298862 w 4644703"/>
              <a:gd name="connsiteY66" fmla="*/ 2309888 h 3263878"/>
              <a:gd name="connsiteX67" fmla="*/ 1394396 w 4644703"/>
              <a:gd name="connsiteY67" fmla="*/ 2460013 h 3263878"/>
              <a:gd name="connsiteX68" fmla="*/ 1489931 w 4644703"/>
              <a:gd name="connsiteY68" fmla="*/ 2678377 h 3263878"/>
              <a:gd name="connsiteX69" fmla="*/ 1558169 w 4644703"/>
              <a:gd name="connsiteY69" fmla="*/ 2746616 h 3263878"/>
              <a:gd name="connsiteX70" fmla="*/ 1926659 w 4644703"/>
              <a:gd name="connsiteY70" fmla="*/ 2528252 h 3263878"/>
              <a:gd name="connsiteX71" fmla="*/ 2035841 w 4644703"/>
              <a:gd name="connsiteY71" fmla="*/ 2446365 h 3263878"/>
              <a:gd name="connsiteX72" fmla="*/ 2049489 w 4644703"/>
              <a:gd name="connsiteY72" fmla="*/ 2364479 h 3263878"/>
              <a:gd name="connsiteX73" fmla="*/ 1885716 w 4644703"/>
              <a:gd name="connsiteY73" fmla="*/ 2132467 h 3263878"/>
              <a:gd name="connsiteX74" fmla="*/ 2063137 w 4644703"/>
              <a:gd name="connsiteY74" fmla="*/ 1859512 h 3263878"/>
              <a:gd name="connsiteX75" fmla="*/ 2486217 w 4644703"/>
              <a:gd name="connsiteY75" fmla="*/ 1477374 h 3263878"/>
              <a:gd name="connsiteX76" fmla="*/ 2649990 w 4644703"/>
              <a:gd name="connsiteY76" fmla="*/ 849577 h 3263878"/>
              <a:gd name="connsiteX77" fmla="*/ 2718229 w 4644703"/>
              <a:gd name="connsiteY77" fmla="*/ 958760 h 3263878"/>
              <a:gd name="connsiteX78" fmla="*/ 2540808 w 4644703"/>
              <a:gd name="connsiteY78" fmla="*/ 1559261 h 3263878"/>
              <a:gd name="connsiteX79" fmla="*/ 2267853 w 4644703"/>
              <a:gd name="connsiteY79" fmla="*/ 1777625 h 3263878"/>
              <a:gd name="connsiteX80" fmla="*/ 2145023 w 4644703"/>
              <a:gd name="connsiteY80" fmla="*/ 1927751 h 3263878"/>
              <a:gd name="connsiteX81" fmla="*/ 2049489 w 4644703"/>
              <a:gd name="connsiteY81" fmla="*/ 2132467 h 3263878"/>
              <a:gd name="connsiteX82" fmla="*/ 2581752 w 4644703"/>
              <a:gd name="connsiteY82" fmla="*/ 2064228 h 3263878"/>
              <a:gd name="connsiteX83" fmla="*/ 2882002 w 4644703"/>
              <a:gd name="connsiteY83" fmla="*/ 1723034 h 3263878"/>
              <a:gd name="connsiteX84" fmla="*/ 2868354 w 4644703"/>
              <a:gd name="connsiteY84" fmla="*/ 1886807 h 3263878"/>
              <a:gd name="connsiteX85" fmla="*/ 2527160 w 4644703"/>
              <a:gd name="connsiteY85" fmla="*/ 2187058 h 3263878"/>
              <a:gd name="connsiteX86" fmla="*/ 2076784 w 4644703"/>
              <a:gd name="connsiteY86" fmla="*/ 2214354 h 3263878"/>
              <a:gd name="connsiteX87" fmla="*/ 2158671 w 4644703"/>
              <a:gd name="connsiteY87" fmla="*/ 2391774 h 3263878"/>
              <a:gd name="connsiteX88" fmla="*/ 2090432 w 4644703"/>
              <a:gd name="connsiteY88" fmla="*/ 2555548 h 3263878"/>
              <a:gd name="connsiteX89" fmla="*/ 1926659 w 4644703"/>
              <a:gd name="connsiteY89" fmla="*/ 2692025 h 3263878"/>
              <a:gd name="connsiteX90" fmla="*/ 1735590 w 4644703"/>
              <a:gd name="connsiteY90" fmla="*/ 2842151 h 3263878"/>
              <a:gd name="connsiteX91" fmla="*/ 1571817 w 4644703"/>
              <a:gd name="connsiteY91" fmla="*/ 3019571 h 3263878"/>
              <a:gd name="connsiteX92" fmla="*/ 1640056 w 4644703"/>
              <a:gd name="connsiteY92" fmla="*/ 3169697 h 3263878"/>
              <a:gd name="connsiteX93" fmla="*/ 2035841 w 4644703"/>
              <a:gd name="connsiteY93" fmla="*/ 3183345 h 3263878"/>
              <a:gd name="connsiteX94" fmla="*/ 3045775 w 4644703"/>
              <a:gd name="connsiteY94" fmla="*/ 3033219 h 3263878"/>
              <a:gd name="connsiteX95" fmla="*/ 3305083 w 4644703"/>
              <a:gd name="connsiteY95" fmla="*/ 2541900 h 3263878"/>
              <a:gd name="connsiteX96" fmla="*/ 2991184 w 4644703"/>
              <a:gd name="connsiteY96" fmla="*/ 2473661 h 3263878"/>
              <a:gd name="connsiteX97" fmla="*/ 2704581 w 4644703"/>
              <a:gd name="connsiteY97" fmla="*/ 2323536 h 3263878"/>
              <a:gd name="connsiteX98" fmla="*/ 2950241 w 4644703"/>
              <a:gd name="connsiteY98" fmla="*/ 2378127 h 3263878"/>
              <a:gd name="connsiteX99" fmla="*/ 3332378 w 4644703"/>
              <a:gd name="connsiteY99" fmla="*/ 2378127 h 3263878"/>
              <a:gd name="connsiteX100" fmla="*/ 3318731 w 4644703"/>
              <a:gd name="connsiteY100" fmla="*/ 1995989 h 3263878"/>
              <a:gd name="connsiteX101" fmla="*/ 3114014 w 4644703"/>
              <a:gd name="connsiteY101" fmla="*/ 1627500 h 3263878"/>
              <a:gd name="connsiteX102" fmla="*/ 3059423 w 4644703"/>
              <a:gd name="connsiteY102" fmla="*/ 1177124 h 3263878"/>
              <a:gd name="connsiteX103" fmla="*/ 3141310 w 4644703"/>
              <a:gd name="connsiteY103" fmla="*/ 1491022 h 3263878"/>
              <a:gd name="connsiteX104" fmla="*/ 3277787 w 4644703"/>
              <a:gd name="connsiteY104" fmla="*/ 1736682 h 3263878"/>
              <a:gd name="connsiteX105" fmla="*/ 3359674 w 4644703"/>
              <a:gd name="connsiteY105" fmla="*/ 808634 h 3263878"/>
              <a:gd name="connsiteX106" fmla="*/ 3632629 w 4644703"/>
              <a:gd name="connsiteY106" fmla="*/ 453792 h 3263878"/>
              <a:gd name="connsiteX107" fmla="*/ 3455208 w 4644703"/>
              <a:gd name="connsiteY107" fmla="*/ 1108885 h 3263878"/>
              <a:gd name="connsiteX108" fmla="*/ 3496152 w 4644703"/>
              <a:gd name="connsiteY108" fmla="*/ 1723034 h 3263878"/>
              <a:gd name="connsiteX109" fmla="*/ 3509799 w 4644703"/>
              <a:gd name="connsiteY109" fmla="*/ 2105171 h 3263878"/>
              <a:gd name="connsiteX110" fmla="*/ 3646277 w 4644703"/>
              <a:gd name="connsiteY110" fmla="*/ 2391774 h 3263878"/>
              <a:gd name="connsiteX111" fmla="*/ 4055710 w 4644703"/>
              <a:gd name="connsiteY111" fmla="*/ 2309888 h 3263878"/>
              <a:gd name="connsiteX112" fmla="*/ 3891937 w 4644703"/>
              <a:gd name="connsiteY112" fmla="*/ 2514604 h 3263878"/>
              <a:gd name="connsiteX113" fmla="*/ 3632629 w 4644703"/>
              <a:gd name="connsiteY113" fmla="*/ 2596491 h 3263878"/>
              <a:gd name="connsiteX114" fmla="*/ 3673572 w 4644703"/>
              <a:gd name="connsiteY114" fmla="*/ 3005924 h 3263878"/>
              <a:gd name="connsiteX115" fmla="*/ 4042062 w 4644703"/>
              <a:gd name="connsiteY115" fmla="*/ 3060515 h 3263878"/>
              <a:gd name="connsiteX116" fmla="*/ 4506086 w 4644703"/>
              <a:gd name="connsiteY116" fmla="*/ 2610139 h 3263878"/>
              <a:gd name="connsiteX117" fmla="*/ 4465143 w 4644703"/>
              <a:gd name="connsiteY117" fmla="*/ 262724 h 3263878"/>
              <a:gd name="connsiteX118" fmla="*/ 4437847 w 4644703"/>
              <a:gd name="connsiteY118" fmla="*/ 30712 h 3263878"/>
              <a:gd name="connsiteX119" fmla="*/ 1735590 w 4644703"/>
              <a:gd name="connsiteY119" fmla="*/ 30712 h 3263878"/>
              <a:gd name="connsiteX120" fmla="*/ 111507 w 4644703"/>
              <a:gd name="connsiteY120" fmla="*/ 126246 h 3263878"/>
              <a:gd name="connsiteX121" fmla="*/ 138802 w 4644703"/>
              <a:gd name="connsiteY121" fmla="*/ 522031 h 326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644703" h="3263878">
                <a:moveTo>
                  <a:pt x="138802" y="522031"/>
                </a:moveTo>
                <a:cubicBezTo>
                  <a:pt x="143351" y="981506"/>
                  <a:pt x="136527" y="2448640"/>
                  <a:pt x="138802" y="2883094"/>
                </a:cubicBezTo>
                <a:cubicBezTo>
                  <a:pt x="141077" y="3317548"/>
                  <a:pt x="131978" y="3067339"/>
                  <a:pt x="152450" y="3128754"/>
                </a:cubicBezTo>
                <a:cubicBezTo>
                  <a:pt x="172922" y="3190169"/>
                  <a:pt x="111507" y="3233386"/>
                  <a:pt x="261632" y="3251583"/>
                </a:cubicBezTo>
                <a:cubicBezTo>
                  <a:pt x="411757" y="3269780"/>
                  <a:pt x="903077" y="3269781"/>
                  <a:pt x="1053202" y="3237936"/>
                </a:cubicBezTo>
                <a:cubicBezTo>
                  <a:pt x="1203327" y="3206091"/>
                  <a:pt x="1139638" y="3151500"/>
                  <a:pt x="1162384" y="3060515"/>
                </a:cubicBezTo>
                <a:cubicBezTo>
                  <a:pt x="1185130" y="2969530"/>
                  <a:pt x="1212426" y="2796658"/>
                  <a:pt x="1189680" y="2692025"/>
                </a:cubicBezTo>
                <a:cubicBezTo>
                  <a:pt x="1166934" y="2587392"/>
                  <a:pt x="1025907" y="2432718"/>
                  <a:pt x="1025907" y="2432718"/>
                </a:cubicBezTo>
                <a:cubicBezTo>
                  <a:pt x="975865" y="2353106"/>
                  <a:pt x="921274" y="2291691"/>
                  <a:pt x="889429" y="2214354"/>
                </a:cubicBezTo>
                <a:cubicBezTo>
                  <a:pt x="857584" y="2137017"/>
                  <a:pt x="855310" y="2018736"/>
                  <a:pt x="834838" y="1968694"/>
                </a:cubicBezTo>
                <a:cubicBezTo>
                  <a:pt x="814366" y="1918652"/>
                  <a:pt x="809817" y="1911828"/>
                  <a:pt x="766599" y="1914103"/>
                </a:cubicBezTo>
                <a:cubicBezTo>
                  <a:pt x="723381" y="1916378"/>
                  <a:pt x="641495" y="1975518"/>
                  <a:pt x="575531" y="1982342"/>
                </a:cubicBezTo>
                <a:cubicBezTo>
                  <a:pt x="509567" y="1989166"/>
                  <a:pt x="414032" y="2009637"/>
                  <a:pt x="370814" y="1955046"/>
                </a:cubicBezTo>
                <a:cubicBezTo>
                  <a:pt x="327596" y="1900455"/>
                  <a:pt x="325322" y="1757153"/>
                  <a:pt x="316223" y="1654795"/>
                </a:cubicBezTo>
                <a:cubicBezTo>
                  <a:pt x="307125" y="1552437"/>
                  <a:pt x="300301" y="1402312"/>
                  <a:pt x="316223" y="1340897"/>
                </a:cubicBezTo>
                <a:cubicBezTo>
                  <a:pt x="332145" y="1279482"/>
                  <a:pt x="391285" y="1286306"/>
                  <a:pt x="411757" y="1286306"/>
                </a:cubicBezTo>
                <a:cubicBezTo>
                  <a:pt x="432229" y="1286306"/>
                  <a:pt x="445877" y="1311327"/>
                  <a:pt x="439053" y="1340897"/>
                </a:cubicBezTo>
                <a:cubicBezTo>
                  <a:pt x="432229" y="1370467"/>
                  <a:pt x="373089" y="1402312"/>
                  <a:pt x="370814" y="1463727"/>
                </a:cubicBezTo>
                <a:cubicBezTo>
                  <a:pt x="368539" y="1525142"/>
                  <a:pt x="407208" y="1638873"/>
                  <a:pt x="425405" y="1709386"/>
                </a:cubicBezTo>
                <a:cubicBezTo>
                  <a:pt x="443602" y="1779899"/>
                  <a:pt x="450426" y="1852688"/>
                  <a:pt x="479996" y="1886807"/>
                </a:cubicBezTo>
                <a:cubicBezTo>
                  <a:pt x="509566" y="1920927"/>
                  <a:pt x="555059" y="1920927"/>
                  <a:pt x="602826" y="1914103"/>
                </a:cubicBezTo>
                <a:cubicBezTo>
                  <a:pt x="650593" y="1907279"/>
                  <a:pt x="721107" y="1850413"/>
                  <a:pt x="766599" y="1845864"/>
                </a:cubicBezTo>
                <a:cubicBezTo>
                  <a:pt x="812092" y="1841315"/>
                  <a:pt x="841662" y="1873159"/>
                  <a:pt x="875781" y="1886807"/>
                </a:cubicBezTo>
                <a:cubicBezTo>
                  <a:pt x="909901" y="1900455"/>
                  <a:pt x="925823" y="1936849"/>
                  <a:pt x="971316" y="1927751"/>
                </a:cubicBezTo>
                <a:cubicBezTo>
                  <a:pt x="1016809" y="1918653"/>
                  <a:pt x="1132815" y="1868610"/>
                  <a:pt x="1148737" y="1832216"/>
                </a:cubicBezTo>
                <a:cubicBezTo>
                  <a:pt x="1164659" y="1795822"/>
                  <a:pt x="1139638" y="1743505"/>
                  <a:pt x="1066850" y="1709386"/>
                </a:cubicBezTo>
                <a:cubicBezTo>
                  <a:pt x="994062" y="1675267"/>
                  <a:pt x="782521" y="1629774"/>
                  <a:pt x="712008" y="1627500"/>
                </a:cubicBezTo>
                <a:cubicBezTo>
                  <a:pt x="641495" y="1625226"/>
                  <a:pt x="680163" y="1709387"/>
                  <a:pt x="643769" y="1695739"/>
                </a:cubicBezTo>
                <a:cubicBezTo>
                  <a:pt x="607375" y="1682091"/>
                  <a:pt x="505017" y="1579732"/>
                  <a:pt x="493644" y="1545613"/>
                </a:cubicBezTo>
                <a:cubicBezTo>
                  <a:pt x="482271" y="1511494"/>
                  <a:pt x="545961" y="1484198"/>
                  <a:pt x="575531" y="1491022"/>
                </a:cubicBezTo>
                <a:cubicBezTo>
                  <a:pt x="605101" y="1497846"/>
                  <a:pt x="627847" y="1582008"/>
                  <a:pt x="671065" y="1586557"/>
                </a:cubicBezTo>
                <a:cubicBezTo>
                  <a:pt x="714283" y="1591106"/>
                  <a:pt x="762050" y="1513769"/>
                  <a:pt x="834838" y="1518318"/>
                </a:cubicBezTo>
                <a:cubicBezTo>
                  <a:pt x="907626" y="1522867"/>
                  <a:pt x="1037279" y="1582007"/>
                  <a:pt x="1107793" y="1613852"/>
                </a:cubicBezTo>
                <a:cubicBezTo>
                  <a:pt x="1178307" y="1645697"/>
                  <a:pt x="1221525" y="1688914"/>
                  <a:pt x="1257919" y="1709386"/>
                </a:cubicBezTo>
                <a:cubicBezTo>
                  <a:pt x="1294313" y="1729858"/>
                  <a:pt x="1301136" y="1775351"/>
                  <a:pt x="1326157" y="1736682"/>
                </a:cubicBezTo>
                <a:cubicBezTo>
                  <a:pt x="1351178" y="1698013"/>
                  <a:pt x="1444438" y="1541063"/>
                  <a:pt x="1408044" y="1477374"/>
                </a:cubicBezTo>
                <a:cubicBezTo>
                  <a:pt x="1371650" y="1413685"/>
                  <a:pt x="1180581" y="1395488"/>
                  <a:pt x="1107793" y="1354545"/>
                </a:cubicBezTo>
                <a:cubicBezTo>
                  <a:pt x="1035005" y="1313602"/>
                  <a:pt x="1021358" y="1322700"/>
                  <a:pt x="971316" y="1231715"/>
                </a:cubicBezTo>
                <a:cubicBezTo>
                  <a:pt x="921274" y="1140730"/>
                  <a:pt x="809818" y="870049"/>
                  <a:pt x="807543" y="808634"/>
                </a:cubicBezTo>
                <a:cubicBezTo>
                  <a:pt x="805268" y="747219"/>
                  <a:pt x="928098" y="810909"/>
                  <a:pt x="957668" y="863225"/>
                </a:cubicBezTo>
                <a:cubicBezTo>
                  <a:pt x="987238" y="915542"/>
                  <a:pt x="955393" y="1058844"/>
                  <a:pt x="984963" y="1122533"/>
                </a:cubicBezTo>
                <a:cubicBezTo>
                  <a:pt x="1014533" y="1186223"/>
                  <a:pt x="1055477" y="1211243"/>
                  <a:pt x="1135089" y="1245362"/>
                </a:cubicBezTo>
                <a:cubicBezTo>
                  <a:pt x="1214701" y="1279481"/>
                  <a:pt x="1373925" y="1349995"/>
                  <a:pt x="1462635" y="1327249"/>
                </a:cubicBezTo>
                <a:cubicBezTo>
                  <a:pt x="1551345" y="1304503"/>
                  <a:pt x="1601388" y="1168025"/>
                  <a:pt x="1667352" y="1108885"/>
                </a:cubicBezTo>
                <a:cubicBezTo>
                  <a:pt x="1733316" y="1049745"/>
                  <a:pt x="1817477" y="1088413"/>
                  <a:pt x="1858420" y="972407"/>
                </a:cubicBezTo>
                <a:cubicBezTo>
                  <a:pt x="1899363" y="856401"/>
                  <a:pt x="1894814" y="426497"/>
                  <a:pt x="1913011" y="412849"/>
                </a:cubicBezTo>
                <a:cubicBezTo>
                  <a:pt x="1931208" y="399201"/>
                  <a:pt x="1972151" y="779065"/>
                  <a:pt x="1967602" y="890521"/>
                </a:cubicBezTo>
                <a:cubicBezTo>
                  <a:pt x="1963053" y="1001977"/>
                  <a:pt x="1928934" y="1026998"/>
                  <a:pt x="1885716" y="1081589"/>
                </a:cubicBezTo>
                <a:cubicBezTo>
                  <a:pt x="1842498" y="1136180"/>
                  <a:pt x="1762886" y="1170300"/>
                  <a:pt x="1708295" y="1218067"/>
                </a:cubicBezTo>
                <a:cubicBezTo>
                  <a:pt x="1653704" y="1265834"/>
                  <a:pt x="1590014" y="1322700"/>
                  <a:pt x="1558169" y="1368192"/>
                </a:cubicBezTo>
                <a:cubicBezTo>
                  <a:pt x="1526324" y="1413685"/>
                  <a:pt x="1533148" y="1429607"/>
                  <a:pt x="1517226" y="1491022"/>
                </a:cubicBezTo>
                <a:cubicBezTo>
                  <a:pt x="1501304" y="1552437"/>
                  <a:pt x="1483107" y="1672992"/>
                  <a:pt x="1462635" y="1736682"/>
                </a:cubicBezTo>
                <a:cubicBezTo>
                  <a:pt x="1442163" y="1800372"/>
                  <a:pt x="1435339" y="1834491"/>
                  <a:pt x="1394396" y="1873160"/>
                </a:cubicBezTo>
                <a:cubicBezTo>
                  <a:pt x="1353453" y="1911829"/>
                  <a:pt x="1260193" y="1927751"/>
                  <a:pt x="1216975" y="1968694"/>
                </a:cubicBezTo>
                <a:cubicBezTo>
                  <a:pt x="1173757" y="2009637"/>
                  <a:pt x="1135089" y="2077876"/>
                  <a:pt x="1135089" y="2118819"/>
                </a:cubicBezTo>
                <a:cubicBezTo>
                  <a:pt x="1135089" y="2159762"/>
                  <a:pt x="1171483" y="2214354"/>
                  <a:pt x="1216975" y="2214354"/>
                </a:cubicBezTo>
                <a:cubicBezTo>
                  <a:pt x="1262467" y="2214354"/>
                  <a:pt x="1339805" y="2164312"/>
                  <a:pt x="1408044" y="2118819"/>
                </a:cubicBezTo>
                <a:cubicBezTo>
                  <a:pt x="1476283" y="2073326"/>
                  <a:pt x="1562719" y="1998264"/>
                  <a:pt x="1626408" y="1941398"/>
                </a:cubicBezTo>
                <a:cubicBezTo>
                  <a:pt x="1690097" y="1884532"/>
                  <a:pt x="1762886" y="1868610"/>
                  <a:pt x="1790181" y="1777625"/>
                </a:cubicBezTo>
                <a:cubicBezTo>
                  <a:pt x="1817477" y="1686640"/>
                  <a:pt x="1774259" y="1447804"/>
                  <a:pt x="1790181" y="1395488"/>
                </a:cubicBezTo>
                <a:cubicBezTo>
                  <a:pt x="1806104" y="1343172"/>
                  <a:pt x="1860695" y="1415960"/>
                  <a:pt x="1885716" y="1463727"/>
                </a:cubicBezTo>
                <a:cubicBezTo>
                  <a:pt x="1910737" y="1511494"/>
                  <a:pt x="1951680" y="1604754"/>
                  <a:pt x="1940307" y="1682091"/>
                </a:cubicBezTo>
                <a:cubicBezTo>
                  <a:pt x="1928934" y="1759428"/>
                  <a:pt x="1865244" y="1873160"/>
                  <a:pt x="1817477" y="1927751"/>
                </a:cubicBezTo>
                <a:cubicBezTo>
                  <a:pt x="1769710" y="1982342"/>
                  <a:pt x="1683274" y="1970969"/>
                  <a:pt x="1653704" y="2009637"/>
                </a:cubicBezTo>
                <a:cubicBezTo>
                  <a:pt x="1624134" y="2048305"/>
                  <a:pt x="1674176" y="2116544"/>
                  <a:pt x="1640056" y="2159762"/>
                </a:cubicBezTo>
                <a:cubicBezTo>
                  <a:pt x="1605937" y="2202980"/>
                  <a:pt x="1505853" y="2243924"/>
                  <a:pt x="1448987" y="2268945"/>
                </a:cubicBezTo>
                <a:cubicBezTo>
                  <a:pt x="1392121" y="2293966"/>
                  <a:pt x="1307961" y="2278043"/>
                  <a:pt x="1298862" y="2309888"/>
                </a:cubicBezTo>
                <a:cubicBezTo>
                  <a:pt x="1289763" y="2341733"/>
                  <a:pt x="1362551" y="2398598"/>
                  <a:pt x="1394396" y="2460013"/>
                </a:cubicBezTo>
                <a:cubicBezTo>
                  <a:pt x="1426241" y="2521428"/>
                  <a:pt x="1462636" y="2630610"/>
                  <a:pt x="1489931" y="2678377"/>
                </a:cubicBezTo>
                <a:cubicBezTo>
                  <a:pt x="1517226" y="2726144"/>
                  <a:pt x="1485381" y="2771637"/>
                  <a:pt x="1558169" y="2746616"/>
                </a:cubicBezTo>
                <a:cubicBezTo>
                  <a:pt x="1630957" y="2721595"/>
                  <a:pt x="1847047" y="2578294"/>
                  <a:pt x="1926659" y="2528252"/>
                </a:cubicBezTo>
                <a:cubicBezTo>
                  <a:pt x="2006271" y="2478210"/>
                  <a:pt x="2015369" y="2473660"/>
                  <a:pt x="2035841" y="2446365"/>
                </a:cubicBezTo>
                <a:cubicBezTo>
                  <a:pt x="2056313" y="2419070"/>
                  <a:pt x="2074510" y="2416795"/>
                  <a:pt x="2049489" y="2364479"/>
                </a:cubicBezTo>
                <a:cubicBezTo>
                  <a:pt x="2024468" y="2312163"/>
                  <a:pt x="1883441" y="2216628"/>
                  <a:pt x="1885716" y="2132467"/>
                </a:cubicBezTo>
                <a:cubicBezTo>
                  <a:pt x="1887991" y="2048306"/>
                  <a:pt x="1963054" y="1968694"/>
                  <a:pt x="2063137" y="1859512"/>
                </a:cubicBezTo>
                <a:cubicBezTo>
                  <a:pt x="2163220" y="1750330"/>
                  <a:pt x="2388408" y="1645696"/>
                  <a:pt x="2486217" y="1477374"/>
                </a:cubicBezTo>
                <a:cubicBezTo>
                  <a:pt x="2584026" y="1309052"/>
                  <a:pt x="2611321" y="936013"/>
                  <a:pt x="2649990" y="849577"/>
                </a:cubicBezTo>
                <a:cubicBezTo>
                  <a:pt x="2688659" y="763141"/>
                  <a:pt x="2736426" y="840479"/>
                  <a:pt x="2718229" y="958760"/>
                </a:cubicBezTo>
                <a:cubicBezTo>
                  <a:pt x="2700032" y="1077041"/>
                  <a:pt x="2615871" y="1422784"/>
                  <a:pt x="2540808" y="1559261"/>
                </a:cubicBezTo>
                <a:cubicBezTo>
                  <a:pt x="2465745" y="1695739"/>
                  <a:pt x="2333817" y="1716210"/>
                  <a:pt x="2267853" y="1777625"/>
                </a:cubicBezTo>
                <a:cubicBezTo>
                  <a:pt x="2201889" y="1839040"/>
                  <a:pt x="2181417" y="1868611"/>
                  <a:pt x="2145023" y="1927751"/>
                </a:cubicBezTo>
                <a:cubicBezTo>
                  <a:pt x="2108629" y="1986891"/>
                  <a:pt x="1976701" y="2109721"/>
                  <a:pt x="2049489" y="2132467"/>
                </a:cubicBezTo>
                <a:cubicBezTo>
                  <a:pt x="2122277" y="2155213"/>
                  <a:pt x="2443000" y="2132467"/>
                  <a:pt x="2581752" y="2064228"/>
                </a:cubicBezTo>
                <a:cubicBezTo>
                  <a:pt x="2720504" y="1995989"/>
                  <a:pt x="2834235" y="1752604"/>
                  <a:pt x="2882002" y="1723034"/>
                </a:cubicBezTo>
                <a:cubicBezTo>
                  <a:pt x="2929769" y="1693464"/>
                  <a:pt x="2927494" y="1809470"/>
                  <a:pt x="2868354" y="1886807"/>
                </a:cubicBezTo>
                <a:cubicBezTo>
                  <a:pt x="2809214" y="1964144"/>
                  <a:pt x="2659088" y="2132467"/>
                  <a:pt x="2527160" y="2187058"/>
                </a:cubicBezTo>
                <a:cubicBezTo>
                  <a:pt x="2395232" y="2241649"/>
                  <a:pt x="2138199" y="2180235"/>
                  <a:pt x="2076784" y="2214354"/>
                </a:cubicBezTo>
                <a:cubicBezTo>
                  <a:pt x="2015369" y="2248473"/>
                  <a:pt x="2156396" y="2334909"/>
                  <a:pt x="2158671" y="2391774"/>
                </a:cubicBezTo>
                <a:cubicBezTo>
                  <a:pt x="2160946" y="2448639"/>
                  <a:pt x="2129101" y="2505506"/>
                  <a:pt x="2090432" y="2555548"/>
                </a:cubicBezTo>
                <a:cubicBezTo>
                  <a:pt x="2051763" y="2605590"/>
                  <a:pt x="1985799" y="2644258"/>
                  <a:pt x="1926659" y="2692025"/>
                </a:cubicBezTo>
                <a:cubicBezTo>
                  <a:pt x="1867519" y="2739792"/>
                  <a:pt x="1794730" y="2787560"/>
                  <a:pt x="1735590" y="2842151"/>
                </a:cubicBezTo>
                <a:cubicBezTo>
                  <a:pt x="1676450" y="2896742"/>
                  <a:pt x="1587739" y="2964980"/>
                  <a:pt x="1571817" y="3019571"/>
                </a:cubicBezTo>
                <a:cubicBezTo>
                  <a:pt x="1555895" y="3074162"/>
                  <a:pt x="1562719" y="3142401"/>
                  <a:pt x="1640056" y="3169697"/>
                </a:cubicBezTo>
                <a:cubicBezTo>
                  <a:pt x="1717393" y="3196993"/>
                  <a:pt x="1801555" y="3206091"/>
                  <a:pt x="2035841" y="3183345"/>
                </a:cubicBezTo>
                <a:cubicBezTo>
                  <a:pt x="2270127" y="3160599"/>
                  <a:pt x="2834235" y="3140127"/>
                  <a:pt x="3045775" y="3033219"/>
                </a:cubicBezTo>
                <a:cubicBezTo>
                  <a:pt x="3257315" y="2926311"/>
                  <a:pt x="3314182" y="2635160"/>
                  <a:pt x="3305083" y="2541900"/>
                </a:cubicBezTo>
                <a:cubicBezTo>
                  <a:pt x="3295985" y="2448640"/>
                  <a:pt x="3091268" y="2510055"/>
                  <a:pt x="2991184" y="2473661"/>
                </a:cubicBezTo>
                <a:cubicBezTo>
                  <a:pt x="2891100" y="2437267"/>
                  <a:pt x="2711405" y="2339458"/>
                  <a:pt x="2704581" y="2323536"/>
                </a:cubicBezTo>
                <a:cubicBezTo>
                  <a:pt x="2697757" y="2307614"/>
                  <a:pt x="2845608" y="2369029"/>
                  <a:pt x="2950241" y="2378127"/>
                </a:cubicBezTo>
                <a:cubicBezTo>
                  <a:pt x="3054874" y="2387225"/>
                  <a:pt x="3270963" y="2441817"/>
                  <a:pt x="3332378" y="2378127"/>
                </a:cubicBezTo>
                <a:cubicBezTo>
                  <a:pt x="3393793" y="2314437"/>
                  <a:pt x="3355125" y="2121093"/>
                  <a:pt x="3318731" y="1995989"/>
                </a:cubicBezTo>
                <a:cubicBezTo>
                  <a:pt x="3282337" y="1870885"/>
                  <a:pt x="3157232" y="1763977"/>
                  <a:pt x="3114014" y="1627500"/>
                </a:cubicBezTo>
                <a:cubicBezTo>
                  <a:pt x="3070796" y="1491023"/>
                  <a:pt x="3054874" y="1199870"/>
                  <a:pt x="3059423" y="1177124"/>
                </a:cubicBezTo>
                <a:cubicBezTo>
                  <a:pt x="3063972" y="1154378"/>
                  <a:pt x="3104916" y="1397762"/>
                  <a:pt x="3141310" y="1491022"/>
                </a:cubicBezTo>
                <a:cubicBezTo>
                  <a:pt x="3177704" y="1584282"/>
                  <a:pt x="3241393" y="1850413"/>
                  <a:pt x="3277787" y="1736682"/>
                </a:cubicBezTo>
                <a:cubicBezTo>
                  <a:pt x="3314181" y="1622951"/>
                  <a:pt x="3300534" y="1022449"/>
                  <a:pt x="3359674" y="808634"/>
                </a:cubicBezTo>
                <a:cubicBezTo>
                  <a:pt x="3418814" y="594819"/>
                  <a:pt x="3616707" y="403750"/>
                  <a:pt x="3632629" y="453792"/>
                </a:cubicBezTo>
                <a:cubicBezTo>
                  <a:pt x="3648551" y="503834"/>
                  <a:pt x="3477954" y="897345"/>
                  <a:pt x="3455208" y="1108885"/>
                </a:cubicBezTo>
                <a:cubicBezTo>
                  <a:pt x="3432462" y="1320425"/>
                  <a:pt x="3487054" y="1556986"/>
                  <a:pt x="3496152" y="1723034"/>
                </a:cubicBezTo>
                <a:cubicBezTo>
                  <a:pt x="3505250" y="1889082"/>
                  <a:pt x="3484778" y="1993714"/>
                  <a:pt x="3509799" y="2105171"/>
                </a:cubicBezTo>
                <a:cubicBezTo>
                  <a:pt x="3534820" y="2216628"/>
                  <a:pt x="3555292" y="2357655"/>
                  <a:pt x="3646277" y="2391774"/>
                </a:cubicBezTo>
                <a:cubicBezTo>
                  <a:pt x="3737262" y="2425893"/>
                  <a:pt x="4014767" y="2289416"/>
                  <a:pt x="4055710" y="2309888"/>
                </a:cubicBezTo>
                <a:cubicBezTo>
                  <a:pt x="4096653" y="2330360"/>
                  <a:pt x="3962450" y="2466837"/>
                  <a:pt x="3891937" y="2514604"/>
                </a:cubicBezTo>
                <a:cubicBezTo>
                  <a:pt x="3821424" y="2562371"/>
                  <a:pt x="3669023" y="2514604"/>
                  <a:pt x="3632629" y="2596491"/>
                </a:cubicBezTo>
                <a:cubicBezTo>
                  <a:pt x="3596235" y="2678378"/>
                  <a:pt x="3605333" y="2928587"/>
                  <a:pt x="3673572" y="3005924"/>
                </a:cubicBezTo>
                <a:cubicBezTo>
                  <a:pt x="3741811" y="3083261"/>
                  <a:pt x="3903310" y="3126479"/>
                  <a:pt x="4042062" y="3060515"/>
                </a:cubicBezTo>
                <a:cubicBezTo>
                  <a:pt x="4180814" y="2994551"/>
                  <a:pt x="4435573" y="3076437"/>
                  <a:pt x="4506086" y="2610139"/>
                </a:cubicBezTo>
                <a:cubicBezTo>
                  <a:pt x="4576599" y="2143841"/>
                  <a:pt x="4476516" y="692628"/>
                  <a:pt x="4465143" y="262724"/>
                </a:cubicBezTo>
                <a:cubicBezTo>
                  <a:pt x="4453770" y="-167180"/>
                  <a:pt x="4892772" y="69381"/>
                  <a:pt x="4437847" y="30712"/>
                </a:cubicBezTo>
                <a:cubicBezTo>
                  <a:pt x="3982922" y="-7957"/>
                  <a:pt x="2456646" y="14790"/>
                  <a:pt x="1735590" y="30712"/>
                </a:cubicBezTo>
                <a:cubicBezTo>
                  <a:pt x="1014534" y="46634"/>
                  <a:pt x="375364" y="39810"/>
                  <a:pt x="111507" y="126246"/>
                </a:cubicBezTo>
                <a:cubicBezTo>
                  <a:pt x="-152350" y="212682"/>
                  <a:pt x="134253" y="62556"/>
                  <a:pt x="138802" y="522031"/>
                </a:cubicBezTo>
                <a:close/>
              </a:path>
            </a:pathLst>
          </a:custGeom>
          <a:blipFill>
            <a:blip r:embed="rId3" cstate="print">
              <a:duotone>
                <a:prstClr val="black"/>
                <a:srgbClr val="D9C3A5">
                  <a:tint val="50000"/>
                  <a:satMod val="180000"/>
                </a:srgbClr>
              </a:duotone>
            </a:blip>
            <a:tile tx="0" ty="0" sx="100000" sy="100000" flip="none" algn="tl"/>
          </a:blipFill>
          <a:ln>
            <a:solidFill>
              <a:srgbClr val="573B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2" name="下箭头 31"/>
          <p:cNvSpPr/>
          <p:nvPr/>
        </p:nvSpPr>
        <p:spPr>
          <a:xfrm rot="10800000">
            <a:off x="5940425" y="3721100"/>
            <a:ext cx="533400" cy="649288"/>
          </a:xfrm>
          <a:prstGeom prst="downArrow">
            <a:avLst/>
          </a:prstGeom>
          <a:solidFill>
            <a:srgbClr val="ED55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3" name="下箭头 32"/>
          <p:cNvSpPr/>
          <p:nvPr/>
        </p:nvSpPr>
        <p:spPr>
          <a:xfrm rot="10800000">
            <a:off x="6883400" y="3721100"/>
            <a:ext cx="533400" cy="649288"/>
          </a:xfrm>
          <a:prstGeom prst="downArrow">
            <a:avLst/>
          </a:prstGeom>
          <a:solidFill>
            <a:srgbClr val="ED55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4" name="下箭头 33"/>
          <p:cNvSpPr/>
          <p:nvPr/>
        </p:nvSpPr>
        <p:spPr>
          <a:xfrm rot="10800000">
            <a:off x="7826375" y="3721100"/>
            <a:ext cx="533400" cy="649288"/>
          </a:xfrm>
          <a:prstGeom prst="downArrow">
            <a:avLst/>
          </a:prstGeom>
          <a:solidFill>
            <a:srgbClr val="ED55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4" name="六角星 43"/>
          <p:cNvSpPr/>
          <p:nvPr/>
        </p:nvSpPr>
        <p:spPr>
          <a:xfrm>
            <a:off x="5370984" y="4491161"/>
            <a:ext cx="144463" cy="144463"/>
          </a:xfrm>
          <a:prstGeom prst="star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5" name="六角星 44"/>
          <p:cNvSpPr/>
          <p:nvPr/>
        </p:nvSpPr>
        <p:spPr>
          <a:xfrm>
            <a:off x="6466359" y="4491161"/>
            <a:ext cx="142875" cy="144463"/>
          </a:xfrm>
          <a:prstGeom prst="star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6" name="六角星 45"/>
          <p:cNvSpPr/>
          <p:nvPr/>
        </p:nvSpPr>
        <p:spPr>
          <a:xfrm>
            <a:off x="7045797" y="4562599"/>
            <a:ext cx="144462" cy="144462"/>
          </a:xfrm>
          <a:prstGeom prst="star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7" name="六角星 46"/>
          <p:cNvSpPr/>
          <p:nvPr/>
        </p:nvSpPr>
        <p:spPr>
          <a:xfrm>
            <a:off x="6802909" y="4795961"/>
            <a:ext cx="144463" cy="144463"/>
          </a:xfrm>
          <a:prstGeom prst="star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8" name="六角星 47"/>
          <p:cNvSpPr/>
          <p:nvPr/>
        </p:nvSpPr>
        <p:spPr>
          <a:xfrm>
            <a:off x="8149109" y="4522911"/>
            <a:ext cx="142875" cy="142875"/>
          </a:xfrm>
          <a:prstGeom prst="star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9" name="六角星 48"/>
          <p:cNvSpPr/>
          <p:nvPr/>
        </p:nvSpPr>
        <p:spPr>
          <a:xfrm>
            <a:off x="8409459" y="4729286"/>
            <a:ext cx="142875" cy="144463"/>
          </a:xfrm>
          <a:prstGeom prst="star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rcRect l="39993" r="2196" b="29247"/>
          <a:stretch>
            <a:fillRect/>
          </a:stretch>
        </p:blipFill>
        <p:spPr bwMode="auto">
          <a:xfrm>
            <a:off x="5597997" y="4743474"/>
            <a:ext cx="3524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rcRect l="39993" r="2196" b="29247"/>
          <a:stretch>
            <a:fillRect/>
          </a:stretch>
        </p:blipFill>
        <p:spPr bwMode="auto">
          <a:xfrm>
            <a:off x="7639670" y="4907557"/>
            <a:ext cx="2508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rcRect l="39993" r="2196" b="29247"/>
          <a:stretch>
            <a:fillRect/>
          </a:stretch>
        </p:blipFill>
        <p:spPr bwMode="auto">
          <a:xfrm>
            <a:off x="6207597" y="4918199"/>
            <a:ext cx="2889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p:cNvPicPr>
            <a:picLocks noChangeAspect="1"/>
          </p:cNvPicPr>
          <p:nvPr/>
        </p:nvPicPr>
        <p:blipFill>
          <a:blip r:embed="rId7" cstate="print">
            <a:extLst>
              <a:ext uri="{28A0092B-C50C-407E-A947-70E740481C1C}">
                <a14:useLocalDpi xmlns:a14="http://schemas.microsoft.com/office/drawing/2010/main" val="0"/>
              </a:ext>
            </a:extLst>
          </a:blip>
          <a:srcRect l="39993" r="2196" b="29247"/>
          <a:stretch>
            <a:fillRect/>
          </a:stretch>
        </p:blipFill>
        <p:spPr bwMode="auto">
          <a:xfrm>
            <a:off x="7503269" y="4671466"/>
            <a:ext cx="3524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41"/>
          <p:cNvPicPr>
            <a:picLocks noChangeAspect="1"/>
          </p:cNvPicPr>
          <p:nvPr/>
        </p:nvPicPr>
        <p:blipFill>
          <a:blip r:embed="rId8" cstate="print">
            <a:extLst>
              <a:ext uri="{28A0092B-C50C-407E-A947-70E740481C1C}">
                <a14:useLocalDpi xmlns:a14="http://schemas.microsoft.com/office/drawing/2010/main" val="0"/>
              </a:ext>
            </a:extLst>
          </a:blip>
          <a:srcRect l="39993" r="2196" b="29247"/>
          <a:stretch>
            <a:fillRect/>
          </a:stretch>
        </p:blipFill>
        <p:spPr bwMode="auto">
          <a:xfrm>
            <a:off x="6308725" y="4693120"/>
            <a:ext cx="2508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rotWithShape="1">
          <a:blip r:embed="rId9" cstate="print">
            <a:duotone>
              <a:schemeClr val="bg2">
                <a:shade val="45000"/>
                <a:satMod val="135000"/>
              </a:schemeClr>
              <a:prstClr val="white"/>
            </a:duotone>
          </a:blip>
          <a:srcRect t="6383" r="58508" b="39362"/>
          <a:stretch>
            <a:fillRect/>
          </a:stretch>
        </p:blipFill>
        <p:spPr>
          <a:xfrm>
            <a:off x="0" y="1057300"/>
            <a:ext cx="3794078" cy="3682800"/>
          </a:xfrm>
          <a:prstGeom prst="rect">
            <a:avLst/>
          </a:prstGeom>
        </p:spPr>
      </p:pic>
      <p:sp>
        <p:nvSpPr>
          <p:cNvPr id="18" name="矩形 17"/>
          <p:cNvSpPr/>
          <p:nvPr/>
        </p:nvSpPr>
        <p:spPr>
          <a:xfrm>
            <a:off x="0" y="1061690"/>
            <a:ext cx="2880000" cy="3682069"/>
          </a:xfrm>
          <a:prstGeom prst="rect">
            <a:avLst/>
          </a:prstGeom>
          <a:gradFill flip="none" rotWithShape="1">
            <a:gsLst>
              <a:gs pos="0">
                <a:srgbClr val="FFFFAF"/>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27" name="图片 26"/>
          <p:cNvPicPr>
            <a:picLocks noChangeAspect="1"/>
          </p:cNvPicPr>
          <p:nvPr/>
        </p:nvPicPr>
        <p:blipFill rotWithShape="1">
          <a:blip r:embed="rId10" cstate="print">
            <a:lum bright="70000" contrast="-70000"/>
          </a:blip>
          <a:srcRect l="18693" t="26328" r="28093" b="28786"/>
          <a:stretch>
            <a:fillRect/>
          </a:stretch>
        </p:blipFill>
        <p:spPr>
          <a:xfrm>
            <a:off x="2880000" y="1057300"/>
            <a:ext cx="6264000" cy="3682800"/>
          </a:xfrm>
          <a:custGeom>
            <a:avLst/>
            <a:gdLst>
              <a:gd name="connsiteX0" fmla="*/ 2415001 w 6264000"/>
              <a:gd name="connsiteY0" fmla="*/ 161832 h 3682800"/>
              <a:gd name="connsiteX1" fmla="*/ 2415001 w 6264000"/>
              <a:gd name="connsiteY1" fmla="*/ 3520968 h 3682800"/>
              <a:gd name="connsiteX2" fmla="*/ 6087409 w 6264000"/>
              <a:gd name="connsiteY2" fmla="*/ 3520968 h 3682800"/>
              <a:gd name="connsiteX3" fmla="*/ 6087409 w 6264000"/>
              <a:gd name="connsiteY3" fmla="*/ 161832 h 3682800"/>
              <a:gd name="connsiteX4" fmla="*/ 0 w 6264000"/>
              <a:gd name="connsiteY4" fmla="*/ 0 h 3682800"/>
              <a:gd name="connsiteX5" fmla="*/ 6264000 w 6264000"/>
              <a:gd name="connsiteY5" fmla="*/ 0 h 3682800"/>
              <a:gd name="connsiteX6" fmla="*/ 6264000 w 6264000"/>
              <a:gd name="connsiteY6" fmla="*/ 3682800 h 3682800"/>
              <a:gd name="connsiteX7" fmla="*/ 0 w 6264000"/>
              <a:gd name="connsiteY7" fmla="*/ 3682800 h 36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00" h="3682800">
                <a:moveTo>
                  <a:pt x="2415001" y="161832"/>
                </a:moveTo>
                <a:lnTo>
                  <a:pt x="2415001" y="3520968"/>
                </a:lnTo>
                <a:lnTo>
                  <a:pt x="6087409" y="3520968"/>
                </a:lnTo>
                <a:lnTo>
                  <a:pt x="6087409" y="161832"/>
                </a:lnTo>
                <a:close/>
                <a:moveTo>
                  <a:pt x="0" y="0"/>
                </a:moveTo>
                <a:lnTo>
                  <a:pt x="6264000" y="0"/>
                </a:lnTo>
                <a:lnTo>
                  <a:pt x="6264000" y="3682800"/>
                </a:lnTo>
                <a:lnTo>
                  <a:pt x="0" y="3682800"/>
                </a:lnTo>
                <a:close/>
              </a:path>
            </a:pathLst>
          </a:custGeom>
          <a:effectLst>
            <a:innerShdw blurRad="114300">
              <a:prstClr val="black"/>
            </a:innerShdw>
          </a:effectLst>
        </p:spPr>
      </p:pic>
      <p:sp>
        <p:nvSpPr>
          <p:cNvPr id="28" name="任意多边形 27"/>
          <p:cNvSpPr/>
          <p:nvPr/>
        </p:nvSpPr>
        <p:spPr>
          <a:xfrm>
            <a:off x="2879725" y="1058863"/>
            <a:ext cx="6264275" cy="3683000"/>
          </a:xfrm>
          <a:custGeom>
            <a:avLst/>
            <a:gdLst>
              <a:gd name="connsiteX0" fmla="*/ 2412080 w 6264000"/>
              <a:gd name="connsiteY0" fmla="*/ 156636 h 3682800"/>
              <a:gd name="connsiteX1" fmla="*/ 2412080 w 6264000"/>
              <a:gd name="connsiteY1" fmla="*/ 3515772 h 3682800"/>
              <a:gd name="connsiteX2" fmla="*/ 6084488 w 6264000"/>
              <a:gd name="connsiteY2" fmla="*/ 3515772 h 3682800"/>
              <a:gd name="connsiteX3" fmla="*/ 6084488 w 6264000"/>
              <a:gd name="connsiteY3" fmla="*/ 156636 h 3682800"/>
              <a:gd name="connsiteX4" fmla="*/ 0 w 6264000"/>
              <a:gd name="connsiteY4" fmla="*/ 0 h 3682800"/>
              <a:gd name="connsiteX5" fmla="*/ 6264000 w 6264000"/>
              <a:gd name="connsiteY5" fmla="*/ 0 h 3682800"/>
              <a:gd name="connsiteX6" fmla="*/ 6264000 w 6264000"/>
              <a:gd name="connsiteY6" fmla="*/ 3682800 h 3682800"/>
              <a:gd name="connsiteX7" fmla="*/ 0 w 6264000"/>
              <a:gd name="connsiteY7" fmla="*/ 3682800 h 36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00" h="3682800">
                <a:moveTo>
                  <a:pt x="2412080" y="156636"/>
                </a:moveTo>
                <a:lnTo>
                  <a:pt x="2412080" y="3515772"/>
                </a:lnTo>
                <a:lnTo>
                  <a:pt x="6084488" y="3515772"/>
                </a:lnTo>
                <a:lnTo>
                  <a:pt x="6084488" y="156636"/>
                </a:lnTo>
                <a:close/>
                <a:moveTo>
                  <a:pt x="0" y="0"/>
                </a:moveTo>
                <a:lnTo>
                  <a:pt x="6264000" y="0"/>
                </a:lnTo>
                <a:lnTo>
                  <a:pt x="6264000" y="3682800"/>
                </a:lnTo>
                <a:lnTo>
                  <a:pt x="0" y="3682800"/>
                </a:ln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27681" name="图片 28"/>
          <p:cNvPicPr>
            <a:picLocks noChangeAspect="1"/>
          </p:cNvPicPr>
          <p:nvPr/>
        </p:nvPicPr>
        <p:blipFill>
          <a:blip r:embed="rId11" cstate="print">
            <a:extLst>
              <a:ext uri="{28A0092B-C50C-407E-A947-70E740481C1C}">
                <a14:useLocalDpi xmlns:a14="http://schemas.microsoft.com/office/drawing/2010/main" val="0"/>
              </a:ext>
            </a:extLst>
          </a:blip>
          <a:srcRect r="30894" b="35699"/>
          <a:stretch>
            <a:fillRect/>
          </a:stretch>
        </p:blipFill>
        <p:spPr bwMode="auto">
          <a:xfrm>
            <a:off x="2987675" y="1214438"/>
            <a:ext cx="21590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2" name="Picture 9"/>
          <p:cNvPicPr>
            <a:picLocks noChangeArrowheads="1"/>
          </p:cNvPicPr>
          <p:nvPr/>
        </p:nvPicPr>
        <p:blipFill>
          <a:blip r:embed="rId12" cstate="print">
            <a:extLst>
              <a:ext uri="{28A0092B-C50C-407E-A947-70E740481C1C}">
                <a14:useLocalDpi xmlns:a14="http://schemas.microsoft.com/office/drawing/2010/main" val="0"/>
              </a:ext>
            </a:extLst>
          </a:blip>
          <a:srcRect l="908" t="1030" r="5228" b="8661"/>
          <a:stretch>
            <a:fillRect/>
          </a:stretch>
        </p:blipFill>
        <p:spPr bwMode="auto">
          <a:xfrm>
            <a:off x="2987675" y="2928938"/>
            <a:ext cx="21590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3" name="矩形 42"/>
          <p:cNvSpPr/>
          <p:nvPr/>
        </p:nvSpPr>
        <p:spPr>
          <a:xfrm>
            <a:off x="274341" y="1788812"/>
            <a:ext cx="2735263" cy="377411"/>
          </a:xfrm>
          <a:prstGeom prst="rect">
            <a:avLst/>
          </a:prstGeom>
        </p:spPr>
        <p:txBody>
          <a:bodyPr>
            <a:spAutoFit/>
          </a:bodyPr>
          <a:lstStyle/>
          <a:p>
            <a:pPr marL="285750" indent="-285750">
              <a:lnSpc>
                <a:spcPct val="150000"/>
              </a:lnSpc>
              <a:buFont typeface="Arial" panose="020B0604020202090204" pitchFamily="34" charset="0"/>
              <a:buChar char="•"/>
              <a:defRPr/>
            </a:pPr>
            <a:endParaRPr lang="zh-CN" altLang="en-US" sz="1400" b="1" dirty="0">
              <a:solidFill>
                <a:srgbClr val="F8F8F8">
                  <a:lumMod val="25000"/>
                </a:srgbClr>
              </a:solidFill>
              <a:latin typeface="微软雅黑" pitchFamily="34" charset="-122"/>
            </a:endParaRPr>
          </a:p>
        </p:txBody>
      </p:sp>
      <p:sp>
        <p:nvSpPr>
          <p:cNvPr id="3" name="矩形 2"/>
          <p:cNvSpPr/>
          <p:nvPr/>
        </p:nvSpPr>
        <p:spPr>
          <a:xfrm>
            <a:off x="4788024" y="121196"/>
            <a:ext cx="4355976" cy="930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矩形 28"/>
          <p:cNvSpPr/>
          <p:nvPr/>
        </p:nvSpPr>
        <p:spPr>
          <a:xfrm>
            <a:off x="90101" y="3486026"/>
            <a:ext cx="2699792" cy="1015663"/>
          </a:xfrm>
          <a:prstGeom prst="rect">
            <a:avLst/>
          </a:prstGeom>
        </p:spPr>
        <p:txBody>
          <a:bodyPr wrap="square">
            <a:spAutoFit/>
          </a:bodyPr>
          <a:lstStyle/>
          <a:p>
            <a:pPr marL="285750" indent="-285750" fontAlgn="auto">
              <a:spcBef>
                <a:spcPts val="0"/>
              </a:spcBef>
              <a:spcAft>
                <a:spcPts val="0"/>
              </a:spcAft>
              <a:buFont typeface="Arial" panose="020B0604020202090204" pitchFamily="34" charset="0"/>
              <a:buChar char="•"/>
              <a:defRPr/>
            </a:pPr>
            <a:r>
              <a:rPr lang="en-US" altLang="zh-CN" sz="1200" b="1" dirty="0">
                <a:latin typeface="+mj-lt"/>
              </a:rPr>
              <a:t>Hydrophobicity </a:t>
            </a:r>
          </a:p>
          <a:p>
            <a:pPr marL="285750" indent="-285750" fontAlgn="auto">
              <a:spcBef>
                <a:spcPts val="0"/>
              </a:spcBef>
              <a:spcAft>
                <a:spcPts val="0"/>
              </a:spcAft>
              <a:buFont typeface="Arial" panose="020B0604020202090204" pitchFamily="34" charset="0"/>
              <a:buChar char="•"/>
              <a:defRPr/>
            </a:pPr>
            <a:r>
              <a:rPr lang="en-US" altLang="zh-CN" sz="1200" b="1" dirty="0">
                <a:latin typeface="+mj-lt"/>
              </a:rPr>
              <a:t>Molecular Sieve </a:t>
            </a:r>
          </a:p>
          <a:p>
            <a:pPr marL="285750" indent="-285750" fontAlgn="auto">
              <a:spcBef>
                <a:spcPts val="0"/>
              </a:spcBef>
              <a:spcAft>
                <a:spcPts val="0"/>
              </a:spcAft>
              <a:buFont typeface="Arial" panose="020B0604020202090204" pitchFamily="34" charset="0"/>
              <a:buChar char="•"/>
              <a:defRPr/>
            </a:pPr>
            <a:r>
              <a:rPr lang="en-US" altLang="zh-CN" sz="1200" b="1" dirty="0">
                <a:latin typeface="+mj-lt"/>
              </a:rPr>
              <a:t>Physical adsorption/Van der Waals</a:t>
            </a:r>
          </a:p>
          <a:p>
            <a:pPr marL="285750" indent="-285750" fontAlgn="auto">
              <a:spcBef>
                <a:spcPts val="0"/>
              </a:spcBef>
              <a:spcAft>
                <a:spcPts val="0"/>
              </a:spcAft>
              <a:buFont typeface="Arial" panose="020B0604020202090204" pitchFamily="34" charset="0"/>
              <a:buChar char="•"/>
              <a:defRPr/>
            </a:pPr>
            <a:r>
              <a:rPr lang="en-US" altLang="zh-CN" sz="1200" b="1" dirty="0"/>
              <a:t>Electrostatic interaction</a:t>
            </a:r>
            <a:endParaRPr lang="en-US" altLang="zh-CN" sz="1200" b="1" dirty="0">
              <a:latin typeface="+mj-lt"/>
            </a:endParaRPr>
          </a:p>
        </p:txBody>
      </p:sp>
      <p:pic>
        <p:nvPicPr>
          <p:cNvPr id="30" name="图片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442838">
            <a:off x="760445" y="1232259"/>
            <a:ext cx="1359105" cy="2038658"/>
          </a:xfrm>
          <a:prstGeom prst="rect">
            <a:avLst/>
          </a:prstGeom>
        </p:spPr>
      </p:pic>
      <p:sp>
        <p:nvSpPr>
          <p:cNvPr id="6" name="矩形 5"/>
          <p:cNvSpPr/>
          <p:nvPr/>
        </p:nvSpPr>
        <p:spPr>
          <a:xfrm>
            <a:off x="5146675" y="4743759"/>
            <a:ext cx="3817813" cy="439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315844" y="128880"/>
            <a:ext cx="4628052" cy="689037"/>
            <a:chOff x="104288" y="-19873"/>
            <a:chExt cx="7008907" cy="1043504"/>
          </a:xfrm>
        </p:grpSpPr>
        <p:sp>
          <p:nvSpPr>
            <p:cNvPr id="35" name="文本框 34"/>
            <p:cNvSpPr txBox="1"/>
            <p:nvPr/>
          </p:nvSpPr>
          <p:spPr>
            <a:xfrm>
              <a:off x="1040571" y="281050"/>
              <a:ext cx="6072624"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HA230 Hemoperfusion Cartridge</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37" name="组合 36"/>
            <p:cNvGrpSpPr/>
            <p:nvPr/>
          </p:nvGrpSpPr>
          <p:grpSpPr>
            <a:xfrm>
              <a:off x="104288" y="-19873"/>
              <a:ext cx="872241" cy="1043504"/>
              <a:chOff x="104288" y="-19873"/>
              <a:chExt cx="872241" cy="1043504"/>
            </a:xfrm>
          </p:grpSpPr>
          <p:sp>
            <p:nvSpPr>
              <p:cNvPr id="40" name="矩形 39"/>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50" name="组合 49"/>
              <p:cNvGrpSpPr/>
              <p:nvPr/>
            </p:nvGrpSpPr>
            <p:grpSpPr>
              <a:xfrm>
                <a:off x="104288" y="-19873"/>
                <a:ext cx="704852" cy="1043504"/>
                <a:chOff x="104288" y="-19873"/>
                <a:chExt cx="704852" cy="1043504"/>
              </a:xfrm>
            </p:grpSpPr>
            <p:sp>
              <p:nvSpPr>
                <p:cNvPr id="51" name="矩形 50"/>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53" name="组合 52"/>
                <p:cNvGrpSpPr/>
                <p:nvPr/>
              </p:nvGrpSpPr>
              <p:grpSpPr>
                <a:xfrm>
                  <a:off x="104288" y="-19873"/>
                  <a:ext cx="704852" cy="1043504"/>
                  <a:chOff x="104288" y="-19873"/>
                  <a:chExt cx="704852" cy="1043504"/>
                </a:xfrm>
              </p:grpSpPr>
              <p:sp>
                <p:nvSpPr>
                  <p:cNvPr id="54" name="文本框 53"/>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2</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55" name="文本框 54"/>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repeatCount="300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repeatCount="300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repeatCount="300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grpId="0" nodeType="withEffect">
                                  <p:stCondLst>
                                    <p:cond delay="110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3000"/>
                                        <p:tgtEl>
                                          <p:spTgt spid="4"/>
                                        </p:tgtEl>
                                      </p:cBhvr>
                                    </p:animEffect>
                                  </p:childTnLst>
                                </p:cTn>
                              </p:par>
                              <p:par>
                                <p:cTn id="22" presetID="0" presetClass="path" presetSubtype="0" fill="hold" nodeType="withEffect">
                                  <p:stCondLst>
                                    <p:cond delay="2000"/>
                                  </p:stCondLst>
                                  <p:childTnLst>
                                    <p:animMotion origin="layout" path="M 4.16667E-6 -1.11111E-6 C -0.01702 -0.06333 -0.03368 -0.12611 -0.03612 -0.17694 C -0.03872 -0.22778 -0.01129 -0.26583 -0.01493 -0.305 C -0.01858 -0.34444 -0.05452 -0.38861 -0.05747 -0.4125 C -0.06025 -0.43639 -0.03681 -0.43917 -0.03299 -0.44805 C -0.02917 -0.4575 -0.02691 -0.45944 -0.03455 -0.46722 C -0.04202 -0.47472 -0.07848 -0.49417 -0.07848 -0.49417 " pathEditMode="relative" rAng="0" ptsTypes="AAAAAAA">
                                      <p:cBhvr>
                                        <p:cTn id="23" dur="3000" fill="hold"/>
                                        <p:tgtEl>
                                          <p:spTgt spid="42"/>
                                        </p:tgtEl>
                                        <p:attrNameLst>
                                          <p:attrName>ppt_x</p:attrName>
                                          <p:attrName>ppt_y</p:attrName>
                                        </p:attrNameLst>
                                      </p:cBhvr>
                                      <p:rCtr x="-3924" y="-24722"/>
                                    </p:animMotion>
                                  </p:childTnLst>
                                </p:cTn>
                              </p:par>
                              <p:par>
                                <p:cTn id="24" presetID="8" presetClass="emph" presetSubtype="0" fill="hold" nodeType="withEffect">
                                  <p:stCondLst>
                                    <p:cond delay="2000"/>
                                  </p:stCondLst>
                                  <p:childTnLst>
                                    <p:animRot by="21600000">
                                      <p:cBhvr>
                                        <p:cTn id="25" dur="3000" fill="hold"/>
                                        <p:tgtEl>
                                          <p:spTgt spid="42"/>
                                        </p:tgtEl>
                                        <p:attrNameLst>
                                          <p:attrName>r</p:attrName>
                                        </p:attrNameLst>
                                      </p:cBhvr>
                                    </p:animRot>
                                  </p:childTnLst>
                                </p:cTn>
                              </p:par>
                              <p:par>
                                <p:cTn id="26" presetID="0" presetClass="path" presetSubtype="0" repeatCount="indefinite" fill="hold" grpId="0" nodeType="withEffect">
                                  <p:stCondLst>
                                    <p:cond delay="2000"/>
                                  </p:stCondLst>
                                  <p:childTnLst>
                                    <p:animMotion origin="layout" path="M -1.38889E-6 2.22222E-6 C 0.01962 -0.08167 0.03924 -0.16334 0.05208 -0.21028 C 0.06511 -0.25722 0.06337 -0.25611 0.07761 -0.28195 C 0.09167 -0.30778 0.12431 -0.3475 0.13733 -0.36556 C 0.15018 -0.38389 0.15469 -0.37861 0.15521 -0.39195 C 0.15573 -0.405 0.13768 -0.42278 0.14028 -0.44445 C 0.14271 -0.46584 0.16163 -0.50611 0.17014 -0.52084 C 0.17865 -0.53556 0.18351 -0.50889 0.19097 -0.53278 C 0.19844 -0.55667 0.21059 -0.62806 0.21493 -0.66417 C 0.2191 -0.70028 0.21597 -0.73417 0.21632 -0.75 " pathEditMode="relative" rAng="0" ptsTypes="AAAAAAAAAA">
                                      <p:cBhvr>
                                        <p:cTn id="27" dur="3000" fill="hold"/>
                                        <p:tgtEl>
                                          <p:spTgt spid="44"/>
                                        </p:tgtEl>
                                        <p:attrNameLst>
                                          <p:attrName>ppt_x</p:attrName>
                                          <p:attrName>ppt_y</p:attrName>
                                        </p:attrNameLst>
                                      </p:cBhvr>
                                      <p:rCtr x="1085100" y="-3750000"/>
                                    </p:animMotion>
                                  </p:childTnLst>
                                </p:cTn>
                              </p:par>
                              <p:par>
                                <p:cTn id="28" presetID="8" presetClass="emph" presetSubtype="0" repeatCount="indefinite" fill="hold" grpId="1" nodeType="withEffect">
                                  <p:stCondLst>
                                    <p:cond delay="2000"/>
                                  </p:stCondLst>
                                  <p:childTnLst>
                                    <p:animRot by="21600000">
                                      <p:cBhvr>
                                        <p:cTn id="29" dur="3000" fill="hold"/>
                                        <p:tgtEl>
                                          <p:spTgt spid="44"/>
                                        </p:tgtEl>
                                        <p:attrNameLst>
                                          <p:attrName>r</p:attrName>
                                        </p:attrNameLst>
                                      </p:cBhvr>
                                    </p:animRot>
                                  </p:childTnLst>
                                </p:cTn>
                              </p:par>
                              <p:par>
                                <p:cTn id="30" presetID="0" presetClass="path" presetSubtype="0" repeatCount="indefinite" fill="hold" grpId="0" nodeType="withEffect">
                                  <p:stCondLst>
                                    <p:cond delay="2000"/>
                                  </p:stCondLst>
                                  <p:childTnLst>
                                    <p:animMotion origin="layout" path="M -0.00156 -4.44444E-6 C 0.01511 -0.08638 0.0316 -0.17277 0.02361 -0.215 C 0.01545 -0.25722 -0.03889 -0.22527 -0.05017 -0.25333 C -0.06146 -0.28111 -0.04392 -0.34388 -0.04409 -0.38222 C -0.04444 -0.42027 -0.05017 -0.4475 -0.05156 -0.4825 C -0.05312 -0.5175 -0.05139 -0.53888 -0.05312 -0.59222 C -0.05486 -0.64555 -0.05191 -0.76027 -0.06198 -0.8025 C -0.07187 -0.84472 -0.09271 -0.845 -0.11336 -0.84527 " pathEditMode="relative" rAng="0" ptsTypes="AAAAAAAA">
                                      <p:cBhvr>
                                        <p:cTn id="31" dur="3700" fill="hold"/>
                                        <p:tgtEl>
                                          <p:spTgt spid="49"/>
                                        </p:tgtEl>
                                        <p:attrNameLst>
                                          <p:attrName>ppt_x</p:attrName>
                                          <p:attrName>ppt_y</p:attrName>
                                        </p:attrNameLst>
                                      </p:cBhvr>
                                      <p:rCtr x="-423600" y="-4227800"/>
                                    </p:animMotion>
                                  </p:childTnLst>
                                </p:cTn>
                              </p:par>
                              <p:par>
                                <p:cTn id="32" presetID="8" presetClass="emph" presetSubtype="0" repeatCount="indefinite" fill="hold" grpId="1" nodeType="withEffect">
                                  <p:stCondLst>
                                    <p:cond delay="2000"/>
                                  </p:stCondLst>
                                  <p:childTnLst>
                                    <p:animRot by="21600000">
                                      <p:cBhvr>
                                        <p:cTn id="33" dur="3700" fill="hold"/>
                                        <p:tgtEl>
                                          <p:spTgt spid="49"/>
                                        </p:tgtEl>
                                        <p:attrNameLst>
                                          <p:attrName>r</p:attrName>
                                        </p:attrNameLst>
                                      </p:cBhvr>
                                    </p:animRot>
                                  </p:childTnLst>
                                </p:cTn>
                              </p:par>
                              <p:par>
                                <p:cTn id="34" presetID="0" presetClass="path" presetSubtype="0" fill="hold" nodeType="withEffect">
                                  <p:stCondLst>
                                    <p:cond delay="2500"/>
                                  </p:stCondLst>
                                  <p:childTnLst>
                                    <p:animMotion origin="layout" path="M 0.00243 -1.11111E-6 C -0.02327 -0.0775 -0.04861 -0.15472 -0.05313 -0.21694 C -0.05747 -0.27972 -0.03802 -0.33917 -0.02448 -0.37528 C -0.01111 -0.41139 0.01354 -0.41194 0.02812 -0.43389 " pathEditMode="relative" rAng="0" ptsTypes="AAAA">
                                      <p:cBhvr>
                                        <p:cTn id="35" dur="3000" fill="hold"/>
                                        <p:tgtEl>
                                          <p:spTgt spid="39"/>
                                        </p:tgtEl>
                                        <p:attrNameLst>
                                          <p:attrName>ppt_x</p:attrName>
                                          <p:attrName>ppt_y</p:attrName>
                                        </p:attrNameLst>
                                      </p:cBhvr>
                                      <p:rCtr x="-1528" y="-21694"/>
                                    </p:animMotion>
                                  </p:childTnLst>
                                </p:cTn>
                              </p:par>
                              <p:par>
                                <p:cTn id="36" presetID="8" presetClass="emph" presetSubtype="0" fill="hold" nodeType="withEffect">
                                  <p:stCondLst>
                                    <p:cond delay="2500"/>
                                  </p:stCondLst>
                                  <p:childTnLst>
                                    <p:animRot by="21600000">
                                      <p:cBhvr>
                                        <p:cTn id="37" dur="3000" fill="hold"/>
                                        <p:tgtEl>
                                          <p:spTgt spid="39"/>
                                        </p:tgtEl>
                                        <p:attrNameLst>
                                          <p:attrName>r</p:attrName>
                                        </p:attrNameLst>
                                      </p:cBhvr>
                                    </p:animRot>
                                  </p:childTnLst>
                                </p:cTn>
                              </p:par>
                              <p:par>
                                <p:cTn id="38" presetID="0" presetClass="path" presetSubtype="0" fill="hold" nodeType="withEffect">
                                  <p:stCondLst>
                                    <p:cond delay="2500"/>
                                  </p:stCondLst>
                                  <p:childTnLst>
                                    <p:animMotion origin="layout" path="M 3.05556E-6 -3.33333E-6 C 0.00069 -0.07277 0.00156 -0.14527 0.01093 -0.19027 C 0.01996 -0.23555 0.04652 -0.24305 0.05521 -0.27222 C 0.06423 -0.30111 0.06406 -0.33527 0.06406 -0.365 C 0.06406 -0.39472 0.05712 -0.42305 0.05521 -0.45111 C 0.05364 -0.47916 0.05382 -0.50611 0.05416 -0.53277 " pathEditMode="relative" rAng="0" ptsTypes="AAAAAA">
                                      <p:cBhvr>
                                        <p:cTn id="39" dur="3000" fill="hold"/>
                                        <p:tgtEl>
                                          <p:spTgt spid="41"/>
                                        </p:tgtEl>
                                        <p:attrNameLst>
                                          <p:attrName>ppt_x</p:attrName>
                                          <p:attrName>ppt_y</p:attrName>
                                        </p:attrNameLst>
                                      </p:cBhvr>
                                      <p:rCtr x="3194" y="-26639"/>
                                    </p:animMotion>
                                  </p:childTnLst>
                                </p:cTn>
                              </p:par>
                              <p:par>
                                <p:cTn id="40" presetID="8" presetClass="emph" presetSubtype="0" fill="hold" nodeType="withEffect">
                                  <p:stCondLst>
                                    <p:cond delay="2500"/>
                                  </p:stCondLst>
                                  <p:childTnLst>
                                    <p:animRot by="21600000">
                                      <p:cBhvr>
                                        <p:cTn id="41" dur="3000" fill="hold"/>
                                        <p:tgtEl>
                                          <p:spTgt spid="41"/>
                                        </p:tgtEl>
                                        <p:attrNameLst>
                                          <p:attrName>r</p:attrName>
                                        </p:attrNameLst>
                                      </p:cBhvr>
                                    </p:animRot>
                                  </p:childTnLst>
                                </p:cTn>
                              </p:par>
                              <p:par>
                                <p:cTn id="42" presetID="0" presetClass="path" presetSubtype="0" repeatCount="indefinite" fill="hold" grpId="0" nodeType="withEffect">
                                  <p:stCondLst>
                                    <p:cond delay="2500"/>
                                  </p:stCondLst>
                                  <p:childTnLst>
                                    <p:animMotion origin="layout" path="M -3.05556E-6 2.22222E-6 C -0.0085 -0.07972 -0.01684 -0.15945 -0.02552 -0.21972 C -0.0342 -0.28028 -0.04461 -0.33056 -0.05225 -0.36306 C -0.06007 -0.39584 -0.0658 -0.39778 -0.0717 -0.41556 C -0.07777 -0.43361 -0.08264 -0.45972 -0.08819 -0.47056 C -0.09357 -0.48139 -0.09809 -0.47889 -0.10451 -0.48 C -0.11111 -0.48139 -0.11857 -0.48084 -0.12691 -0.47778 C -0.13541 -0.47445 -0.14496 -0.46056 -0.15538 -0.46111 C -0.1658 -0.46139 -0.17777 -0.47084 -0.18958 -0.48 " pathEditMode="relative" rAng="0" ptsTypes="AAAAAAAAA">
                                      <p:cBhvr>
                                        <p:cTn id="43" dur="3900" fill="hold"/>
                                        <p:tgtEl>
                                          <p:spTgt spid="45"/>
                                        </p:tgtEl>
                                        <p:attrNameLst>
                                          <p:attrName>ppt_x</p:attrName>
                                          <p:attrName>ppt_y</p:attrName>
                                        </p:attrNameLst>
                                      </p:cBhvr>
                                      <p:rCtr x="-947900" y="-2405600"/>
                                    </p:animMotion>
                                  </p:childTnLst>
                                </p:cTn>
                              </p:par>
                              <p:par>
                                <p:cTn id="44" presetID="8" presetClass="emph" presetSubtype="0" repeatCount="indefinite" fill="hold" grpId="1" nodeType="withEffect">
                                  <p:stCondLst>
                                    <p:cond delay="2500"/>
                                  </p:stCondLst>
                                  <p:childTnLst>
                                    <p:animRot by="21600000">
                                      <p:cBhvr>
                                        <p:cTn id="45" dur="3900" fill="hold"/>
                                        <p:tgtEl>
                                          <p:spTgt spid="45"/>
                                        </p:tgtEl>
                                        <p:attrNameLst>
                                          <p:attrName>r</p:attrName>
                                        </p:attrNameLst>
                                      </p:cBhvr>
                                    </p:animRot>
                                  </p:childTnLst>
                                </p:cTn>
                              </p:par>
                              <p:par>
                                <p:cTn id="46" presetID="0" presetClass="path" presetSubtype="0" fill="hold" nodeType="withEffect">
                                  <p:stCondLst>
                                    <p:cond delay="2700"/>
                                  </p:stCondLst>
                                  <p:childTnLst>
                                    <p:animMotion origin="layout" path="M 4.16667E-6 -1.11111E-6 C 0.00295 -0.05778 0.00607 -0.11555 0.01336 -0.15472 C 0.02066 -0.19389 0.03958 -0.20083 0.04323 -0.23583 C 0.04704 -0.27111 0.04201 -0.33722 0.03576 -0.36583 C 0.02951 -0.39472 0.00763 -0.395 0.0059 -0.40861 C 0.00416 -0.42194 0.01475 -0.43444 0.02534 -0.44694 " pathEditMode="relative" rAng="0" ptsTypes="AAAAAA">
                                      <p:cBhvr>
                                        <p:cTn id="47" dur="3000" fill="hold"/>
                                        <p:tgtEl>
                                          <p:spTgt spid="36"/>
                                        </p:tgtEl>
                                        <p:attrNameLst>
                                          <p:attrName>ppt_x</p:attrName>
                                          <p:attrName>ppt_y</p:attrName>
                                        </p:attrNameLst>
                                      </p:cBhvr>
                                      <p:rCtr x="2222" y="-22361"/>
                                    </p:animMotion>
                                  </p:childTnLst>
                                </p:cTn>
                              </p:par>
                              <p:par>
                                <p:cTn id="48" presetID="8" presetClass="emph" presetSubtype="0" fill="hold" nodeType="withEffect">
                                  <p:stCondLst>
                                    <p:cond delay="2700"/>
                                  </p:stCondLst>
                                  <p:childTnLst>
                                    <p:animRot by="21600000">
                                      <p:cBhvr>
                                        <p:cTn id="49" dur="3000" fill="hold"/>
                                        <p:tgtEl>
                                          <p:spTgt spid="36"/>
                                        </p:tgtEl>
                                        <p:attrNameLst>
                                          <p:attrName>r</p:attrName>
                                        </p:attrNameLst>
                                      </p:cBhvr>
                                    </p:animRot>
                                  </p:childTnLst>
                                </p:cTn>
                              </p:par>
                              <p:par>
                                <p:cTn id="50" presetID="0" presetClass="path" presetSubtype="0" repeatCount="indefinite" fill="hold" grpId="0" nodeType="withEffect">
                                  <p:stCondLst>
                                    <p:cond delay="2700"/>
                                  </p:stCondLst>
                                  <p:childTnLst>
                                    <p:animMotion origin="layout" path="M -0.0026 -3.33333E-6 C -0.01007 -0.04833 -0.01753 -0.09639 -0.01458 -0.13639 C -0.01163 -0.17611 0.01754 -0.20861 0.01528 -0.23889 C 0.01302 -0.26916 -0.02274 -0.27916 -0.02795 -0.31777 C -0.03316 -0.35639 -0.01805 -0.40055 -0.01614 -0.47055 C -0.01406 -0.54083 -0.01996 -0.6925 -0.01614 -0.73805 " pathEditMode="relative" rAng="0" ptsTypes="AAAAAA">
                                      <p:cBhvr>
                                        <p:cTn id="51" dur="3700" fill="hold"/>
                                        <p:tgtEl>
                                          <p:spTgt spid="48"/>
                                        </p:tgtEl>
                                        <p:attrNameLst>
                                          <p:attrName>ppt_x</p:attrName>
                                          <p:attrName>ppt_y</p:attrName>
                                        </p:attrNameLst>
                                      </p:cBhvr>
                                      <p:rCtr x="-43400" y="-3691700"/>
                                    </p:animMotion>
                                  </p:childTnLst>
                                </p:cTn>
                              </p:par>
                              <p:par>
                                <p:cTn id="52" presetID="8" presetClass="emph" presetSubtype="0" repeatCount="indefinite" fill="hold" grpId="1" nodeType="withEffect">
                                  <p:stCondLst>
                                    <p:cond delay="2700"/>
                                  </p:stCondLst>
                                  <p:childTnLst>
                                    <p:animRot by="21600000">
                                      <p:cBhvr>
                                        <p:cTn id="53" dur="3800" fill="hold"/>
                                        <p:tgtEl>
                                          <p:spTgt spid="48"/>
                                        </p:tgtEl>
                                        <p:attrNameLst>
                                          <p:attrName>r</p:attrName>
                                        </p:attrNameLst>
                                      </p:cBhvr>
                                    </p:animRot>
                                  </p:childTnLst>
                                </p:cTn>
                              </p:par>
                              <p:par>
                                <p:cTn id="54" presetID="0" presetClass="path" presetSubtype="0" fill="hold" nodeType="withEffect">
                                  <p:stCondLst>
                                    <p:cond delay="3200"/>
                                  </p:stCondLst>
                                  <p:childTnLst>
                                    <p:animMotion origin="layout" path="M -0.00729 1.11111E-6 C -0.02691 -0.05972 -0.04653 -0.11917 -0.04635 -0.17528 C -0.04618 -0.23083 -0.01198 -0.29695 -0.00607 -0.33583 C -0.00017 -0.37445 -0.01788 -0.38556 -0.01111 -0.40778 C -0.00434 -0.42945 0.01493 -0.44833 0.03438 -0.46722 " pathEditMode="relative" rAng="0" ptsTypes="AAAAA">
                                      <p:cBhvr>
                                        <p:cTn id="55" dur="3000" fill="hold"/>
                                        <p:tgtEl>
                                          <p:spTgt spid="38"/>
                                        </p:tgtEl>
                                        <p:attrNameLst>
                                          <p:attrName>ppt_x</p:attrName>
                                          <p:attrName>ppt_y</p:attrName>
                                        </p:attrNameLst>
                                      </p:cBhvr>
                                      <p:rCtr x="122" y="-23361"/>
                                    </p:animMotion>
                                  </p:childTnLst>
                                </p:cTn>
                              </p:par>
                              <p:par>
                                <p:cTn id="56" presetID="8" presetClass="emph" presetSubtype="0" fill="hold" nodeType="withEffect">
                                  <p:stCondLst>
                                    <p:cond delay="3200"/>
                                  </p:stCondLst>
                                  <p:childTnLst>
                                    <p:animRot by="21600000">
                                      <p:cBhvr>
                                        <p:cTn id="57" dur="3000" fill="hold"/>
                                        <p:tgtEl>
                                          <p:spTgt spid="38"/>
                                        </p:tgtEl>
                                        <p:attrNameLst>
                                          <p:attrName>r</p:attrName>
                                        </p:attrNameLst>
                                      </p:cBhvr>
                                    </p:animRot>
                                  </p:childTnLst>
                                </p:cTn>
                              </p:par>
                              <p:par>
                                <p:cTn id="58" presetID="0" presetClass="path" presetSubtype="0" repeatCount="indefinite" fill="hold" grpId="0" nodeType="withEffect">
                                  <p:stCondLst>
                                    <p:cond delay="3200"/>
                                  </p:stCondLst>
                                  <p:childTnLst>
                                    <p:animMotion origin="layout" path="M -0.01354 2.22222E-6 C -0.00989 -0.09278 -0.00625 -0.18528 -0.02101 -0.22222 C -0.03576 -0.25917 -0.0842 -0.19806 -0.10173 -0.22222 C -0.1191 -0.24639 -0.11667 -0.32528 -0.12552 -0.36806 C -0.13455 -0.41084 -0.15625 -0.45611 -0.15538 -0.48 C -0.15469 -0.50417 -0.13038 -0.49361 -0.12101 -0.51111 C -0.1118 -0.52861 -0.1066 -0.56695 -0.10017 -0.58528 C -0.09375 -0.60334 -0.08941 -0.60861 -0.08229 -0.62084 C -0.075 -0.63361 -0.06076 -0.62584 -0.05694 -0.65917 C -0.05295 -0.6925 -0.05555 -0.75695 -0.05833 -0.82139 " pathEditMode="relative" rAng="0" ptsTypes="AAAAAAAAAA">
                                      <p:cBhvr>
                                        <p:cTn id="59" dur="3600" fill="hold"/>
                                        <p:tgtEl>
                                          <p:spTgt spid="46"/>
                                        </p:tgtEl>
                                        <p:attrNameLst>
                                          <p:attrName>ppt_x</p:attrName>
                                          <p:attrName>ppt_y</p:attrName>
                                        </p:attrNameLst>
                                      </p:cBhvr>
                                      <p:rCtr x="-694400" y="-4108300"/>
                                    </p:animMotion>
                                  </p:childTnLst>
                                </p:cTn>
                              </p:par>
                              <p:par>
                                <p:cTn id="60" presetID="8" presetClass="emph" presetSubtype="0" repeatCount="indefinite" fill="hold" grpId="1" nodeType="withEffect">
                                  <p:stCondLst>
                                    <p:cond delay="3200"/>
                                  </p:stCondLst>
                                  <p:childTnLst>
                                    <p:animRot by="21600000">
                                      <p:cBhvr>
                                        <p:cTn id="61" dur="3600" fill="hold"/>
                                        <p:tgtEl>
                                          <p:spTgt spid="46"/>
                                        </p:tgtEl>
                                        <p:attrNameLst>
                                          <p:attrName>r</p:attrName>
                                        </p:attrNameLst>
                                      </p:cBhvr>
                                    </p:animRot>
                                  </p:childTnLst>
                                </p:cTn>
                              </p:par>
                              <p:par>
                                <p:cTn id="62" presetID="0" presetClass="path" presetSubtype="0" repeatCount="indefinite" fill="hold" grpId="0" nodeType="withEffect">
                                  <p:stCondLst>
                                    <p:cond delay="3200"/>
                                  </p:stCondLst>
                                  <p:childTnLst>
                                    <p:animMotion origin="layout" path="M 1.38889E-6 -1.11111E-6 C 0.00035 0.00278 0.00087 0.00583 1.38889E-6 -0.03111 C -0.00104 -0.06805 0.01111 -0.18444 -0.00608 -0.22222 C -0.02327 -0.26 -0.09167 -0.23778 -0.10313 -0.25805 C -0.11458 -0.27833 -0.0757 -0.31528 -0.07465 -0.34389 C -0.07379 -0.3725 -0.08872 -0.40333 -0.09722 -0.43 C -0.10556 -0.45667 -0.12795 -0.48444 -0.12552 -0.50389 C -0.12309 -0.52333 -0.09149 -0.52861 -0.08212 -0.54694 C -0.07292 -0.56528 -0.06684 -0.59861 -0.07031 -0.61361 C -0.07379 -0.62889 -0.09236 -0.62333 -0.10313 -0.6375 C -0.11389 -0.65194 -0.13177 -0.66639 -0.13455 -0.69972 C -0.13715 -0.73305 -0.1283 -0.78555 -0.11962 -0.83805 " pathEditMode="relative" rAng="0" ptsTypes="AAAAAAAAAAAA">
                                      <p:cBhvr>
                                        <p:cTn id="63" dur="3000" fill="hold"/>
                                        <p:tgtEl>
                                          <p:spTgt spid="47"/>
                                        </p:tgtEl>
                                        <p:attrNameLst>
                                          <p:attrName>ppt_x</p:attrName>
                                          <p:attrName>ppt_y</p:attrName>
                                        </p:attrNameLst>
                                      </p:cBhvr>
                                      <p:rCtr x="-659700" y="-4183300"/>
                                    </p:animMotion>
                                  </p:childTnLst>
                                </p:cTn>
                              </p:par>
                              <p:par>
                                <p:cTn id="64" presetID="8" presetClass="emph" presetSubtype="0" repeatCount="indefinite" fill="hold" grpId="1" nodeType="withEffect">
                                  <p:stCondLst>
                                    <p:cond delay="3200"/>
                                  </p:stCondLst>
                                  <p:childTnLst>
                                    <p:animRot by="21600000">
                                      <p:cBhvr>
                                        <p:cTn id="65" dur="3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animBg="1"/>
      <p:bldP spid="33" grpId="0" animBg="1"/>
      <p:bldP spid="34"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34C0A09-1379-4D28-BAC0-21CD76958068}"/>
              </a:ext>
            </a:extLst>
          </p:cNvPr>
          <p:cNvSpPr/>
          <p:nvPr/>
        </p:nvSpPr>
        <p:spPr>
          <a:xfrm>
            <a:off x="791580" y="445232"/>
            <a:ext cx="7632848" cy="4140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CB069D8D-C334-48A4-B086-78A698BC2454}"/>
              </a:ext>
            </a:extLst>
          </p:cNvPr>
          <p:cNvSpPr>
            <a:spLocks noGrp="1"/>
          </p:cNvSpPr>
          <p:nvPr>
            <p:ph type="title"/>
          </p:nvPr>
        </p:nvSpPr>
        <p:spPr/>
        <p:txBody>
          <a:bodyPr/>
          <a:lstStyle/>
          <a:p>
            <a:endParaRPr lang="zh-CN" altLang="en-US" dirty="0"/>
          </a:p>
        </p:txBody>
      </p:sp>
      <p:pic>
        <p:nvPicPr>
          <p:cNvPr id="5" name="图片 4">
            <a:extLst>
              <a:ext uri="{FF2B5EF4-FFF2-40B4-BE49-F238E27FC236}">
                <a16:creationId xmlns:a16="http://schemas.microsoft.com/office/drawing/2014/main" id="{E87F417C-262B-4289-AC2D-45E1BAB7BAF6}"/>
              </a:ext>
            </a:extLst>
          </p:cNvPr>
          <p:cNvPicPr>
            <a:picLocks noChangeAspect="1"/>
          </p:cNvPicPr>
          <p:nvPr/>
        </p:nvPicPr>
        <p:blipFill>
          <a:blip r:embed="rId2"/>
          <a:stretch>
            <a:fillRect/>
          </a:stretch>
        </p:blipFill>
        <p:spPr>
          <a:xfrm>
            <a:off x="458716" y="445232"/>
            <a:ext cx="8226568" cy="4322626"/>
          </a:xfrm>
          <a:prstGeom prst="rect">
            <a:avLst/>
          </a:prstGeom>
          <a:solidFill>
            <a:srgbClr val="00B0F0"/>
          </a:solidFill>
        </p:spPr>
      </p:pic>
    </p:spTree>
    <p:extLst>
      <p:ext uri="{BB962C8B-B14F-4D97-AF65-F5344CB8AC3E}">
        <p14:creationId xmlns:p14="http://schemas.microsoft.com/office/powerpoint/2010/main" val="87921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20090827210633-191826817"/>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928688" y="1484313"/>
            <a:ext cx="1820862" cy="1252537"/>
          </a:xfrm>
          <a:prstGeom prst="rect">
            <a:avLst/>
          </a:prstGeom>
          <a:noFill/>
        </p:spPr>
      </p:pic>
      <p:grpSp>
        <p:nvGrpSpPr>
          <p:cNvPr id="36" name="组合 35"/>
          <p:cNvGrpSpPr/>
          <p:nvPr/>
        </p:nvGrpSpPr>
        <p:grpSpPr>
          <a:xfrm>
            <a:off x="1187450" y="3217540"/>
            <a:ext cx="6864350" cy="1473200"/>
            <a:chOff x="1187450" y="3217540"/>
            <a:chExt cx="6864350" cy="1473200"/>
          </a:xfrm>
        </p:grpSpPr>
        <p:pic>
          <p:nvPicPr>
            <p:cNvPr id="6" name="Picture 7" descr="戊巴比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3217540"/>
              <a:ext cx="114617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安定"/>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3217540"/>
              <a:ext cx="19812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毒鼠强"/>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3384227"/>
              <a:ext cx="19669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组合 36"/>
          <p:cNvGrpSpPr/>
          <p:nvPr/>
        </p:nvGrpSpPr>
        <p:grpSpPr>
          <a:xfrm>
            <a:off x="755650" y="1000730"/>
            <a:ext cx="7561263" cy="1710720"/>
            <a:chOff x="755650" y="1000730"/>
            <a:chExt cx="7561263" cy="1710720"/>
          </a:xfrm>
        </p:grpSpPr>
        <p:grpSp>
          <p:nvGrpSpPr>
            <p:cNvPr id="35" name="组合 34"/>
            <p:cNvGrpSpPr/>
            <p:nvPr/>
          </p:nvGrpSpPr>
          <p:grpSpPr>
            <a:xfrm>
              <a:off x="755650" y="1008856"/>
              <a:ext cx="7561263" cy="1702594"/>
              <a:chOff x="755650" y="1008856"/>
              <a:chExt cx="7561263" cy="1702594"/>
            </a:xfrm>
          </p:grpSpPr>
          <p:pic>
            <p:nvPicPr>
              <p:cNvPr id="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1477963"/>
                <a:ext cx="223202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31"/>
              <p:cNvGrpSpPr/>
              <p:nvPr/>
            </p:nvGrpSpPr>
            <p:grpSpPr>
              <a:xfrm>
                <a:off x="755650" y="1008856"/>
                <a:ext cx="7561263" cy="1702594"/>
                <a:chOff x="755650" y="1008856"/>
                <a:chExt cx="7561263" cy="1702594"/>
              </a:xfrm>
            </p:grpSpPr>
            <p:pic>
              <p:nvPicPr>
                <p:cNvPr id="5" name="Picture 5" descr="1764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5" y="1484313"/>
                  <a:ext cx="287972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755650" y="1008856"/>
                  <a:ext cx="7561263" cy="338138"/>
                </a:xfrm>
                <a:prstGeom prst="rect">
                  <a:avLst/>
                </a:prstGeom>
                <a:solidFill>
                  <a:srgbClr val="00B0F0"/>
                </a:solidFill>
              </p:spPr>
              <p:txBody>
                <a:bodyPr>
                  <a:spAutoFit/>
                </a:bodyPr>
                <a:lstStyle/>
                <a:p>
                  <a:pPr eaLnBrk="0" hangingPunct="0">
                    <a:defRPr/>
                  </a:pPr>
                  <a:endParaRPr lang="zh-CN" altLang="en-US" sz="1600">
                    <a:solidFill>
                      <a:prstClr val="white"/>
                    </a:solidFill>
                    <a:latin typeface="微软雅黑" pitchFamily="34" charset="-122"/>
                    <a:ea typeface="SimSun" panose="02010600030101010101" pitchFamily="2" charset="-122"/>
                  </a:endParaRPr>
                </a:p>
              </p:txBody>
            </p:sp>
          </p:grpSp>
        </p:grpSp>
        <p:grpSp>
          <p:nvGrpSpPr>
            <p:cNvPr id="34" name="组合 33"/>
            <p:cNvGrpSpPr/>
            <p:nvPr/>
          </p:nvGrpSpPr>
          <p:grpSpPr>
            <a:xfrm>
              <a:off x="1042988" y="1000730"/>
              <a:ext cx="6773862" cy="369332"/>
              <a:chOff x="1042988" y="1000730"/>
              <a:chExt cx="6773862" cy="369332"/>
            </a:xfrm>
          </p:grpSpPr>
          <p:sp>
            <p:nvSpPr>
              <p:cNvPr id="12" name="Rectangle 15"/>
              <p:cNvSpPr>
                <a:spLocks noChangeArrowheads="1"/>
              </p:cNvSpPr>
              <p:nvPr/>
            </p:nvSpPr>
            <p:spPr bwMode="auto">
              <a:xfrm>
                <a:off x="1042988" y="1001246"/>
                <a:ext cx="1211262" cy="3683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ko-KR" dirty="0">
                    <a:solidFill>
                      <a:prstClr val="black"/>
                    </a:solidFill>
                  </a:rPr>
                  <a:t>Morphine </a:t>
                </a:r>
              </a:p>
            </p:txBody>
          </p:sp>
          <p:sp>
            <p:nvSpPr>
              <p:cNvPr id="13" name="Rectangle 16"/>
              <p:cNvSpPr>
                <a:spLocks noChangeArrowheads="1"/>
              </p:cNvSpPr>
              <p:nvPr/>
            </p:nvSpPr>
            <p:spPr bwMode="auto">
              <a:xfrm>
                <a:off x="3759087" y="1000730"/>
                <a:ext cx="1173719" cy="36933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ko-KR" dirty="0">
                    <a:solidFill>
                      <a:prstClr val="black"/>
                    </a:solidFill>
                    <a:ea typeface="Gulim" pitchFamily="34" charset="-127"/>
                  </a:rPr>
                  <a:t>C</a:t>
                </a:r>
                <a:r>
                  <a:rPr lang="en-US" altLang="ko-KR" dirty="0">
                    <a:solidFill>
                      <a:prstClr val="black"/>
                    </a:solidFill>
                  </a:rPr>
                  <a:t>ocaine </a:t>
                </a:r>
              </a:p>
            </p:txBody>
          </p:sp>
          <p:sp>
            <p:nvSpPr>
              <p:cNvPr id="14" name="Rectangle 17"/>
              <p:cNvSpPr>
                <a:spLocks noChangeArrowheads="1"/>
              </p:cNvSpPr>
              <p:nvPr/>
            </p:nvSpPr>
            <p:spPr bwMode="auto">
              <a:xfrm>
                <a:off x="6516688" y="1001246"/>
                <a:ext cx="1300162" cy="3683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ko-KR" dirty="0">
                    <a:solidFill>
                      <a:prstClr val="black"/>
                    </a:solidFill>
                  </a:rPr>
                  <a:t>Dopamine </a:t>
                </a:r>
              </a:p>
            </p:txBody>
          </p:sp>
        </p:grpSp>
      </p:grpSp>
      <p:grpSp>
        <p:nvGrpSpPr>
          <p:cNvPr id="33" name="组合 32"/>
          <p:cNvGrpSpPr/>
          <p:nvPr/>
        </p:nvGrpSpPr>
        <p:grpSpPr>
          <a:xfrm>
            <a:off x="755650" y="2857500"/>
            <a:ext cx="7561263" cy="369887"/>
            <a:chOff x="755650" y="2857500"/>
            <a:chExt cx="7561263" cy="369887"/>
          </a:xfrm>
        </p:grpSpPr>
        <p:sp>
          <p:nvSpPr>
            <p:cNvPr id="11" name="矩形 10"/>
            <p:cNvSpPr/>
            <p:nvPr/>
          </p:nvSpPr>
          <p:spPr>
            <a:xfrm>
              <a:off x="755650" y="2873375"/>
              <a:ext cx="7561263" cy="338137"/>
            </a:xfrm>
            <a:prstGeom prst="rect">
              <a:avLst/>
            </a:prstGeom>
            <a:solidFill>
              <a:srgbClr val="00B0F0"/>
            </a:solidFill>
          </p:spPr>
          <p:txBody>
            <a:bodyPr>
              <a:spAutoFit/>
            </a:bodyPr>
            <a:lstStyle/>
            <a:p>
              <a:pPr eaLnBrk="0" hangingPunct="0">
                <a:defRPr/>
              </a:pPr>
              <a:endParaRPr lang="zh-CN" altLang="en-US" sz="1600">
                <a:solidFill>
                  <a:prstClr val="white"/>
                </a:solidFill>
                <a:latin typeface="微软雅黑" pitchFamily="34" charset="-122"/>
                <a:ea typeface="SimSun" panose="02010600030101010101" pitchFamily="2" charset="-122"/>
              </a:endParaRPr>
            </a:p>
          </p:txBody>
        </p:sp>
        <p:sp>
          <p:nvSpPr>
            <p:cNvPr id="15" name="Rectangle 18"/>
            <p:cNvSpPr>
              <a:spLocks noChangeArrowheads="1"/>
            </p:cNvSpPr>
            <p:nvPr/>
          </p:nvSpPr>
          <p:spPr bwMode="auto">
            <a:xfrm>
              <a:off x="900113" y="2857500"/>
              <a:ext cx="1608137" cy="369887"/>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ko-KR">
                  <a:solidFill>
                    <a:prstClr val="black"/>
                  </a:solidFill>
                </a:rPr>
                <a:t>Pentobarbital </a:t>
              </a:r>
            </a:p>
          </p:txBody>
        </p:sp>
        <p:sp>
          <p:nvSpPr>
            <p:cNvPr id="16" name="Rectangle 19"/>
            <p:cNvSpPr>
              <a:spLocks noChangeArrowheads="1"/>
            </p:cNvSpPr>
            <p:nvPr/>
          </p:nvSpPr>
          <p:spPr bwMode="auto">
            <a:xfrm>
              <a:off x="3708400" y="2857500"/>
              <a:ext cx="1287463" cy="369887"/>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dirty="0">
                  <a:solidFill>
                    <a:prstClr val="black"/>
                  </a:solidFill>
                  <a:ea typeface="Gulim" pitchFamily="34" charset="-127"/>
                </a:rPr>
                <a:t>D</a:t>
              </a:r>
              <a:r>
                <a:rPr lang="en-US" altLang="ko-KR" dirty="0">
                  <a:solidFill>
                    <a:prstClr val="black"/>
                  </a:solidFill>
                </a:rPr>
                <a:t>iazepam </a:t>
              </a:r>
            </a:p>
          </p:txBody>
        </p:sp>
        <p:sp>
          <p:nvSpPr>
            <p:cNvPr id="17" name="Rectangle 20"/>
            <p:cNvSpPr>
              <a:spLocks noChangeArrowheads="1"/>
            </p:cNvSpPr>
            <p:nvPr/>
          </p:nvSpPr>
          <p:spPr bwMode="auto">
            <a:xfrm>
              <a:off x="6516688" y="2857500"/>
              <a:ext cx="1262062" cy="369887"/>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ko-KR">
                  <a:solidFill>
                    <a:prstClr val="black"/>
                  </a:solidFill>
                </a:rPr>
                <a:t>Tetramine </a:t>
              </a:r>
            </a:p>
          </p:txBody>
        </p:sp>
      </p:grpSp>
      <p:sp>
        <p:nvSpPr>
          <p:cNvPr id="18" name="TextBox 17"/>
          <p:cNvSpPr txBox="1"/>
          <p:nvPr/>
        </p:nvSpPr>
        <p:spPr>
          <a:xfrm>
            <a:off x="899592" y="4729708"/>
            <a:ext cx="7351693" cy="307777"/>
          </a:xfrm>
          <a:prstGeom prst="rect">
            <a:avLst/>
          </a:prstGeom>
          <a:solidFill>
            <a:srgbClr val="FFFF00"/>
          </a:solidFill>
        </p:spPr>
        <p:txBody>
          <a:bodyPr wrap="none" rtlCol="0">
            <a:spAutoFit/>
          </a:bodyPr>
          <a:lstStyle/>
          <a:p>
            <a:r>
              <a:rPr lang="en-US" altLang="zh-CN" sz="1400" b="1" dirty="0">
                <a:solidFill>
                  <a:prstClr val="black"/>
                </a:solidFill>
              </a:rPr>
              <a:t>Drugs with organic ring in the molecular structure are easily adsorbed.</a:t>
            </a:r>
            <a:endParaRPr lang="zh-CN" altLang="en-US" sz="1400" b="1" dirty="0">
              <a:solidFill>
                <a:prstClr val="black"/>
              </a:solidFill>
            </a:endParaRPr>
          </a:p>
        </p:txBody>
      </p:sp>
      <p:sp>
        <p:nvSpPr>
          <p:cNvPr id="3" name="椭圆 2"/>
          <p:cNvSpPr/>
          <p:nvPr/>
        </p:nvSpPr>
        <p:spPr>
          <a:xfrm>
            <a:off x="1281634" y="1404240"/>
            <a:ext cx="792088" cy="679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942677" y="1396878"/>
            <a:ext cx="1176043" cy="246221"/>
          </a:xfrm>
          <a:prstGeom prst="rect">
            <a:avLst/>
          </a:prstGeom>
        </p:spPr>
        <p:txBody>
          <a:bodyPr wrap="square">
            <a:spAutoFit/>
          </a:bodyPr>
          <a:lstStyle/>
          <a:p>
            <a:r>
              <a:rPr lang="en-US" altLang="zh-CN" sz="1000" b="1" dirty="0">
                <a:solidFill>
                  <a:srgbClr val="FF0000"/>
                </a:solidFill>
              </a:rPr>
              <a:t>benzene ring</a:t>
            </a:r>
            <a:endParaRPr lang="zh-CN" altLang="en-US" sz="1000" dirty="0">
              <a:solidFill>
                <a:srgbClr val="FF0000"/>
              </a:solidFill>
            </a:endParaRPr>
          </a:p>
        </p:txBody>
      </p:sp>
      <p:sp>
        <p:nvSpPr>
          <p:cNvPr id="20" name="椭圆 19"/>
          <p:cNvSpPr/>
          <p:nvPr/>
        </p:nvSpPr>
        <p:spPr>
          <a:xfrm>
            <a:off x="558298" y="935819"/>
            <a:ext cx="2238760" cy="201622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315844" y="128880"/>
            <a:ext cx="4400172" cy="689037"/>
            <a:chOff x="104288" y="-19873"/>
            <a:chExt cx="6663796" cy="1043504"/>
          </a:xfrm>
        </p:grpSpPr>
        <p:sp>
          <p:nvSpPr>
            <p:cNvPr id="22" name="文本框 21"/>
            <p:cNvSpPr txBox="1"/>
            <p:nvPr/>
          </p:nvSpPr>
          <p:spPr>
            <a:xfrm>
              <a:off x="1040571" y="281050"/>
              <a:ext cx="5727513"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Hydrophobic Structure</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23" name="组合 22"/>
            <p:cNvGrpSpPr/>
            <p:nvPr/>
          </p:nvGrpSpPr>
          <p:grpSpPr>
            <a:xfrm>
              <a:off x="104288" y="-19873"/>
              <a:ext cx="872241" cy="1043504"/>
              <a:chOff x="104288" y="-19873"/>
              <a:chExt cx="872241" cy="1043504"/>
            </a:xfrm>
          </p:grpSpPr>
          <p:sp>
            <p:nvSpPr>
              <p:cNvPr id="24" name="矩形 23"/>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5" name="组合 24"/>
              <p:cNvGrpSpPr/>
              <p:nvPr/>
            </p:nvGrpSpPr>
            <p:grpSpPr>
              <a:xfrm>
                <a:off x="104288" y="-19873"/>
                <a:ext cx="704852" cy="1043504"/>
                <a:chOff x="104288" y="-19873"/>
                <a:chExt cx="704852" cy="1043504"/>
              </a:xfrm>
            </p:grpSpPr>
            <p:sp>
              <p:nvSpPr>
                <p:cNvPr id="26" name="矩形 25"/>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7" name="组合 26"/>
                <p:cNvGrpSpPr/>
                <p:nvPr/>
              </p:nvGrpSpPr>
              <p:grpSpPr>
                <a:xfrm>
                  <a:off x="104288" y="-19873"/>
                  <a:ext cx="704852" cy="1043504"/>
                  <a:chOff x="104288" y="-19873"/>
                  <a:chExt cx="704852" cy="1043504"/>
                </a:xfrm>
              </p:grpSpPr>
              <p:sp>
                <p:nvSpPr>
                  <p:cNvPr id="28" name="文本框 27"/>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2</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29" name="文本框 28"/>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D64190-067F-4B3C-9DB5-6CE07A0A1A86}"/>
              </a:ext>
            </a:extLst>
          </p:cNvPr>
          <p:cNvSpPr>
            <a:spLocks noGrp="1"/>
          </p:cNvSpPr>
          <p:nvPr>
            <p:ph type="title"/>
          </p:nvPr>
        </p:nvSpPr>
        <p:spPr/>
        <p:txBody>
          <a:bodyPr/>
          <a:lstStyle/>
          <a:p>
            <a:endParaRPr lang="zh-CN" altLang="en-US" dirty="0"/>
          </a:p>
        </p:txBody>
      </p:sp>
      <p:sp>
        <p:nvSpPr>
          <p:cNvPr id="3" name="文本占位符 2">
            <a:extLst>
              <a:ext uri="{FF2B5EF4-FFF2-40B4-BE49-F238E27FC236}">
                <a16:creationId xmlns:a16="http://schemas.microsoft.com/office/drawing/2014/main" id="{0F5C2B07-CEAA-4B3B-8486-046394AF293B}"/>
              </a:ext>
            </a:extLst>
          </p:cNvPr>
          <p:cNvSpPr>
            <a:spLocks noGrp="1"/>
          </p:cNvSpPr>
          <p:nvPr>
            <p:ph type="body" sz="half" idx="2"/>
          </p:nvPr>
        </p:nvSpPr>
        <p:spPr/>
        <p:txBody>
          <a:bodyPr/>
          <a:lstStyle/>
          <a:p>
            <a:endParaRPr lang="zh-CN" altLang="en-US" dirty="0"/>
          </a:p>
        </p:txBody>
      </p:sp>
      <p:pic>
        <p:nvPicPr>
          <p:cNvPr id="4" name="技术视频_Trim">
            <a:hlinkClick r:id="" action="ppaction://media"/>
            <a:extLst>
              <a:ext uri="{FF2B5EF4-FFF2-40B4-BE49-F238E27FC236}">
                <a16:creationId xmlns:a16="http://schemas.microsoft.com/office/drawing/2014/main" id="{C1554230-A4A4-43B8-9794-EA363B2A84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8145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606616" y="421267"/>
            <a:ext cx="8064896" cy="4534567"/>
            <a:chOff x="428680" y="627189"/>
            <a:chExt cx="8064896" cy="4534567"/>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44449" b="9623"/>
            <a:stretch>
              <a:fillRect/>
            </a:stretch>
          </p:blipFill>
          <p:spPr>
            <a:xfrm>
              <a:off x="428680" y="2476568"/>
              <a:ext cx="8064896" cy="2685188"/>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30420">
              <a:off x="3554049" y="211964"/>
              <a:ext cx="1660900" cy="2491350"/>
            </a:xfrm>
            <a:prstGeom prst="rect">
              <a:avLst/>
            </a:prstGeom>
          </p:spPr>
        </p:pic>
        <p:sp>
          <p:nvSpPr>
            <p:cNvPr id="3" name="TextBox 2"/>
            <p:cNvSpPr txBox="1"/>
            <p:nvPr/>
          </p:nvSpPr>
          <p:spPr>
            <a:xfrm>
              <a:off x="5292080" y="4735968"/>
              <a:ext cx="1944216" cy="369332"/>
            </a:xfrm>
            <a:prstGeom prst="rect">
              <a:avLst/>
            </a:prstGeom>
            <a:noFill/>
          </p:spPr>
          <p:txBody>
            <a:bodyPr wrap="square" rtlCol="0">
              <a:spAutoFit/>
            </a:bodyPr>
            <a:lstStyle/>
            <a:p>
              <a:r>
                <a:rPr lang="en-US" altLang="zh-CN" sz="900" dirty="0"/>
                <a:t>Digoxin</a:t>
              </a:r>
            </a:p>
            <a:p>
              <a:r>
                <a:rPr lang="en-US" altLang="zh-CN" sz="900" dirty="0" err="1"/>
                <a:t>Cytostatics</a:t>
              </a:r>
              <a:endParaRPr lang="zh-CN" altLang="en-US" sz="900" dirty="0"/>
            </a:p>
          </p:txBody>
        </p:sp>
        <p:sp>
          <p:nvSpPr>
            <p:cNvPr id="6" name="右大括号 5"/>
            <p:cNvSpPr/>
            <p:nvPr/>
          </p:nvSpPr>
          <p:spPr>
            <a:xfrm rot="16200000">
              <a:off x="4103950" y="-1514243"/>
              <a:ext cx="648071" cy="7632852"/>
            </a:xfrm>
            <a:prstGeom prst="rightBrace">
              <a:avLst>
                <a:gd name="adj1" fmla="val 8333"/>
                <a:gd name="adj2" fmla="val 5059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6" name="组合 15"/>
          <p:cNvGrpSpPr/>
          <p:nvPr/>
        </p:nvGrpSpPr>
        <p:grpSpPr>
          <a:xfrm>
            <a:off x="315844" y="128880"/>
            <a:ext cx="4400172" cy="689037"/>
            <a:chOff x="104288" y="-19873"/>
            <a:chExt cx="6663796" cy="1043504"/>
          </a:xfrm>
        </p:grpSpPr>
        <p:sp>
          <p:nvSpPr>
            <p:cNvPr id="17" name="文本框 16"/>
            <p:cNvSpPr txBox="1"/>
            <p:nvPr/>
          </p:nvSpPr>
          <p:spPr>
            <a:xfrm>
              <a:off x="1040571" y="281050"/>
              <a:ext cx="5727513"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HA230 Indications</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18" name="组合 17"/>
            <p:cNvGrpSpPr/>
            <p:nvPr/>
          </p:nvGrpSpPr>
          <p:grpSpPr>
            <a:xfrm>
              <a:off x="104288" y="-19873"/>
              <a:ext cx="872241" cy="1043504"/>
              <a:chOff x="104288" y="-19873"/>
              <a:chExt cx="872241" cy="1043504"/>
            </a:xfrm>
          </p:grpSpPr>
          <p:sp>
            <p:nvSpPr>
              <p:cNvPr id="19" name="矩形 18"/>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0" name="组合 19"/>
              <p:cNvGrpSpPr/>
              <p:nvPr/>
            </p:nvGrpSpPr>
            <p:grpSpPr>
              <a:xfrm>
                <a:off x="104288" y="-19873"/>
                <a:ext cx="704852" cy="1043504"/>
                <a:chOff x="104288" y="-19873"/>
                <a:chExt cx="704852" cy="1043504"/>
              </a:xfrm>
            </p:grpSpPr>
            <p:sp>
              <p:nvSpPr>
                <p:cNvPr id="21" name="矩形 20"/>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2" name="组合 21"/>
                <p:cNvGrpSpPr/>
                <p:nvPr/>
              </p:nvGrpSpPr>
              <p:grpSpPr>
                <a:xfrm>
                  <a:off x="104288" y="-19873"/>
                  <a:ext cx="704852" cy="1043504"/>
                  <a:chOff x="104288" y="-19873"/>
                  <a:chExt cx="704852" cy="1043504"/>
                </a:xfrm>
              </p:grpSpPr>
              <p:sp>
                <p:nvSpPr>
                  <p:cNvPr id="23" name="文本框 22"/>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2</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24" name="文本框 23"/>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315844" y="128880"/>
            <a:ext cx="4400172" cy="689037"/>
            <a:chOff x="104288" y="-19873"/>
            <a:chExt cx="6663796" cy="1043504"/>
          </a:xfrm>
        </p:grpSpPr>
        <p:sp>
          <p:nvSpPr>
            <p:cNvPr id="22" name="文本框 21"/>
            <p:cNvSpPr txBox="1"/>
            <p:nvPr/>
          </p:nvSpPr>
          <p:spPr>
            <a:xfrm>
              <a:off x="1040571" y="281050"/>
              <a:ext cx="5727513"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Comparison of Charcoal &amp; Resin</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23" name="组合 22"/>
            <p:cNvGrpSpPr/>
            <p:nvPr/>
          </p:nvGrpSpPr>
          <p:grpSpPr>
            <a:xfrm>
              <a:off x="104288" y="-19873"/>
              <a:ext cx="872241" cy="1043504"/>
              <a:chOff x="104288" y="-19873"/>
              <a:chExt cx="872241" cy="1043504"/>
            </a:xfrm>
          </p:grpSpPr>
          <p:sp>
            <p:nvSpPr>
              <p:cNvPr id="24" name="矩形 23"/>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5" name="组合 24"/>
              <p:cNvGrpSpPr/>
              <p:nvPr/>
            </p:nvGrpSpPr>
            <p:grpSpPr>
              <a:xfrm>
                <a:off x="104288" y="-19873"/>
                <a:ext cx="704852" cy="1043504"/>
                <a:chOff x="104288" y="-19873"/>
                <a:chExt cx="704852" cy="1043504"/>
              </a:xfrm>
            </p:grpSpPr>
            <p:sp>
              <p:nvSpPr>
                <p:cNvPr id="26" name="矩形 25"/>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7" name="组合 26"/>
                <p:cNvGrpSpPr/>
                <p:nvPr/>
              </p:nvGrpSpPr>
              <p:grpSpPr>
                <a:xfrm>
                  <a:off x="104288" y="-19873"/>
                  <a:ext cx="704852" cy="1043504"/>
                  <a:chOff x="104288" y="-19873"/>
                  <a:chExt cx="704852" cy="1043504"/>
                </a:xfrm>
              </p:grpSpPr>
              <p:sp>
                <p:nvSpPr>
                  <p:cNvPr id="28" name="文本框 27"/>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2</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29" name="文本框 28"/>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graphicFrame>
        <p:nvGraphicFramePr>
          <p:cNvPr id="38" name="表格 37"/>
          <p:cNvGraphicFramePr>
            <a:graphicFrameLocks noGrp="1"/>
          </p:cNvGraphicFramePr>
          <p:nvPr/>
        </p:nvGraphicFramePr>
        <p:xfrm>
          <a:off x="1475656" y="1177468"/>
          <a:ext cx="6303787" cy="3360064"/>
        </p:xfrm>
        <a:graphic>
          <a:graphicData uri="http://schemas.openxmlformats.org/drawingml/2006/table">
            <a:tbl>
              <a:tblPr firstRow="1" bandRow="1">
                <a:tableStyleId>{5C22544A-7EE6-4342-B048-85BDC9FD1C3A}</a:tableStyleId>
              </a:tblPr>
              <a:tblGrid>
                <a:gridCol w="1676179">
                  <a:extLst>
                    <a:ext uri="{9D8B030D-6E8A-4147-A177-3AD203B41FA5}">
                      <a16:colId xmlns:a16="http://schemas.microsoft.com/office/drawing/2014/main" val="20000"/>
                    </a:ext>
                  </a:extLst>
                </a:gridCol>
                <a:gridCol w="2313804">
                  <a:extLst>
                    <a:ext uri="{9D8B030D-6E8A-4147-A177-3AD203B41FA5}">
                      <a16:colId xmlns:a16="http://schemas.microsoft.com/office/drawing/2014/main" val="20001"/>
                    </a:ext>
                  </a:extLst>
                </a:gridCol>
                <a:gridCol w="2313804">
                  <a:extLst>
                    <a:ext uri="{9D8B030D-6E8A-4147-A177-3AD203B41FA5}">
                      <a16:colId xmlns:a16="http://schemas.microsoft.com/office/drawing/2014/main" val="20002"/>
                    </a:ext>
                  </a:extLst>
                </a:gridCol>
              </a:tblGrid>
              <a:tr h="479273">
                <a:tc>
                  <a:txBody>
                    <a:bodyPr/>
                    <a:lstStyle/>
                    <a:p>
                      <a:pPr algn="ctr">
                        <a:spcAft>
                          <a:spcPts val="0"/>
                        </a:spcAft>
                      </a:pPr>
                      <a:r>
                        <a:rPr lang="en-US" altLang="zh-CN" sz="14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Materials</a:t>
                      </a:r>
                      <a:endParaRPr lang="zh-CN" sz="14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a:txBody>
                  <a:tcPr marL="0" marR="0" marT="0" marB="0" anchor="ctr">
                    <a:solidFill>
                      <a:srgbClr val="4F81BD"/>
                    </a:solidFill>
                  </a:tcPr>
                </a:tc>
                <a:tc>
                  <a:txBody>
                    <a:bodyPr/>
                    <a:lstStyle/>
                    <a:p>
                      <a:pPr algn="ctr">
                        <a:spcAft>
                          <a:spcPts val="0"/>
                        </a:spcAft>
                      </a:pPr>
                      <a:r>
                        <a:rPr lang="en-US" altLang="zh-CN" sz="14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Charcoal</a:t>
                      </a:r>
                      <a:endParaRPr lang="zh-CN" sz="14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4F81BD"/>
                    </a:solidFill>
                  </a:tcPr>
                </a:tc>
                <a:tc>
                  <a:txBody>
                    <a:bodyPr/>
                    <a:lstStyle/>
                    <a:p>
                      <a:pPr algn="ctr">
                        <a:spcAft>
                          <a:spcPts val="0"/>
                        </a:spcAft>
                      </a:pPr>
                      <a:r>
                        <a:rPr lang="en-US" altLang="zh-CN" sz="14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Resin</a:t>
                      </a:r>
                      <a:endParaRPr lang="zh-CN" sz="14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4F81BD"/>
                    </a:solidFill>
                  </a:tcPr>
                </a:tc>
                <a:extLst>
                  <a:ext uri="{0D108BD9-81ED-4DB2-BD59-A6C34878D82A}">
                    <a16:rowId xmlns:a16="http://schemas.microsoft.com/office/drawing/2014/main" val="10000"/>
                  </a:ext>
                </a:extLst>
              </a:tr>
              <a:tr h="324089">
                <a:tc>
                  <a:txBody>
                    <a:bodyPr/>
                    <a:lstStyle/>
                    <a:p>
                      <a:pPr algn="ctr">
                        <a:spcAft>
                          <a:spcPts val="0"/>
                        </a:spcAft>
                      </a:pPr>
                      <a:r>
                        <a:rPr lang="en-US" altLang="zh-CN" sz="1200" b="1" kern="100" dirty="0">
                          <a:latin typeface="Times New Roman" panose="02020603050405020304" pitchFamily="18" charset="0"/>
                          <a:ea typeface="SimSun" panose="02010600030101010101" pitchFamily="2" charset="-122"/>
                          <a:cs typeface="Times New Roman" panose="02020603050405020304" pitchFamily="18" charset="0"/>
                        </a:rPr>
                        <a:t>Adsorbents</a:t>
                      </a:r>
                      <a:endParaRPr lang="zh-CN" sz="1200" b="1" kern="100" dirty="0">
                        <a:latin typeface="Times New Roman" panose="02020603050405020304" pitchFamily="18" charset="0"/>
                        <a:ea typeface="SimSun" panose="02010600030101010101" pitchFamily="2" charset="-122"/>
                        <a:cs typeface="Times New Roman" panose="02020603050405020304" pitchFamily="18" charset="0"/>
                      </a:endParaRPr>
                    </a:p>
                  </a:txBody>
                  <a:tcPr marL="0" marR="0" marT="0" marB="0" anchor="ctr">
                    <a:solidFill>
                      <a:srgbClr val="D0D8E8"/>
                    </a:solidFill>
                  </a:tcPr>
                </a:tc>
                <a:tc>
                  <a:txBody>
                    <a:bodyPr/>
                    <a:lstStyle/>
                    <a:p>
                      <a:pPr algn="ctr">
                        <a:spcAft>
                          <a:spcPts val="0"/>
                        </a:spcAft>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Activated charcoal</a:t>
                      </a:r>
                      <a:endParaRPr 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D0D8E8"/>
                    </a:solidFill>
                  </a:tcPr>
                </a:tc>
                <a:tc>
                  <a:txBody>
                    <a:bodyPr/>
                    <a:lstStyle/>
                    <a:p>
                      <a:pPr algn="ctr">
                        <a:spcAft>
                          <a:spcPts val="0"/>
                        </a:spcAft>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Neutral macro-porous resin</a:t>
                      </a:r>
                      <a:endParaRPr 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D0D8E8"/>
                    </a:solidFill>
                  </a:tcPr>
                </a:tc>
                <a:extLst>
                  <a:ext uri="{0D108BD9-81ED-4DB2-BD59-A6C34878D82A}">
                    <a16:rowId xmlns:a16="http://schemas.microsoft.com/office/drawing/2014/main" val="10001"/>
                  </a:ext>
                </a:extLst>
              </a:tr>
              <a:tr h="324089">
                <a:tc>
                  <a:txBody>
                    <a:bodyPr/>
                    <a:lstStyle/>
                    <a:p>
                      <a:pPr algn="ctr">
                        <a:spcAft>
                          <a:spcPts val="0"/>
                        </a:spcAft>
                      </a:pPr>
                      <a:r>
                        <a:rPr lang="en-US" altLang="zh-CN" sz="1200" b="1" kern="100" dirty="0">
                          <a:latin typeface="Times New Roman" panose="02020603050405020304" pitchFamily="18" charset="0"/>
                          <a:ea typeface="SimSun" panose="02010600030101010101" pitchFamily="2" charset="-122"/>
                          <a:cs typeface="Times New Roman" panose="02020603050405020304" pitchFamily="18" charset="0"/>
                        </a:rPr>
                        <a:t>  Mesh size</a:t>
                      </a:r>
                      <a:endParaRPr lang="zh-CN" sz="1200" b="1" kern="100" dirty="0">
                        <a:latin typeface="Times New Roman" panose="02020603050405020304" pitchFamily="18" charset="0"/>
                        <a:ea typeface="SimSun" panose="02010600030101010101" pitchFamily="2" charset="-122"/>
                        <a:cs typeface="Times New Roman" panose="02020603050405020304" pitchFamily="18" charset="0"/>
                      </a:endParaRPr>
                    </a:p>
                  </a:txBody>
                  <a:tcPr marL="0" marR="0" marT="0" marB="0" anchor="ctr">
                    <a:solidFill>
                      <a:srgbClr val="E9EDF4"/>
                    </a:solidFill>
                  </a:tcPr>
                </a:tc>
                <a:tc>
                  <a:txBody>
                    <a:bodyPr/>
                    <a:lstStyle/>
                    <a:p>
                      <a:pPr algn="ctr">
                        <a:spcAft>
                          <a:spcPts val="0"/>
                        </a:spcAft>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Un</a:t>
                      </a:r>
                      <a:r>
                        <a:rPr lang="en-US" altLang="zh-CN" sz="1200" b="0" kern="100" baseline="0" dirty="0">
                          <a:latin typeface="Times New Roman" panose="02020603050405020304" pitchFamily="18" charset="0"/>
                          <a:ea typeface="SimSun" panose="02010600030101010101" pitchFamily="2" charset="-122"/>
                          <a:cs typeface="Times New Roman" panose="02020603050405020304" pitchFamily="18" charset="0"/>
                        </a:rPr>
                        <a:t>selective</a:t>
                      </a:r>
                      <a:endParaRPr 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E9EDF4"/>
                    </a:solidFill>
                  </a:tcPr>
                </a:tc>
                <a:tc>
                  <a:txBody>
                    <a:bodyPr/>
                    <a:lstStyle/>
                    <a:p>
                      <a:pPr algn="ctr">
                        <a:spcAft>
                          <a:spcPts val="0"/>
                        </a:spcAft>
                      </a:pPr>
                      <a:r>
                        <a:rPr lang="en-US" sz="1200" b="0" kern="100" dirty="0">
                          <a:latin typeface="Times New Roman" panose="02020603050405020304" pitchFamily="18" charset="0"/>
                          <a:ea typeface="SimSun" panose="02010600030101010101" pitchFamily="2" charset="-122"/>
                          <a:cs typeface="Times New Roman" panose="02020603050405020304" pitchFamily="18" charset="0"/>
                        </a:rPr>
                        <a:t>  13~15nm (selective)</a:t>
                      </a:r>
                      <a:endParaRPr 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E9EDF4"/>
                    </a:solidFill>
                  </a:tcPr>
                </a:tc>
                <a:extLst>
                  <a:ext uri="{0D108BD9-81ED-4DB2-BD59-A6C34878D82A}">
                    <a16:rowId xmlns:a16="http://schemas.microsoft.com/office/drawing/2014/main" val="10002"/>
                  </a:ext>
                </a:extLst>
              </a:tr>
              <a:tr h="324089">
                <a:tc>
                  <a:txBody>
                    <a:bodyPr/>
                    <a:lstStyle/>
                    <a:p>
                      <a:pPr algn="ctr">
                        <a:spcAft>
                          <a:spcPts val="0"/>
                        </a:spcAft>
                      </a:pPr>
                      <a:r>
                        <a:rPr lang="en-US" altLang="zh-CN" sz="1200" b="1" kern="100" dirty="0">
                          <a:latin typeface="Times New Roman" panose="02020603050405020304" pitchFamily="18" charset="0"/>
                          <a:ea typeface="SimSun" panose="02010600030101010101" pitchFamily="2" charset="-122"/>
                          <a:cs typeface="Times New Roman" panose="02020603050405020304" pitchFamily="18" charset="0"/>
                        </a:rPr>
                        <a:t>Property</a:t>
                      </a:r>
                      <a:endParaRPr lang="zh-CN" sz="1200" b="1" kern="100" dirty="0">
                        <a:latin typeface="Times New Roman" panose="02020603050405020304" pitchFamily="18" charset="0"/>
                        <a:ea typeface="SimSun" panose="02010600030101010101" pitchFamily="2" charset="-122"/>
                        <a:cs typeface="Times New Roman" panose="02020603050405020304" pitchFamily="18" charset="0"/>
                      </a:endParaRPr>
                    </a:p>
                  </a:txBody>
                  <a:tcPr marL="0" marR="0" marT="0" marB="0" anchor="ctr">
                    <a:solidFill>
                      <a:srgbClr val="D0D8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None-selectivity</a:t>
                      </a:r>
                      <a:endParaRPr lang="zh-CN" alt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D0D8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Relative specificity</a:t>
                      </a:r>
                      <a:endParaRPr lang="zh-CN" alt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D0D8E8"/>
                    </a:solidFill>
                  </a:tcPr>
                </a:tc>
                <a:extLst>
                  <a:ext uri="{0D108BD9-81ED-4DB2-BD59-A6C34878D82A}">
                    <a16:rowId xmlns:a16="http://schemas.microsoft.com/office/drawing/2014/main" val="10003"/>
                  </a:ext>
                </a:extLst>
              </a:tr>
              <a:tr h="504138">
                <a:tc>
                  <a:txBody>
                    <a:bodyPr/>
                    <a:lstStyle/>
                    <a:p>
                      <a:pPr algn="ctr">
                        <a:spcAft>
                          <a:spcPts val="0"/>
                        </a:spcAft>
                      </a:pPr>
                      <a:r>
                        <a:rPr lang="en-US" altLang="zh-CN" sz="1200" b="1" kern="100" dirty="0">
                          <a:latin typeface="Times New Roman" panose="02020603050405020304" pitchFamily="18" charset="0"/>
                          <a:ea typeface="SimSun" panose="02010600030101010101" pitchFamily="2" charset="-122"/>
                          <a:cs typeface="Times New Roman" panose="02020603050405020304" pitchFamily="18" charset="0"/>
                        </a:rPr>
                        <a:t>  Aim substance</a:t>
                      </a:r>
                      <a:endParaRPr lang="zh-CN" sz="1200" b="1" kern="100" dirty="0">
                        <a:latin typeface="Times New Roman" panose="02020603050405020304" pitchFamily="18" charset="0"/>
                        <a:ea typeface="SimSun" panose="02010600030101010101" pitchFamily="2" charset="-122"/>
                        <a:cs typeface="Times New Roman" panose="02020603050405020304" pitchFamily="18" charset="0"/>
                      </a:endParaRPr>
                    </a:p>
                  </a:txBody>
                  <a:tcPr marL="0" marR="0" marT="0" marB="0" anchor="ctr">
                    <a:solidFill>
                      <a:srgbClr val="E9EDF4"/>
                    </a:solidFill>
                  </a:tcPr>
                </a:tc>
                <a:tc>
                  <a:txBody>
                    <a:bodyPr/>
                    <a:lstStyle/>
                    <a:p>
                      <a:pPr algn="ctr">
                        <a:spcAft>
                          <a:spcPts val="0"/>
                        </a:spcAft>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  Small to middle molecules</a:t>
                      </a:r>
                      <a:endParaRPr 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E9EDF4"/>
                    </a:solidFill>
                  </a:tcPr>
                </a:tc>
                <a:tc>
                  <a:txBody>
                    <a:bodyPr/>
                    <a:lstStyle/>
                    <a:p>
                      <a:pPr algn="ctr">
                        <a:spcAft>
                          <a:spcPts val="0"/>
                        </a:spcAft>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  Middle to macro molecules</a:t>
                      </a:r>
                    </a:p>
                    <a:p>
                      <a:pPr algn="ctr">
                        <a:spcAft>
                          <a:spcPts val="0"/>
                        </a:spcAft>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  Protein-bound molecules</a:t>
                      </a:r>
                      <a:endParaRPr 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E9EDF4"/>
                    </a:solidFill>
                  </a:tcPr>
                </a:tc>
                <a:extLst>
                  <a:ext uri="{0D108BD9-81ED-4DB2-BD59-A6C34878D82A}">
                    <a16:rowId xmlns:a16="http://schemas.microsoft.com/office/drawing/2014/main" val="10004"/>
                  </a:ext>
                </a:extLst>
              </a:tr>
              <a:tr h="900248">
                <a:tc>
                  <a:txBody>
                    <a:bodyPr/>
                    <a:lstStyle/>
                    <a:p>
                      <a:pPr algn="ctr">
                        <a:spcAft>
                          <a:spcPts val="0"/>
                        </a:spcAft>
                      </a:pPr>
                      <a:r>
                        <a:rPr lang="en-US" altLang="zh-CN" sz="1200" b="1" kern="100" dirty="0">
                          <a:latin typeface="Times New Roman" panose="02020603050405020304" pitchFamily="18" charset="0"/>
                          <a:ea typeface="SimSun" panose="02010600030101010101" pitchFamily="2" charset="-122"/>
                          <a:cs typeface="Times New Roman" panose="02020603050405020304" pitchFamily="18" charset="0"/>
                        </a:rPr>
                        <a:t>  Security</a:t>
                      </a:r>
                      <a:r>
                        <a:rPr lang="en-US" altLang="zh-CN" sz="1200" b="1" kern="100" baseline="0" dirty="0">
                          <a:latin typeface="Times New Roman" panose="02020603050405020304" pitchFamily="18" charset="0"/>
                          <a:ea typeface="SimSun" panose="02010600030101010101" pitchFamily="2" charset="-122"/>
                          <a:cs typeface="Times New Roman" panose="02020603050405020304" pitchFamily="18" charset="0"/>
                        </a:rPr>
                        <a:t> </a:t>
                      </a:r>
                      <a:endParaRPr lang="zh-CN" sz="1200" b="1" kern="100" dirty="0">
                        <a:latin typeface="Times New Roman" panose="02020603050405020304" pitchFamily="18" charset="0"/>
                        <a:ea typeface="SimSun" panose="02010600030101010101" pitchFamily="2" charset="-122"/>
                        <a:cs typeface="Times New Roman" panose="02020603050405020304" pitchFamily="18" charset="0"/>
                      </a:endParaRPr>
                    </a:p>
                  </a:txBody>
                  <a:tcPr marL="0" marR="0" marT="0" marB="0" anchor="ctr">
                    <a:solidFill>
                      <a:srgbClr val="D0D8E8"/>
                    </a:solidFill>
                  </a:tcPr>
                </a:tc>
                <a:tc>
                  <a:txBody>
                    <a:bodyPr/>
                    <a:lstStyle/>
                    <a:p>
                      <a:pPr algn="l">
                        <a:spcAft>
                          <a:spcPts val="0"/>
                        </a:spcAft>
                      </a:pPr>
                      <a:r>
                        <a:rPr lang="en-US" altLang="zh-CN" sz="1200" b="0" kern="100" baseline="0" dirty="0">
                          <a:latin typeface="Times New Roman" panose="02020603050405020304" pitchFamily="18" charset="0"/>
                          <a:ea typeface="SimSun" panose="02010600030101010101" pitchFamily="2" charset="-122"/>
                          <a:cs typeface="Times New Roman" panose="02020603050405020304" pitchFamily="18" charset="0"/>
                        </a:rPr>
                        <a:t>  1.Harmful to blood cells</a:t>
                      </a:r>
                    </a:p>
                    <a:p>
                      <a:pPr algn="l">
                        <a:spcAft>
                          <a:spcPts val="0"/>
                        </a:spcAft>
                      </a:pPr>
                      <a:r>
                        <a:rPr lang="en-US" altLang="zh-CN" sz="1200" b="0" kern="100" baseline="0" dirty="0">
                          <a:latin typeface="Times New Roman" panose="02020603050405020304" pitchFamily="18" charset="0"/>
                          <a:ea typeface="SimSun" panose="02010600030101010101" pitchFamily="2" charset="-122"/>
                          <a:cs typeface="Times New Roman" panose="02020603050405020304" pitchFamily="18" charset="0"/>
                        </a:rPr>
                        <a:t>  2.Poor bio-compatibility</a:t>
                      </a:r>
                    </a:p>
                    <a:p>
                      <a:pPr algn="l">
                        <a:spcAft>
                          <a:spcPts val="0"/>
                        </a:spcAft>
                      </a:pPr>
                      <a:r>
                        <a:rPr lang="en-US" altLang="zh-CN" sz="1200" b="0" kern="100" baseline="0" dirty="0">
                          <a:latin typeface="Times New Roman" panose="02020603050405020304" pitchFamily="18" charset="0"/>
                          <a:ea typeface="SimSun" panose="02010600030101010101" pitchFamily="2" charset="-122"/>
                          <a:cs typeface="Times New Roman" panose="02020603050405020304" pitchFamily="18" charset="0"/>
                        </a:rPr>
                        <a:t>  3.Weak skeleton: easily break off and form </a:t>
                      </a:r>
                      <a:r>
                        <a:rPr lang="en-US" altLang="zh-CN" sz="1200" b="0" i="0" kern="1200" dirty="0">
                          <a:solidFill>
                            <a:schemeClr val="tx1"/>
                          </a:solidFill>
                          <a:latin typeface="Times New Roman" panose="02020603050405020304" pitchFamily="18" charset="0"/>
                          <a:ea typeface="+mn-ea"/>
                          <a:cs typeface="Times New Roman" panose="02020603050405020304" pitchFamily="18" charset="0"/>
                        </a:rPr>
                        <a:t>embolism</a:t>
                      </a:r>
                      <a:endParaRPr 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D0D8E8"/>
                    </a:solidFill>
                  </a:tcPr>
                </a:tc>
                <a:tc>
                  <a:txBody>
                    <a:bodyPr/>
                    <a:lstStyle/>
                    <a:p>
                      <a:pPr marL="0" indent="0" algn="l" defTabSz="914400" rtl="0" eaLnBrk="1" latinLnBrk="0" hangingPunct="1">
                        <a:spcAft>
                          <a:spcPts val="0"/>
                        </a:spcAft>
                        <a:buNone/>
                      </a:pPr>
                      <a:r>
                        <a:rPr lang="en-US" altLang="zh-CN" sz="1200" b="0" kern="100" dirty="0">
                          <a:solidFill>
                            <a:schemeClr val="dk1"/>
                          </a:solidFill>
                          <a:latin typeface="Times New Roman" panose="02020603050405020304" pitchFamily="18" charset="0"/>
                          <a:ea typeface="SimSun" panose="02010600030101010101" pitchFamily="2" charset="-122"/>
                          <a:cs typeface="Times New Roman" panose="02020603050405020304" pitchFamily="18" charset="0"/>
                        </a:rPr>
                        <a:t>  1.Smooth surface</a:t>
                      </a:r>
                    </a:p>
                    <a:p>
                      <a:pPr marL="0" indent="0" algn="l" defTabSz="914400" rtl="0" eaLnBrk="1" latinLnBrk="0" hangingPunct="1">
                        <a:spcAft>
                          <a:spcPts val="0"/>
                        </a:spcAft>
                        <a:buNone/>
                      </a:pPr>
                      <a:r>
                        <a:rPr lang="en-US" altLang="zh-CN" sz="1200" b="0" kern="100" dirty="0">
                          <a:solidFill>
                            <a:schemeClr val="dk1"/>
                          </a:solidFill>
                          <a:latin typeface="Times New Roman" panose="02020603050405020304" pitchFamily="18" charset="0"/>
                          <a:ea typeface="SimSun" panose="02010600030101010101" pitchFamily="2" charset="-122"/>
                          <a:cs typeface="Times New Roman" panose="02020603050405020304" pitchFamily="18" charset="0"/>
                        </a:rPr>
                        <a:t>  2.Good bio-compatibility</a:t>
                      </a:r>
                    </a:p>
                    <a:p>
                      <a:pPr marL="0" indent="0" algn="l" defTabSz="914400" rtl="0" eaLnBrk="1" latinLnBrk="0" hangingPunct="1">
                        <a:spcAft>
                          <a:spcPts val="0"/>
                        </a:spcAft>
                        <a:buNone/>
                      </a:pPr>
                      <a:r>
                        <a:rPr lang="en-US" altLang="zh-CN" sz="1200" b="0" kern="100" dirty="0">
                          <a:solidFill>
                            <a:schemeClr val="dk1"/>
                          </a:solidFill>
                          <a:latin typeface="Times New Roman" panose="02020603050405020304" pitchFamily="18" charset="0"/>
                          <a:ea typeface="SimSun" panose="02010600030101010101" pitchFamily="2" charset="-122"/>
                          <a:cs typeface="Times New Roman" panose="02020603050405020304" pitchFamily="18" charset="0"/>
                        </a:rPr>
                        <a:t>  3.Strong skeleton</a:t>
                      </a:r>
                      <a:endParaRPr lang="zh-CN" sz="1200" b="0" kern="100" dirty="0">
                        <a:solidFill>
                          <a:schemeClr val="dk1"/>
                        </a:solidFill>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D0D8E8"/>
                    </a:solidFill>
                  </a:tcPr>
                </a:tc>
                <a:extLst>
                  <a:ext uri="{0D108BD9-81ED-4DB2-BD59-A6C34878D82A}">
                    <a16:rowId xmlns:a16="http://schemas.microsoft.com/office/drawing/2014/main" val="10005"/>
                  </a:ext>
                </a:extLst>
              </a:tr>
              <a:tr h="504138">
                <a:tc>
                  <a:txBody>
                    <a:bodyPr/>
                    <a:lstStyle/>
                    <a:p>
                      <a:pPr algn="ctr">
                        <a:spcAft>
                          <a:spcPts val="0"/>
                        </a:spcAft>
                      </a:pPr>
                      <a:r>
                        <a:rPr lang="en-US" altLang="zh-CN" sz="1200" b="1" kern="100" dirty="0">
                          <a:latin typeface="Times New Roman" panose="02020603050405020304" pitchFamily="18" charset="0"/>
                          <a:ea typeface="SimSun" panose="02010600030101010101" pitchFamily="2" charset="-122"/>
                          <a:cs typeface="Times New Roman" panose="02020603050405020304" pitchFamily="18" charset="0"/>
                        </a:rPr>
                        <a:t>  Application</a:t>
                      </a:r>
                      <a:endParaRPr lang="zh-CN" sz="1200" b="1" kern="100" dirty="0">
                        <a:latin typeface="Times New Roman" panose="02020603050405020304" pitchFamily="18" charset="0"/>
                        <a:ea typeface="SimSun" panose="02010600030101010101" pitchFamily="2" charset="-122"/>
                        <a:cs typeface="Times New Roman" panose="02020603050405020304" pitchFamily="18" charset="0"/>
                      </a:endParaRPr>
                    </a:p>
                  </a:txBody>
                  <a:tcPr marL="0" marR="0" marT="0" marB="0" anchor="ctr">
                    <a:solidFill>
                      <a:srgbClr val="E9EDF4"/>
                    </a:solidFill>
                  </a:tcPr>
                </a:tc>
                <a:tc>
                  <a:txBody>
                    <a:bodyPr/>
                    <a:lstStyle/>
                    <a:p>
                      <a:pPr algn="ctr">
                        <a:spcAft>
                          <a:spcPts val="0"/>
                        </a:spcAft>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  Widely use in</a:t>
                      </a:r>
                      <a:r>
                        <a:rPr lang="en-US" altLang="zh-CN" sz="1200" b="0" kern="100" baseline="0" dirty="0">
                          <a:latin typeface="Times New Roman" panose="02020603050405020304" pitchFamily="18" charset="0"/>
                          <a:ea typeface="SimSun" panose="02010600030101010101" pitchFamily="2" charset="-122"/>
                          <a:cs typeface="Times New Roman" panose="02020603050405020304" pitchFamily="18" charset="0"/>
                        </a:rPr>
                        <a:t> p</a:t>
                      </a: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oisoning</a:t>
                      </a:r>
                      <a:r>
                        <a:rPr lang="en-US" altLang="zh-CN" sz="1200" b="0" kern="100" baseline="0" dirty="0">
                          <a:latin typeface="Times New Roman" panose="02020603050405020304" pitchFamily="18" charset="0"/>
                          <a:ea typeface="SimSun" panose="02010600030101010101" pitchFamily="2" charset="-122"/>
                          <a:cs typeface="Times New Roman" panose="02020603050405020304" pitchFamily="18" charset="0"/>
                        </a:rPr>
                        <a:t> </a:t>
                      </a:r>
                      <a:endParaRPr 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E9EDF4"/>
                    </a:solidFill>
                  </a:tcPr>
                </a:tc>
                <a:tc>
                  <a:txBody>
                    <a:bodyPr/>
                    <a:lstStyle/>
                    <a:p>
                      <a:pPr algn="ctr">
                        <a:spcAft>
                          <a:spcPts val="0"/>
                        </a:spcAft>
                      </a:pPr>
                      <a:r>
                        <a:rPr lang="en-US" altLang="zh-CN" sz="1200" b="0" kern="100" dirty="0">
                          <a:latin typeface="Times New Roman" panose="02020603050405020304" pitchFamily="18" charset="0"/>
                          <a:ea typeface="SimSun" panose="02010600030101010101" pitchFamily="2" charset="-122"/>
                          <a:cs typeface="Times New Roman" panose="02020603050405020304" pitchFamily="18" charset="0"/>
                        </a:rPr>
                        <a:t>Poisoning, immune disease, liver</a:t>
                      </a:r>
                      <a:r>
                        <a:rPr lang="en-US" altLang="zh-CN" sz="1200" b="0" kern="100" baseline="0" dirty="0">
                          <a:latin typeface="Times New Roman" panose="02020603050405020304" pitchFamily="18" charset="0"/>
                          <a:ea typeface="SimSun" panose="02010600030101010101" pitchFamily="2" charset="-122"/>
                          <a:cs typeface="Times New Roman" panose="02020603050405020304" pitchFamily="18" charset="0"/>
                        </a:rPr>
                        <a:t> disease, renal failure…</a:t>
                      </a:r>
                      <a:endParaRPr lang="zh-CN" sz="1200" b="0" kern="100" dirty="0">
                        <a:latin typeface="Times New Roman" panose="02020603050405020304" pitchFamily="18" charset="0"/>
                        <a:ea typeface="SimSun" panose="02010600030101010101" pitchFamily="2" charset="-122"/>
                        <a:cs typeface="Times New Roman" panose="02020603050405020304" pitchFamily="18" charset="0"/>
                      </a:endParaRPr>
                    </a:p>
                  </a:txBody>
                  <a:tcPr anchor="ctr">
                    <a:solidFill>
                      <a:srgbClr val="E9EDF4"/>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6565015" y="1575747"/>
            <a:ext cx="2341454" cy="305261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172" y="1587622"/>
            <a:ext cx="2147439" cy="305261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9AE37CF-39DA-4E91-BE82-DD9427EB5312}"/>
              </a:ext>
            </a:extLst>
          </p:cNvPr>
          <p:cNvGrpSpPr/>
          <p:nvPr/>
        </p:nvGrpSpPr>
        <p:grpSpPr>
          <a:xfrm>
            <a:off x="287050" y="1104811"/>
            <a:ext cx="3861872" cy="1624773"/>
            <a:chOff x="382733" y="1092081"/>
            <a:chExt cx="5149163" cy="2166364"/>
          </a:xfrm>
        </p:grpSpPr>
        <p:pic>
          <p:nvPicPr>
            <p:cNvPr id="9" name="Picture 2">
              <a:extLst>
                <a:ext uri="{FF2B5EF4-FFF2-40B4-BE49-F238E27FC236}">
                  <a16:creationId xmlns:a16="http://schemas.microsoft.com/office/drawing/2014/main" id="{639CAE34-57CB-4B70-8814-EF022EC29F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33" y="1092081"/>
              <a:ext cx="5149163" cy="92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682A61AA-776C-4D54-BE88-ABB806B183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899" y="2888628"/>
              <a:ext cx="4200068" cy="36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extLst>
                <a:ext uri="{FF2B5EF4-FFF2-40B4-BE49-F238E27FC236}">
                  <a16:creationId xmlns:a16="http://schemas.microsoft.com/office/drawing/2014/main" id="{2BD72387-766A-4DB0-8584-94F5CF6442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899" y="2067950"/>
              <a:ext cx="3928857" cy="74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2">
            <a:extLst>
              <a:ext uri="{FF2B5EF4-FFF2-40B4-BE49-F238E27FC236}">
                <a16:creationId xmlns:a16="http://schemas.microsoft.com/office/drawing/2014/main" id="{F6A190CA-B313-4A2E-B706-A0D5AB1EF2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94918" y="613954"/>
            <a:ext cx="1111552" cy="47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4380" y="444619"/>
            <a:ext cx="6182608" cy="441339"/>
          </a:xfrm>
          <a:prstGeom prst="rect">
            <a:avLst/>
          </a:prstGeom>
          <a:noFill/>
        </p:spPr>
        <p:txBody>
          <a:bodyPr wrap="square" rtlCol="0">
            <a:spAutoFit/>
          </a:bodyPr>
          <a:lstStyle/>
          <a:p>
            <a:pPr defTabSz="740664"/>
            <a:r>
              <a:rPr lang="en-US" altLang="zh-CN" sz="2268" b="1" cap="all" dirty="0">
                <a:solidFill>
                  <a:srgbClr val="0070C0"/>
                </a:solidFill>
                <a:latin typeface="Verdana"/>
                <a:ea typeface="微软雅黑" panose="020B0503020204020204" pitchFamily="34" charset="-122"/>
                <a:sym typeface="Verdana" panose="020B0604030504040204" pitchFamily="34" charset="0"/>
              </a:rPr>
              <a:t>Safety: Lab monocyte test</a:t>
            </a:r>
          </a:p>
        </p:txBody>
      </p:sp>
      <p:sp>
        <p:nvSpPr>
          <p:cNvPr id="3" name="TextBox 2">
            <a:extLst>
              <a:ext uri="{FF2B5EF4-FFF2-40B4-BE49-F238E27FC236}">
                <a16:creationId xmlns:a16="http://schemas.microsoft.com/office/drawing/2014/main" id="{F32CC1D6-D32A-4ECF-B539-DE540D69957F}"/>
              </a:ext>
            </a:extLst>
          </p:cNvPr>
          <p:cNvSpPr txBox="1"/>
          <p:nvPr/>
        </p:nvSpPr>
        <p:spPr>
          <a:xfrm>
            <a:off x="4945380" y="4701432"/>
            <a:ext cx="1188720" cy="276999"/>
          </a:xfrm>
          <a:prstGeom prst="rect">
            <a:avLst/>
          </a:prstGeom>
          <a:noFill/>
        </p:spPr>
        <p:txBody>
          <a:bodyPr wrap="square" rtlCol="0">
            <a:spAutoFit/>
          </a:bodyPr>
          <a:lstStyle/>
          <a:p>
            <a:r>
              <a:rPr lang="en-US" sz="1200" dirty="0"/>
              <a:t>Static Test</a:t>
            </a:r>
          </a:p>
        </p:txBody>
      </p:sp>
      <p:sp>
        <p:nvSpPr>
          <p:cNvPr id="13" name="TextBox 12">
            <a:extLst>
              <a:ext uri="{FF2B5EF4-FFF2-40B4-BE49-F238E27FC236}">
                <a16:creationId xmlns:a16="http://schemas.microsoft.com/office/drawing/2014/main" id="{A697F4C0-E9B2-482C-BB03-8AA9AA700D79}"/>
              </a:ext>
            </a:extLst>
          </p:cNvPr>
          <p:cNvSpPr txBox="1"/>
          <p:nvPr/>
        </p:nvSpPr>
        <p:spPr>
          <a:xfrm>
            <a:off x="7342355" y="4702551"/>
            <a:ext cx="1188720" cy="461665"/>
          </a:xfrm>
          <a:prstGeom prst="rect">
            <a:avLst/>
          </a:prstGeom>
          <a:noFill/>
        </p:spPr>
        <p:txBody>
          <a:bodyPr wrap="square" rtlCol="0">
            <a:spAutoFit/>
          </a:bodyPr>
          <a:lstStyle/>
          <a:p>
            <a:r>
              <a:rPr lang="en-US" sz="1200" dirty="0"/>
              <a:t>Dynamic Test</a:t>
            </a:r>
          </a:p>
        </p:txBody>
      </p:sp>
      <p:sp>
        <p:nvSpPr>
          <p:cNvPr id="14" name="Rectangle 13">
            <a:extLst>
              <a:ext uri="{FF2B5EF4-FFF2-40B4-BE49-F238E27FC236}">
                <a16:creationId xmlns:a16="http://schemas.microsoft.com/office/drawing/2014/main" id="{0B2862B5-A55A-4A89-B6B4-EBDDDE0223A5}"/>
              </a:ext>
            </a:extLst>
          </p:cNvPr>
          <p:cNvSpPr/>
          <p:nvPr/>
        </p:nvSpPr>
        <p:spPr>
          <a:xfrm>
            <a:off x="429778" y="2804260"/>
            <a:ext cx="3576416" cy="1877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kern="0" dirty="0">
                <a:solidFill>
                  <a:schemeClr val="tx1"/>
                </a:solidFill>
              </a:rPr>
              <a:t>Results</a:t>
            </a:r>
          </a:p>
          <a:p>
            <a:pPr marL="214313" indent="-214313">
              <a:buFont typeface="Wingdings" panose="05000000000000000000" pitchFamily="2" charset="2"/>
              <a:buChar char="§"/>
            </a:pPr>
            <a:r>
              <a:rPr lang="en-US" altLang="zh-CN" sz="1200" kern="0" dirty="0">
                <a:solidFill>
                  <a:srgbClr val="FF0000"/>
                </a:solidFill>
              </a:rPr>
              <a:t>No evidence of increased necrosis or apoptosis in monocytes exposed to the cartridges</a:t>
            </a:r>
            <a:r>
              <a:rPr lang="en-US" altLang="zh-CN" sz="1200" kern="0" dirty="0">
                <a:solidFill>
                  <a:schemeClr val="bg1"/>
                </a:solidFill>
              </a:rPr>
              <a:t> both in the static and dynamic tests.</a:t>
            </a:r>
          </a:p>
          <a:p>
            <a:pPr marL="214313" indent="-214313">
              <a:buFont typeface="Wingdings" panose="05000000000000000000" pitchFamily="2" charset="2"/>
              <a:buChar char="§"/>
            </a:pPr>
            <a:r>
              <a:rPr lang="en-US" altLang="zh-CN" sz="1200" kern="0" dirty="0">
                <a:solidFill>
                  <a:schemeClr val="bg1"/>
                </a:solidFill>
              </a:rPr>
              <a:t>HA cartridges carry an level of biocompatibility and their use in HP is </a:t>
            </a:r>
            <a:r>
              <a:rPr lang="en-US" altLang="zh-CN" sz="1200" kern="0" dirty="0">
                <a:solidFill>
                  <a:srgbClr val="FF0000"/>
                </a:solidFill>
              </a:rPr>
              <a:t>not associated with adverse reactions or signs of cytotoxicity</a:t>
            </a:r>
            <a:r>
              <a:rPr lang="en-US" altLang="zh-CN" sz="1200" kern="0" dirty="0">
                <a:solidFill>
                  <a:schemeClr val="bg1"/>
                </a:solidFill>
              </a:rPr>
              <a:t>. </a:t>
            </a:r>
            <a:endParaRPr lang="zh-CN" altLang="en-US" sz="1200" kern="0"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6A81B9-A72D-4753-9B41-1B848ABB7D3F}"/>
              </a:ext>
            </a:extLst>
          </p:cNvPr>
          <p:cNvGrpSpPr/>
          <p:nvPr/>
        </p:nvGrpSpPr>
        <p:grpSpPr>
          <a:xfrm>
            <a:off x="370578" y="1016875"/>
            <a:ext cx="4140462" cy="1966355"/>
            <a:chOff x="575384" y="284414"/>
            <a:chExt cx="5307256" cy="2586182"/>
          </a:xfrm>
        </p:grpSpPr>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3737"/>
            <a:stretch/>
          </p:blipFill>
          <p:spPr bwMode="auto">
            <a:xfrm>
              <a:off x="575384" y="2271240"/>
              <a:ext cx="4899640" cy="59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575384" y="1270771"/>
              <a:ext cx="5307256" cy="89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384" y="284414"/>
              <a:ext cx="4799256" cy="91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2">
            <a:extLst>
              <a:ext uri="{FF2B5EF4-FFF2-40B4-BE49-F238E27FC236}">
                <a16:creationId xmlns:a16="http://schemas.microsoft.com/office/drawing/2014/main" id="{1C8301C4-E848-4B82-A47C-37E2054A83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4918" y="780531"/>
            <a:ext cx="1111552" cy="47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5BB65E2C-016B-4D25-8047-FC23A21EACDA}"/>
              </a:ext>
            </a:extLst>
          </p:cNvPr>
          <p:cNvSpPr/>
          <p:nvPr/>
        </p:nvSpPr>
        <p:spPr>
          <a:xfrm>
            <a:off x="370578" y="3181027"/>
            <a:ext cx="3660402" cy="171106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kern="0" dirty="0">
                <a:solidFill>
                  <a:schemeClr val="tx1"/>
                </a:solidFill>
              </a:rPr>
              <a:t>Results</a:t>
            </a:r>
          </a:p>
          <a:p>
            <a:pPr marL="214313" indent="-214313">
              <a:buFont typeface="Wingdings" panose="05000000000000000000" pitchFamily="2" charset="2"/>
              <a:buChar char="§"/>
            </a:pPr>
            <a:r>
              <a:rPr lang="en-US" altLang="zh-CN" sz="1200" kern="0" dirty="0">
                <a:solidFill>
                  <a:schemeClr val="bg1"/>
                </a:solidFill>
              </a:rPr>
              <a:t>Sequential images demonstrated an </a:t>
            </a:r>
            <a:r>
              <a:rPr lang="en-US" altLang="zh-CN" sz="1200" kern="0" dirty="0">
                <a:solidFill>
                  <a:srgbClr val="FF0000"/>
                </a:solidFill>
              </a:rPr>
              <a:t>excellent distribution of the flow inside the cartridges</a:t>
            </a:r>
            <a:r>
              <a:rPr lang="en-US" altLang="zh-CN" sz="1200" kern="0" dirty="0">
                <a:solidFill>
                  <a:schemeClr val="bg1"/>
                </a:solidFill>
              </a:rPr>
              <a:t>.</a:t>
            </a:r>
          </a:p>
          <a:p>
            <a:pPr marL="214313" indent="-214313" defTabSz="740664">
              <a:buFont typeface="Wingdings" panose="05000000000000000000" pitchFamily="2" charset="2"/>
              <a:buChar char="§"/>
            </a:pPr>
            <a:r>
              <a:rPr lang="en-US" altLang="zh-CN" sz="1200" kern="0" dirty="0">
                <a:solidFill>
                  <a:schemeClr val="bg1"/>
                </a:solidFill>
              </a:rPr>
              <a:t>The structural and functional design of the studied </a:t>
            </a:r>
            <a:r>
              <a:rPr lang="en-US" altLang="zh-CN" sz="1200" kern="0" dirty="0">
                <a:solidFill>
                  <a:srgbClr val="FF0000"/>
                </a:solidFill>
              </a:rPr>
              <a:t>cartridges is adequate for hemoperfusion </a:t>
            </a:r>
            <a:r>
              <a:rPr lang="en-US" altLang="zh-CN" sz="1200" kern="0" dirty="0">
                <a:solidFill>
                  <a:schemeClr val="bg1"/>
                </a:solidFill>
              </a:rPr>
              <a:t>without channeling phenomena. </a:t>
            </a:r>
          </a:p>
        </p:txBody>
      </p:sp>
      <p:sp>
        <p:nvSpPr>
          <p:cNvPr id="10" name="TextBox 9">
            <a:extLst>
              <a:ext uri="{FF2B5EF4-FFF2-40B4-BE49-F238E27FC236}">
                <a16:creationId xmlns:a16="http://schemas.microsoft.com/office/drawing/2014/main" id="{F3A9CECF-D478-468A-8973-EEBFBD53B728}"/>
              </a:ext>
            </a:extLst>
          </p:cNvPr>
          <p:cNvSpPr txBox="1"/>
          <p:nvPr/>
        </p:nvSpPr>
        <p:spPr>
          <a:xfrm>
            <a:off x="237531" y="598588"/>
            <a:ext cx="6182608" cy="441339"/>
          </a:xfrm>
          <a:prstGeom prst="rect">
            <a:avLst/>
          </a:prstGeom>
          <a:noFill/>
        </p:spPr>
        <p:txBody>
          <a:bodyPr wrap="square" rtlCol="0">
            <a:spAutoFit/>
          </a:bodyPr>
          <a:lstStyle/>
          <a:p>
            <a:pPr defTabSz="740664"/>
            <a:r>
              <a:rPr lang="en-US" altLang="zh-CN" sz="2268" b="1" cap="all" dirty="0">
                <a:solidFill>
                  <a:srgbClr val="0070C0"/>
                </a:solidFill>
                <a:latin typeface="Verdana"/>
                <a:ea typeface="微软雅黑" panose="020B0503020204020204" pitchFamily="34" charset="-122"/>
                <a:sym typeface="Verdana" panose="020B0604030504040204" pitchFamily="34" charset="0"/>
              </a:rPr>
              <a:t>Safety: Radiological results</a:t>
            </a:r>
          </a:p>
        </p:txBody>
      </p:sp>
      <p:pic>
        <p:nvPicPr>
          <p:cNvPr id="11" name="图片 3">
            <a:extLst>
              <a:ext uri="{FF2B5EF4-FFF2-40B4-BE49-F238E27FC236}">
                <a16:creationId xmlns:a16="http://schemas.microsoft.com/office/drawing/2014/main" id="{1D4FF119-7685-40E3-AF06-58C3EBFD1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2388" y="2329910"/>
            <a:ext cx="4967693" cy="2562184"/>
          </a:xfrm>
          <a:prstGeom prst="rect">
            <a:avLst/>
          </a:prstGeom>
          <a:solidFill>
            <a:schemeClr val="bg1"/>
          </a:solidFill>
        </p:spPr>
      </p:pic>
    </p:spTree>
    <p:extLst>
      <p:ext uri="{BB962C8B-B14F-4D97-AF65-F5344CB8AC3E}">
        <p14:creationId xmlns:p14="http://schemas.microsoft.com/office/powerpoint/2010/main" val="38284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7"/>
          <p:cNvGrpSpPr/>
          <p:nvPr/>
        </p:nvGrpSpPr>
        <p:grpSpPr bwMode="auto">
          <a:xfrm>
            <a:off x="1452760" y="391265"/>
            <a:ext cx="703263" cy="701675"/>
            <a:chOff x="1278434" y="1221111"/>
            <a:chExt cx="806694" cy="806694"/>
          </a:xfrm>
        </p:grpSpPr>
        <p:sp>
          <p:nvSpPr>
            <p:cNvPr id="6" name="椭圆 5"/>
            <p:cNvSpPr/>
            <p:nvPr/>
          </p:nvSpPr>
          <p:spPr bwMode="auto">
            <a:xfrm>
              <a:off x="1278434" y="1221111"/>
              <a:ext cx="806694" cy="806694"/>
            </a:xfrm>
            <a:prstGeom prst="ellipse">
              <a:avLst/>
            </a:prstGeom>
            <a:solidFill>
              <a:srgbClr val="38C8C5"/>
            </a:solidFill>
            <a:ln w="25400" cap="flat" cmpd="sng" algn="ctr">
              <a:no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endParaRPr>
            </a:p>
          </p:txBody>
        </p:sp>
        <p:sp>
          <p:nvSpPr>
            <p:cNvPr id="7" name="椭圆 6"/>
            <p:cNvSpPr/>
            <p:nvPr/>
          </p:nvSpPr>
          <p:spPr bwMode="auto">
            <a:xfrm>
              <a:off x="1331243" y="1274038"/>
              <a:ext cx="701076" cy="700838"/>
            </a:xfrm>
            <a:prstGeom prst="ellipse">
              <a:avLst/>
            </a:prstGeom>
            <a:noFill/>
            <a:ln w="12700" cap="flat" cmpd="sng" algn="ctr">
              <a:solidFill>
                <a:srgbClr val="FFFFFF"/>
              </a:solid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微软雅黑"/>
                </a:rPr>
                <a:t>1</a:t>
              </a:r>
              <a:endParaRPr kumimoji="0" lang="zh-CN" altLang="en-US" sz="3200" b="1" i="0" u="none" strike="noStrike" kern="0" cap="none" spc="0" normalizeH="0" baseline="0" noProof="0" dirty="0">
                <a:ln>
                  <a:noFill/>
                </a:ln>
                <a:solidFill>
                  <a:prstClr val="white"/>
                </a:solidFill>
                <a:effectLst/>
                <a:uLnTx/>
                <a:uFillTx/>
                <a:latin typeface="微软雅黑"/>
              </a:endParaRPr>
            </a:p>
          </p:txBody>
        </p:sp>
      </p:grpSp>
      <p:grpSp>
        <p:nvGrpSpPr>
          <p:cNvPr id="8" name="组合 7"/>
          <p:cNvGrpSpPr/>
          <p:nvPr/>
        </p:nvGrpSpPr>
        <p:grpSpPr>
          <a:xfrm>
            <a:off x="1460176" y="1329613"/>
            <a:ext cx="689507" cy="688351"/>
            <a:chOff x="301512" y="2039525"/>
            <a:chExt cx="846854" cy="845426"/>
          </a:xfrm>
          <a:solidFill>
            <a:srgbClr val="2E9BD2"/>
          </a:solidFill>
        </p:grpSpPr>
        <p:sp>
          <p:nvSpPr>
            <p:cNvPr id="9" name="椭圆 8"/>
            <p:cNvSpPr/>
            <p:nvPr/>
          </p:nvSpPr>
          <p:spPr bwMode="auto">
            <a:xfrm>
              <a:off x="301512" y="2039525"/>
              <a:ext cx="846854" cy="845426"/>
            </a:xfrm>
            <a:prstGeom prst="ellipse">
              <a:avLst/>
            </a:prstGeom>
            <a:grpFill/>
            <a:ln w="25400" cap="flat" cmpd="sng" algn="ctr">
              <a:no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endParaRPr>
            </a:p>
          </p:txBody>
        </p:sp>
        <p:sp>
          <p:nvSpPr>
            <p:cNvPr id="10" name="椭圆 9"/>
            <p:cNvSpPr/>
            <p:nvPr/>
          </p:nvSpPr>
          <p:spPr bwMode="auto">
            <a:xfrm>
              <a:off x="358636" y="2095221"/>
              <a:ext cx="732607" cy="734035"/>
            </a:xfrm>
            <a:prstGeom prst="ellipse">
              <a:avLst/>
            </a:prstGeom>
            <a:grpFill/>
            <a:ln w="12700" cap="flat" cmpd="sng" algn="ctr">
              <a:solidFill>
                <a:sysClr val="window" lastClr="FFFFFF"/>
              </a:solid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微软雅黑"/>
                </a:rPr>
                <a:t>2</a:t>
              </a:r>
              <a:endParaRPr kumimoji="0" lang="zh-CN" altLang="en-US" sz="3200" b="1" i="0" u="none" strike="noStrike" kern="0" cap="none" spc="0" normalizeH="0" baseline="0" noProof="0" dirty="0">
                <a:ln>
                  <a:noFill/>
                </a:ln>
                <a:solidFill>
                  <a:prstClr val="white"/>
                </a:solidFill>
                <a:effectLst/>
                <a:uLnTx/>
                <a:uFillTx/>
                <a:latin typeface="微软雅黑"/>
              </a:endParaRPr>
            </a:p>
          </p:txBody>
        </p:sp>
      </p:grpSp>
      <p:sp>
        <p:nvSpPr>
          <p:cNvPr id="14" name="TextBox 13"/>
          <p:cNvSpPr txBox="1"/>
          <p:nvPr/>
        </p:nvSpPr>
        <p:spPr>
          <a:xfrm>
            <a:off x="2676723" y="650316"/>
            <a:ext cx="5051425" cy="369332"/>
          </a:xfrm>
          <a:prstGeom prst="rect">
            <a:avLst/>
          </a:prstGeom>
          <a:noFill/>
        </p:spPr>
        <p:txBody>
          <a:bodyPr>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sym typeface="Verdana" panose="020B0604030504040204" pitchFamily="34" charset="0"/>
              </a:rPr>
              <a:t>Background of Poisoning</a:t>
            </a:r>
          </a:p>
        </p:txBody>
      </p:sp>
      <p:sp>
        <p:nvSpPr>
          <p:cNvPr id="15" name="TextBox 14"/>
          <p:cNvSpPr txBox="1"/>
          <p:nvPr/>
        </p:nvSpPr>
        <p:spPr>
          <a:xfrm>
            <a:off x="2676723" y="1596080"/>
            <a:ext cx="5495180" cy="369332"/>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rPr>
              <a:t>Principle and benefits of HA230</a:t>
            </a:r>
          </a:p>
        </p:txBody>
      </p:sp>
      <p:cxnSp>
        <p:nvCxnSpPr>
          <p:cNvPr id="17" name="直接连接符 16"/>
          <p:cNvCxnSpPr>
            <a:cxnSpLocks/>
          </p:cNvCxnSpPr>
          <p:nvPr/>
        </p:nvCxnSpPr>
        <p:spPr>
          <a:xfrm flipV="1">
            <a:off x="2676723" y="1046902"/>
            <a:ext cx="5495180" cy="1588"/>
          </a:xfrm>
          <a:prstGeom prst="line">
            <a:avLst/>
          </a:prstGeom>
          <a:noFill/>
          <a:ln w="9525" cap="flat" cmpd="sng" algn="ctr">
            <a:solidFill>
              <a:srgbClr val="4F81BD">
                <a:shade val="95000"/>
                <a:satMod val="105000"/>
              </a:srgbClr>
            </a:solidFill>
            <a:prstDash val="solid"/>
          </a:ln>
          <a:effectLst/>
        </p:spPr>
      </p:cxnSp>
      <p:cxnSp>
        <p:nvCxnSpPr>
          <p:cNvPr id="18" name="直接连接符 17"/>
          <p:cNvCxnSpPr>
            <a:cxnSpLocks/>
          </p:cNvCxnSpPr>
          <p:nvPr/>
        </p:nvCxnSpPr>
        <p:spPr>
          <a:xfrm flipV="1">
            <a:off x="2676723" y="1965412"/>
            <a:ext cx="5495180" cy="3828"/>
          </a:xfrm>
          <a:prstGeom prst="line">
            <a:avLst/>
          </a:prstGeom>
          <a:noFill/>
          <a:ln w="9525" cap="flat" cmpd="sng" algn="ctr">
            <a:solidFill>
              <a:srgbClr val="4F81BD">
                <a:shade val="95000"/>
                <a:satMod val="105000"/>
              </a:srgbClr>
            </a:solidFill>
            <a:prstDash val="solid"/>
          </a:ln>
          <a:effectLst/>
        </p:spPr>
      </p:cxnSp>
      <p:grpSp>
        <p:nvGrpSpPr>
          <p:cNvPr id="20" name="组合 19"/>
          <p:cNvGrpSpPr/>
          <p:nvPr/>
        </p:nvGrpSpPr>
        <p:grpSpPr>
          <a:xfrm>
            <a:off x="1465777" y="2225438"/>
            <a:ext cx="689513" cy="688351"/>
            <a:chOff x="301512" y="2039525"/>
            <a:chExt cx="846854" cy="845426"/>
          </a:xfrm>
          <a:solidFill>
            <a:srgbClr val="FFC000"/>
          </a:solidFill>
        </p:grpSpPr>
        <p:sp>
          <p:nvSpPr>
            <p:cNvPr id="21" name="椭圆 20"/>
            <p:cNvSpPr/>
            <p:nvPr/>
          </p:nvSpPr>
          <p:spPr bwMode="auto">
            <a:xfrm>
              <a:off x="301512" y="2039525"/>
              <a:ext cx="846854" cy="845426"/>
            </a:xfrm>
            <a:prstGeom prst="ellipse">
              <a:avLst/>
            </a:prstGeom>
            <a:grpFill/>
            <a:ln w="25400" cap="flat" cmpd="sng" algn="ctr">
              <a:no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endParaRPr>
            </a:p>
          </p:txBody>
        </p:sp>
        <p:sp>
          <p:nvSpPr>
            <p:cNvPr id="22" name="椭圆 21"/>
            <p:cNvSpPr/>
            <p:nvPr/>
          </p:nvSpPr>
          <p:spPr bwMode="auto">
            <a:xfrm>
              <a:off x="358636" y="2095221"/>
              <a:ext cx="732607" cy="734035"/>
            </a:xfrm>
            <a:prstGeom prst="ellipse">
              <a:avLst/>
            </a:prstGeom>
            <a:grpFill/>
            <a:ln w="12700" cap="flat" cmpd="sng" algn="ctr">
              <a:solidFill>
                <a:sysClr val="window" lastClr="FFFFFF"/>
              </a:solid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微软雅黑"/>
                </a:rPr>
                <a:t>3</a:t>
              </a:r>
              <a:endParaRPr kumimoji="0" lang="zh-CN" altLang="en-US" sz="3200" b="1" i="0" u="none" strike="noStrike" kern="0" cap="none" spc="0" normalizeH="0" baseline="0" noProof="0" dirty="0">
                <a:ln>
                  <a:noFill/>
                </a:ln>
                <a:solidFill>
                  <a:prstClr val="white"/>
                </a:solidFill>
                <a:effectLst/>
                <a:uLnTx/>
                <a:uFillTx/>
                <a:latin typeface="微软雅黑"/>
              </a:endParaRPr>
            </a:p>
          </p:txBody>
        </p:sp>
      </p:grpSp>
      <p:cxnSp>
        <p:nvCxnSpPr>
          <p:cNvPr id="23" name="直接连接符 22"/>
          <p:cNvCxnSpPr>
            <a:cxnSpLocks/>
          </p:cNvCxnSpPr>
          <p:nvPr/>
        </p:nvCxnSpPr>
        <p:spPr>
          <a:xfrm>
            <a:off x="2681485" y="2802677"/>
            <a:ext cx="5490418" cy="0"/>
          </a:xfrm>
          <a:prstGeom prst="line">
            <a:avLst/>
          </a:prstGeom>
          <a:noFill/>
          <a:ln w="9525" cap="flat" cmpd="sng" algn="ctr">
            <a:solidFill>
              <a:srgbClr val="4F81BD">
                <a:shade val="95000"/>
                <a:satMod val="105000"/>
              </a:srgbClr>
            </a:solidFill>
            <a:prstDash val="solid"/>
          </a:ln>
          <a:effectLst/>
        </p:spPr>
      </p:cxnSp>
      <p:sp>
        <p:nvSpPr>
          <p:cNvPr id="24" name="TextBox 23"/>
          <p:cNvSpPr txBox="1"/>
          <p:nvPr/>
        </p:nvSpPr>
        <p:spPr>
          <a:xfrm>
            <a:off x="2682643" y="2424753"/>
            <a:ext cx="5346402" cy="369332"/>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defRPr/>
            </a:pPr>
            <a:r>
              <a:rPr lang="en-US" altLang="zh-CN" b="1" kern="0" dirty="0">
                <a:solidFill>
                  <a:srgbClr val="0070C0"/>
                </a:solidFill>
                <a:effectLst>
                  <a:outerShdw blurRad="38100" dist="38100" dir="2700000" algn="tl">
                    <a:srgbClr val="000000">
                      <a:alpha val="43137"/>
                    </a:srgbClr>
                  </a:outerShdw>
                </a:effectLst>
              </a:rPr>
              <a:t>Clinical studies</a:t>
            </a:r>
            <a:endPar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endParaRPr>
          </a:p>
        </p:txBody>
      </p:sp>
      <p:grpSp>
        <p:nvGrpSpPr>
          <p:cNvPr id="19" name="组合 28"/>
          <p:cNvGrpSpPr/>
          <p:nvPr/>
        </p:nvGrpSpPr>
        <p:grpSpPr bwMode="auto">
          <a:xfrm>
            <a:off x="1504225" y="3170897"/>
            <a:ext cx="688975" cy="687387"/>
            <a:chOff x="1403648" y="1527633"/>
            <a:chExt cx="1080120" cy="1080120"/>
          </a:xfrm>
        </p:grpSpPr>
        <p:sp>
          <p:nvSpPr>
            <p:cNvPr id="25" name="椭圆 24"/>
            <p:cNvSpPr/>
            <p:nvPr/>
          </p:nvSpPr>
          <p:spPr>
            <a:xfrm>
              <a:off x="1403648" y="1527633"/>
              <a:ext cx="1080120" cy="1080120"/>
            </a:xfrm>
            <a:prstGeom prst="ellipse">
              <a:avLst/>
            </a:prstGeom>
            <a:solidFill>
              <a:srgbClr val="5ABB00"/>
            </a:solidFill>
            <a:ln w="25400" cap="flat" cmpd="sng" algn="ctr">
              <a:noFill/>
              <a:prstDash val="solid"/>
            </a:ln>
            <a:effectLst/>
          </p:spPr>
          <p:txBody>
            <a:bodyPr anchor="ctr"/>
            <a:lstStyle/>
            <a:p>
              <a:pPr defTabSz="914400" eaLnBrk="0" hangingPunct="0">
                <a:defRPr/>
              </a:pPr>
              <a:endParaRPr lang="zh-CN" altLang="en-US" sz="1800" kern="0" dirty="0">
                <a:solidFill>
                  <a:prstClr val="white"/>
                </a:solidFill>
              </a:endParaRPr>
            </a:p>
          </p:txBody>
        </p:sp>
        <p:sp>
          <p:nvSpPr>
            <p:cNvPr id="26" name="椭圆 25"/>
            <p:cNvSpPr/>
            <p:nvPr/>
          </p:nvSpPr>
          <p:spPr>
            <a:xfrm>
              <a:off x="1478311" y="1599973"/>
              <a:ext cx="930795" cy="935440"/>
            </a:xfrm>
            <a:prstGeom prst="ellipse">
              <a:avLst/>
            </a:prstGeom>
            <a:noFill/>
            <a:ln w="12700" cap="flat" cmpd="sng" algn="ctr">
              <a:solidFill>
                <a:sysClr val="window" lastClr="FFFFFF"/>
              </a:solidFill>
              <a:prstDash val="solid"/>
            </a:ln>
            <a:effectLst/>
          </p:spPr>
          <p:txBody>
            <a:bodyPr anchor="ctr"/>
            <a:lstStyle/>
            <a:p>
              <a:pPr defTabSz="914400" eaLnBrk="0" hangingPunct="0">
                <a:defRPr/>
              </a:pPr>
              <a:r>
                <a:rPr lang="en-US" altLang="zh-CN" sz="3200" b="1" kern="0" dirty="0">
                  <a:solidFill>
                    <a:prstClr val="white"/>
                  </a:solidFill>
                  <a:latin typeface="微软雅黑"/>
                </a:rPr>
                <a:t>4</a:t>
              </a:r>
              <a:endParaRPr lang="zh-CN" altLang="en-US" sz="3200" b="1" kern="0" dirty="0">
                <a:solidFill>
                  <a:prstClr val="white"/>
                </a:solidFill>
                <a:latin typeface="微软雅黑"/>
              </a:endParaRPr>
            </a:p>
          </p:txBody>
        </p:sp>
      </p:grpSp>
      <p:sp>
        <p:nvSpPr>
          <p:cNvPr id="28" name="TextBox 23"/>
          <p:cNvSpPr txBox="1"/>
          <p:nvPr/>
        </p:nvSpPr>
        <p:spPr>
          <a:xfrm>
            <a:off x="2676723" y="3343348"/>
            <a:ext cx="5346402" cy="369332"/>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rPr>
              <a:t>Operation of HA230</a:t>
            </a:r>
          </a:p>
        </p:txBody>
      </p:sp>
      <p:cxnSp>
        <p:nvCxnSpPr>
          <p:cNvPr id="29" name="直接连接符 28"/>
          <p:cNvCxnSpPr>
            <a:cxnSpLocks/>
          </p:cNvCxnSpPr>
          <p:nvPr/>
        </p:nvCxnSpPr>
        <p:spPr>
          <a:xfrm flipV="1">
            <a:off x="2669054" y="3712680"/>
            <a:ext cx="5495180" cy="1588"/>
          </a:xfrm>
          <a:prstGeom prst="line">
            <a:avLst/>
          </a:prstGeom>
          <a:noFill/>
          <a:ln w="9525" cap="flat" cmpd="sng" algn="ctr">
            <a:solidFill>
              <a:srgbClr val="4F81BD">
                <a:shade val="95000"/>
                <a:satMod val="105000"/>
              </a:srgbClr>
            </a:solidFill>
            <a:prstDash val="solid"/>
          </a:ln>
          <a:effectLst/>
        </p:spPr>
      </p:cxnSp>
      <p:grpSp>
        <p:nvGrpSpPr>
          <p:cNvPr id="27" name="组合 28">
            <a:extLst>
              <a:ext uri="{FF2B5EF4-FFF2-40B4-BE49-F238E27FC236}">
                <a16:creationId xmlns:a16="http://schemas.microsoft.com/office/drawing/2014/main" id="{7E0DE7BA-12E7-4F0E-B1C6-ABD731EDEF37}"/>
              </a:ext>
            </a:extLst>
          </p:cNvPr>
          <p:cNvGrpSpPr/>
          <p:nvPr/>
        </p:nvGrpSpPr>
        <p:grpSpPr bwMode="auto">
          <a:xfrm>
            <a:off x="1521620" y="4086291"/>
            <a:ext cx="688975" cy="687387"/>
            <a:chOff x="1403648" y="1527633"/>
            <a:chExt cx="1080120" cy="1080120"/>
          </a:xfrm>
        </p:grpSpPr>
        <p:sp>
          <p:nvSpPr>
            <p:cNvPr id="30" name="椭圆 29">
              <a:extLst>
                <a:ext uri="{FF2B5EF4-FFF2-40B4-BE49-F238E27FC236}">
                  <a16:creationId xmlns:a16="http://schemas.microsoft.com/office/drawing/2014/main" id="{24D200C5-DB70-4044-B648-61EF4A636AB2}"/>
                </a:ext>
              </a:extLst>
            </p:cNvPr>
            <p:cNvSpPr/>
            <p:nvPr/>
          </p:nvSpPr>
          <p:spPr>
            <a:xfrm>
              <a:off x="1403648" y="1527633"/>
              <a:ext cx="1080120" cy="1080120"/>
            </a:xfrm>
            <a:prstGeom prst="ellipse">
              <a:avLst/>
            </a:prstGeom>
            <a:solidFill>
              <a:srgbClr val="5ABB00"/>
            </a:solidFill>
            <a:ln w="25400" cap="flat" cmpd="sng" algn="ctr">
              <a:noFill/>
              <a:prstDash val="solid"/>
            </a:ln>
            <a:effectLst/>
          </p:spPr>
          <p:txBody>
            <a:bodyPr anchor="ctr"/>
            <a:lstStyle/>
            <a:p>
              <a:pPr defTabSz="914400" eaLnBrk="0" hangingPunct="0">
                <a:defRPr/>
              </a:pPr>
              <a:endParaRPr lang="zh-CN" altLang="en-US" sz="1800" kern="0" dirty="0">
                <a:solidFill>
                  <a:prstClr val="white"/>
                </a:solidFill>
              </a:endParaRPr>
            </a:p>
          </p:txBody>
        </p:sp>
        <p:sp>
          <p:nvSpPr>
            <p:cNvPr id="31" name="椭圆 30">
              <a:extLst>
                <a:ext uri="{FF2B5EF4-FFF2-40B4-BE49-F238E27FC236}">
                  <a16:creationId xmlns:a16="http://schemas.microsoft.com/office/drawing/2014/main" id="{55683FC4-C125-49DD-A276-2BCEEE6B1BA7}"/>
                </a:ext>
              </a:extLst>
            </p:cNvPr>
            <p:cNvSpPr/>
            <p:nvPr/>
          </p:nvSpPr>
          <p:spPr>
            <a:xfrm>
              <a:off x="1478311" y="1599973"/>
              <a:ext cx="930795" cy="935440"/>
            </a:xfrm>
            <a:prstGeom prst="ellipse">
              <a:avLst/>
            </a:prstGeom>
            <a:noFill/>
            <a:ln w="12700" cap="flat" cmpd="sng" algn="ctr">
              <a:solidFill>
                <a:sysClr val="window" lastClr="FFFFFF"/>
              </a:solidFill>
              <a:prstDash val="solid"/>
            </a:ln>
            <a:effectLst/>
          </p:spPr>
          <p:txBody>
            <a:bodyPr anchor="ctr"/>
            <a:lstStyle/>
            <a:p>
              <a:pPr defTabSz="914400" eaLnBrk="0" hangingPunct="0">
                <a:defRPr/>
              </a:pPr>
              <a:r>
                <a:rPr lang="en-US" altLang="zh-CN" sz="3200" b="1" kern="0" dirty="0">
                  <a:solidFill>
                    <a:prstClr val="white"/>
                  </a:solidFill>
                  <a:latin typeface="微软雅黑"/>
                </a:rPr>
                <a:t>5</a:t>
              </a:r>
              <a:endParaRPr lang="zh-CN" altLang="en-US" sz="3200" b="1" kern="0" dirty="0">
                <a:solidFill>
                  <a:prstClr val="white"/>
                </a:solidFill>
                <a:latin typeface="微软雅黑"/>
              </a:endParaRPr>
            </a:p>
          </p:txBody>
        </p:sp>
      </p:grpSp>
      <p:cxnSp>
        <p:nvCxnSpPr>
          <p:cNvPr id="32" name="直接连接符 31">
            <a:extLst>
              <a:ext uri="{FF2B5EF4-FFF2-40B4-BE49-F238E27FC236}">
                <a16:creationId xmlns:a16="http://schemas.microsoft.com/office/drawing/2014/main" id="{E7FA6E73-23C6-4AA1-B2E6-C0AF2C1A5CC5}"/>
              </a:ext>
            </a:extLst>
          </p:cNvPr>
          <p:cNvCxnSpPr>
            <a:cxnSpLocks/>
          </p:cNvCxnSpPr>
          <p:nvPr/>
        </p:nvCxnSpPr>
        <p:spPr>
          <a:xfrm flipV="1">
            <a:off x="2676723" y="4608714"/>
            <a:ext cx="5495180" cy="1588"/>
          </a:xfrm>
          <a:prstGeom prst="line">
            <a:avLst/>
          </a:prstGeom>
          <a:noFill/>
          <a:ln w="9525" cap="flat" cmpd="sng" algn="ctr">
            <a:solidFill>
              <a:srgbClr val="4F81BD">
                <a:shade val="95000"/>
                <a:satMod val="105000"/>
              </a:srgbClr>
            </a:solidFill>
            <a:prstDash val="solid"/>
          </a:ln>
          <a:effectLst/>
        </p:spPr>
      </p:cxnSp>
      <p:sp>
        <p:nvSpPr>
          <p:cNvPr id="33" name="文本框 32">
            <a:extLst>
              <a:ext uri="{FF2B5EF4-FFF2-40B4-BE49-F238E27FC236}">
                <a16:creationId xmlns:a16="http://schemas.microsoft.com/office/drawing/2014/main" id="{23DFC28D-E466-4B32-A3AA-BB2488847531}"/>
              </a:ext>
            </a:extLst>
          </p:cNvPr>
          <p:cNvSpPr txBox="1"/>
          <p:nvPr/>
        </p:nvSpPr>
        <p:spPr>
          <a:xfrm>
            <a:off x="2669054" y="4253350"/>
            <a:ext cx="5059094" cy="369332"/>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defRPr/>
            </a:pPr>
            <a:r>
              <a:rPr lang="en-US" altLang="zh-CN" b="1" kern="0" dirty="0">
                <a:solidFill>
                  <a:srgbClr val="0070C0"/>
                </a:solidFill>
                <a:effectLst>
                  <a:outerShdw blurRad="38100" dist="38100" dir="2700000" algn="tl">
                    <a:srgbClr val="000000">
                      <a:alpha val="43137"/>
                    </a:srgbClr>
                  </a:outerShdw>
                </a:effectLst>
              </a:rPr>
              <a:t>Introduction</a:t>
            </a:r>
            <a:r>
              <a:rPr lang="zh-CN" altLang="en-US" b="1" kern="0" dirty="0">
                <a:solidFill>
                  <a:srgbClr val="0070C0"/>
                </a:solidFill>
                <a:effectLst>
                  <a:outerShdw blurRad="38100" dist="38100" dir="2700000" algn="tl">
                    <a:srgbClr val="000000">
                      <a:alpha val="43137"/>
                    </a:srgbClr>
                  </a:outerShdw>
                </a:effectLst>
              </a:rPr>
              <a:t> </a:t>
            </a:r>
            <a:r>
              <a:rPr lang="en-US" altLang="zh-CN" b="1" kern="0" dirty="0">
                <a:solidFill>
                  <a:srgbClr val="0070C0"/>
                </a:solidFill>
                <a:effectLst>
                  <a:outerShdw blurRad="38100" dist="38100" dir="2700000" algn="tl">
                    <a:srgbClr val="000000">
                      <a:alpha val="43137"/>
                    </a:srgbClr>
                  </a:outerShdw>
                </a:effectLst>
              </a:rPr>
              <a:t>of</a:t>
            </a:r>
            <a:r>
              <a:rPr lang="zh-CN" altLang="en-US" b="1" kern="0" dirty="0">
                <a:solidFill>
                  <a:srgbClr val="0070C0"/>
                </a:solidFill>
                <a:effectLst>
                  <a:outerShdw blurRad="38100" dist="38100" dir="2700000" algn="tl">
                    <a:srgbClr val="000000">
                      <a:alpha val="43137"/>
                    </a:srgbClr>
                  </a:outerShdw>
                </a:effectLst>
              </a:rPr>
              <a:t> </a:t>
            </a:r>
            <a:r>
              <a:rPr lang="en-US" altLang="zh-CN" b="1" kern="0" dirty="0">
                <a:solidFill>
                  <a:srgbClr val="0070C0"/>
                </a:solidFill>
                <a:effectLst>
                  <a:outerShdw blurRad="38100" dist="38100" dir="2700000" algn="tl">
                    <a:srgbClr val="000000">
                      <a:alpha val="43137"/>
                    </a:srgbClr>
                  </a:outerShdw>
                </a:effectLst>
              </a:rPr>
              <a:t>HA280 and DNA230</a:t>
            </a:r>
            <a:endPar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a:extLst>
              <a:ext uri="{28A0092B-C50C-407E-A947-70E740481C1C}">
                <a14:useLocalDpi xmlns:a14="http://schemas.microsoft.com/office/drawing/2010/main" val="0"/>
              </a:ext>
            </a:extLst>
          </a:blip>
          <a:srcRect l="2703" t="19596" r="13510" b="19833"/>
          <a:stretch>
            <a:fillRect/>
          </a:stretch>
        </p:blipFill>
        <p:spPr>
          <a:xfrm>
            <a:off x="0" y="279693"/>
            <a:ext cx="4860032" cy="4522023"/>
          </a:xfrm>
          <a:prstGeom prst="rect">
            <a:avLst/>
          </a:prstGeom>
        </p:spPr>
      </p:pic>
      <p:grpSp>
        <p:nvGrpSpPr>
          <p:cNvPr id="12" name="组合 11"/>
          <p:cNvGrpSpPr/>
          <p:nvPr/>
        </p:nvGrpSpPr>
        <p:grpSpPr>
          <a:xfrm>
            <a:off x="4170519" y="2150099"/>
            <a:ext cx="689513" cy="688351"/>
            <a:chOff x="301512" y="2039525"/>
            <a:chExt cx="846854" cy="845426"/>
          </a:xfrm>
          <a:solidFill>
            <a:srgbClr val="FFC000"/>
          </a:solidFill>
        </p:grpSpPr>
        <p:sp>
          <p:nvSpPr>
            <p:cNvPr id="13" name="椭圆 12"/>
            <p:cNvSpPr/>
            <p:nvPr/>
          </p:nvSpPr>
          <p:spPr bwMode="auto">
            <a:xfrm>
              <a:off x="301512" y="2039525"/>
              <a:ext cx="846854" cy="845426"/>
            </a:xfrm>
            <a:prstGeom prst="ellipse">
              <a:avLst/>
            </a:prstGeom>
            <a:grpFill/>
            <a:ln w="25400" cap="flat" cmpd="sng" algn="ctr">
              <a:no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endParaRPr>
            </a:p>
          </p:txBody>
        </p:sp>
        <p:sp>
          <p:nvSpPr>
            <p:cNvPr id="14" name="椭圆 13"/>
            <p:cNvSpPr/>
            <p:nvPr/>
          </p:nvSpPr>
          <p:spPr bwMode="auto">
            <a:xfrm>
              <a:off x="358636" y="2095221"/>
              <a:ext cx="732607" cy="734035"/>
            </a:xfrm>
            <a:prstGeom prst="ellipse">
              <a:avLst/>
            </a:prstGeom>
            <a:grpFill/>
            <a:ln w="12700" cap="flat" cmpd="sng" algn="ctr">
              <a:solidFill>
                <a:sysClr val="window" lastClr="FFFFFF"/>
              </a:solidFill>
              <a:prstDash val="solid"/>
            </a:ln>
            <a:effectLst/>
          </p:spPr>
          <p:txBody>
            <a:bodyPr anchor="ctr"/>
            <a:lstStyle/>
            <a:p>
              <a:pPr marL="0" marR="0" lvl="0" indent="0" defTabSz="914400" eaLnBrk="0" fontAlgn="auto" latinLnBrk="0" hangingPunct="0">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微软雅黑"/>
                </a:rPr>
                <a:t>3</a:t>
              </a:r>
              <a:endParaRPr kumimoji="0" lang="zh-CN" altLang="en-US" sz="3200" b="1" i="0" u="none" strike="noStrike" kern="0" cap="none" spc="0" normalizeH="0" baseline="0" noProof="0" dirty="0">
                <a:ln>
                  <a:noFill/>
                </a:ln>
                <a:solidFill>
                  <a:prstClr val="white"/>
                </a:solidFill>
                <a:effectLst/>
                <a:uLnTx/>
                <a:uFillTx/>
                <a:latin typeface="微软雅黑"/>
              </a:endParaRPr>
            </a:p>
          </p:txBody>
        </p:sp>
      </p:grpSp>
      <p:sp>
        <p:nvSpPr>
          <p:cNvPr id="15" name="TextBox 23"/>
          <p:cNvSpPr txBox="1"/>
          <p:nvPr/>
        </p:nvSpPr>
        <p:spPr>
          <a:xfrm>
            <a:off x="5071127" y="2309608"/>
            <a:ext cx="2237177" cy="369332"/>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defRPr/>
            </a:pPr>
            <a:r>
              <a:rPr lang="en-US" altLang="zh-CN" b="1" kern="0" dirty="0">
                <a:solidFill>
                  <a:srgbClr val="0070C0"/>
                </a:solidFill>
                <a:effectLst>
                  <a:outerShdw blurRad="38100" dist="38100" dir="2700000" algn="tl">
                    <a:srgbClr val="000000">
                      <a:alpha val="43137"/>
                    </a:srgbClr>
                  </a:outerShdw>
                </a:effectLst>
              </a:rPr>
              <a:t>Clinical studies</a:t>
            </a:r>
            <a:endPar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ffectLst>
                  <a:outerShdw blurRad="38100" dist="38100" dir="2700000" algn="tl">
                    <a:srgbClr val="000000">
                      <a:alpha val="43137"/>
                    </a:srgbClr>
                  </a:outerShdw>
                </a:effectLst>
              </a:rPr>
              <a:t>HA230 </a:t>
            </a:r>
            <a:r>
              <a:rPr lang="en-US" altLang="zh-CN" cap="none" dirty="0">
                <a:effectLst>
                  <a:outerShdw blurRad="38100" dist="38100" dir="2700000" algn="tl">
                    <a:srgbClr val="000000">
                      <a:alpha val="43137"/>
                    </a:srgbClr>
                  </a:outerShdw>
                </a:effectLst>
              </a:rPr>
              <a:t>for </a:t>
            </a:r>
            <a:r>
              <a:rPr lang="en-US" altLang="zh-CN" cap="none" dirty="0" err="1">
                <a:effectLst>
                  <a:outerShdw blurRad="38100" dist="38100" dir="2700000" algn="tl">
                    <a:srgbClr val="000000">
                      <a:alpha val="43137"/>
                    </a:srgbClr>
                  </a:outerShdw>
                </a:effectLst>
              </a:rPr>
              <a:t>Paraquat</a:t>
            </a:r>
            <a:br>
              <a:rPr lang="en-US" altLang="zh-CN" dirty="0"/>
            </a:br>
            <a:endParaRPr lang="zh-CN"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57300"/>
            <a:ext cx="8208912" cy="3888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815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798"/>
          <a:stretch/>
        </p:blipFill>
        <p:spPr bwMode="auto">
          <a:xfrm>
            <a:off x="4355976" y="1777380"/>
            <a:ext cx="4160358" cy="1872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273324"/>
            <a:ext cx="3395473" cy="346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a:spLocks/>
          </p:cNvSpPr>
          <p:nvPr/>
        </p:nvSpPr>
        <p:spPr>
          <a:xfrm>
            <a:off x="670000" y="481236"/>
            <a:ext cx="7632848" cy="504056"/>
          </a:xfrm>
          <a:prstGeom prst="rect">
            <a:avLst/>
          </a:prstGeom>
        </p:spPr>
        <p:txBody>
          <a:bodyPr anchor="t"/>
          <a:lstStyle>
            <a:lvl1pPr algn="l" defTabSz="914400" rtl="0" eaLnBrk="1" latinLnBrk="0" hangingPunct="1">
              <a:spcBef>
                <a:spcPct val="0"/>
              </a:spcBef>
              <a:buNone/>
              <a:defRPr sz="2800" b="1" kern="1200" cap="all">
                <a:solidFill>
                  <a:srgbClr val="0070C0"/>
                </a:solidFill>
                <a:latin typeface="+mj-lt"/>
                <a:ea typeface="+mj-ea"/>
                <a:cs typeface="+mj-cs"/>
              </a:defRPr>
            </a:lvl1pPr>
          </a:lstStyle>
          <a:p>
            <a:r>
              <a:rPr lang="en-US" altLang="zh-CN" dirty="0">
                <a:effectLst>
                  <a:outerShdw blurRad="38100" dist="38100" dir="2700000" algn="tl">
                    <a:srgbClr val="000000">
                      <a:alpha val="43137"/>
                    </a:srgbClr>
                  </a:outerShdw>
                </a:effectLst>
              </a:rPr>
              <a:t>HA230 </a:t>
            </a:r>
            <a:r>
              <a:rPr lang="en-US" altLang="zh-CN" cap="none" dirty="0">
                <a:effectLst>
                  <a:outerShdw blurRad="38100" dist="38100" dir="2700000" algn="tl">
                    <a:srgbClr val="000000">
                      <a:alpha val="43137"/>
                    </a:srgbClr>
                  </a:outerShdw>
                </a:effectLst>
              </a:rPr>
              <a:t>for </a:t>
            </a:r>
            <a:r>
              <a:rPr lang="en-US" altLang="zh-CN" cap="none" dirty="0" err="1">
                <a:effectLst>
                  <a:outerShdw blurRad="38100" dist="38100" dir="2700000" algn="tl">
                    <a:srgbClr val="000000">
                      <a:alpha val="43137"/>
                    </a:srgbClr>
                  </a:outerShdw>
                </a:effectLst>
              </a:rPr>
              <a:t>Paraquat</a:t>
            </a:r>
            <a:r>
              <a:rPr lang="en-US" altLang="zh-CN" cap="none" dirty="0">
                <a:effectLst>
                  <a:outerShdw blurRad="38100" dist="38100" dir="2700000" algn="tl">
                    <a:srgbClr val="000000">
                      <a:alpha val="43137"/>
                    </a:srgbClr>
                  </a:outerShdw>
                </a:effectLst>
              </a:rPr>
              <a:t> - Conclusion</a:t>
            </a:r>
            <a:br>
              <a:rPr lang="en-US" altLang="zh-CN" dirty="0"/>
            </a:br>
            <a:endParaRPr lang="zh-CN" altLang="en-US" dirty="0"/>
          </a:p>
        </p:txBody>
      </p:sp>
      <p:cxnSp>
        <p:nvCxnSpPr>
          <p:cNvPr id="3" name="直接连接符 2">
            <a:extLst>
              <a:ext uri="{FF2B5EF4-FFF2-40B4-BE49-F238E27FC236}">
                <a16:creationId xmlns:a16="http://schemas.microsoft.com/office/drawing/2014/main" id="{B7004BE7-095A-4D33-9131-0E737AEBF5A3}"/>
              </a:ext>
            </a:extLst>
          </p:cNvPr>
          <p:cNvCxnSpPr>
            <a:cxnSpLocks/>
          </p:cNvCxnSpPr>
          <p:nvPr/>
        </p:nvCxnSpPr>
        <p:spPr>
          <a:xfrm>
            <a:off x="4572000" y="1956297"/>
            <a:ext cx="3888432"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AC276A34-AF98-4961-9F21-EFD1D96EA2DB}"/>
              </a:ext>
            </a:extLst>
          </p:cNvPr>
          <p:cNvCxnSpPr>
            <a:cxnSpLocks/>
          </p:cNvCxnSpPr>
          <p:nvPr/>
        </p:nvCxnSpPr>
        <p:spPr>
          <a:xfrm>
            <a:off x="4414416" y="2209428"/>
            <a:ext cx="404601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6952611-961D-481F-B4E6-A1613087513E}"/>
              </a:ext>
            </a:extLst>
          </p:cNvPr>
          <p:cNvCxnSpPr>
            <a:cxnSpLocks/>
          </p:cNvCxnSpPr>
          <p:nvPr/>
        </p:nvCxnSpPr>
        <p:spPr>
          <a:xfrm>
            <a:off x="4414416" y="2392200"/>
            <a:ext cx="1309712"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304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63989"/>
            <a:ext cx="7488832" cy="2322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76056" y="4931581"/>
            <a:ext cx="3983270" cy="276999"/>
          </a:xfrm>
          <a:prstGeom prst="rect">
            <a:avLst/>
          </a:prstGeom>
          <a:noFill/>
        </p:spPr>
        <p:txBody>
          <a:bodyPr wrap="none" rtlCol="0">
            <a:spAutoFit/>
          </a:bodyPr>
          <a:lstStyle/>
          <a:p>
            <a:r>
              <a:rPr lang="en-US" altLang="zh-CN" sz="1200" dirty="0">
                <a:solidFill>
                  <a:prstClr val="black"/>
                </a:solidFill>
              </a:rPr>
              <a:t>ASOP= Acute severe organophosphate poisoning</a:t>
            </a:r>
            <a:endParaRPr lang="zh-CN" altLang="en-US" sz="1200" dirty="0">
              <a:solidFill>
                <a:prstClr val="black"/>
              </a:solidFill>
            </a:endParaRPr>
          </a:p>
        </p:txBody>
      </p:sp>
      <p:sp>
        <p:nvSpPr>
          <p:cNvPr id="7" name="TextBox 6"/>
          <p:cNvSpPr txBox="1"/>
          <p:nvPr/>
        </p:nvSpPr>
        <p:spPr>
          <a:xfrm>
            <a:off x="701570" y="3880721"/>
            <a:ext cx="7740860" cy="646331"/>
          </a:xfrm>
          <a:prstGeom prst="rect">
            <a:avLst/>
          </a:prstGeom>
          <a:solidFill>
            <a:srgbClr val="CCECFF"/>
          </a:solidFill>
        </p:spPr>
        <p:txBody>
          <a:bodyPr wrap="square" rtlCol="0">
            <a:spAutoFit/>
          </a:bodyPr>
          <a:lstStyle/>
          <a:p>
            <a:pPr>
              <a:lnSpc>
                <a:spcPct val="150000"/>
              </a:lnSpc>
            </a:pPr>
            <a:r>
              <a:rPr lang="en-US" altLang="zh-CN" sz="1200" b="1" dirty="0">
                <a:solidFill>
                  <a:prstClr val="black"/>
                </a:solidFill>
              </a:rPr>
              <a:t>Repeated HP Group</a:t>
            </a:r>
            <a:r>
              <a:rPr lang="en-US" altLang="zh-CN" sz="1200" dirty="0">
                <a:solidFill>
                  <a:prstClr val="black"/>
                </a:solidFill>
              </a:rPr>
              <a:t>: n=20 received 3-4 times HP within 48 </a:t>
            </a:r>
            <a:r>
              <a:rPr lang="en-US" altLang="zh-CN" sz="1200" dirty="0" err="1">
                <a:solidFill>
                  <a:prstClr val="black"/>
                </a:solidFill>
              </a:rPr>
              <a:t>hrs</a:t>
            </a:r>
            <a:r>
              <a:rPr lang="en-US" altLang="zh-CN" sz="1200" dirty="0">
                <a:solidFill>
                  <a:prstClr val="black"/>
                </a:solidFill>
              </a:rPr>
              <a:t>;</a:t>
            </a:r>
          </a:p>
          <a:p>
            <a:pPr>
              <a:lnSpc>
                <a:spcPct val="150000"/>
              </a:lnSpc>
            </a:pPr>
            <a:r>
              <a:rPr lang="en-US" altLang="zh-CN" sz="1200" b="1" dirty="0">
                <a:solidFill>
                  <a:prstClr val="black"/>
                </a:solidFill>
              </a:rPr>
              <a:t>Single HP Group</a:t>
            </a:r>
            <a:r>
              <a:rPr lang="en-US" altLang="zh-CN" sz="1200" dirty="0">
                <a:solidFill>
                  <a:prstClr val="black"/>
                </a:solidFill>
              </a:rPr>
              <a:t>: n=16 received once HP </a:t>
            </a:r>
          </a:p>
        </p:txBody>
      </p:sp>
      <p:grpSp>
        <p:nvGrpSpPr>
          <p:cNvPr id="25" name="组合 24"/>
          <p:cNvGrpSpPr/>
          <p:nvPr/>
        </p:nvGrpSpPr>
        <p:grpSpPr>
          <a:xfrm>
            <a:off x="192212" y="115179"/>
            <a:ext cx="4523804" cy="702738"/>
            <a:chOff x="192212" y="115179"/>
            <a:chExt cx="4523804" cy="702738"/>
          </a:xfrm>
        </p:grpSpPr>
        <p:sp>
          <p:nvSpPr>
            <p:cNvPr id="26" name="文本框 25"/>
            <p:cNvSpPr txBox="1"/>
            <p:nvPr/>
          </p:nvSpPr>
          <p:spPr>
            <a:xfrm>
              <a:off x="934082" y="327583"/>
              <a:ext cx="3781934"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HA230 for ASOP</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27" name="组合 26"/>
            <p:cNvGrpSpPr/>
            <p:nvPr/>
          </p:nvGrpSpPr>
          <p:grpSpPr>
            <a:xfrm>
              <a:off x="192212" y="115179"/>
              <a:ext cx="936000" cy="702738"/>
              <a:chOff x="61313" y="-40620"/>
              <a:chExt cx="1145814" cy="1064251"/>
            </a:xfrm>
          </p:grpSpPr>
          <p:sp>
            <p:nvSpPr>
              <p:cNvPr id="28" name="矩形 27"/>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9" name="组合 28"/>
              <p:cNvGrpSpPr/>
              <p:nvPr/>
            </p:nvGrpSpPr>
            <p:grpSpPr>
              <a:xfrm>
                <a:off x="61313" y="-40620"/>
                <a:ext cx="1145814" cy="1064251"/>
                <a:chOff x="61313" y="-40620"/>
                <a:chExt cx="1145814" cy="1064251"/>
              </a:xfrm>
            </p:grpSpPr>
            <p:sp>
              <p:nvSpPr>
                <p:cNvPr id="30" name="矩形 29"/>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31" name="组合 30"/>
                <p:cNvGrpSpPr/>
                <p:nvPr/>
              </p:nvGrpSpPr>
              <p:grpSpPr>
                <a:xfrm>
                  <a:off x="61313" y="-40620"/>
                  <a:ext cx="1145814" cy="1064251"/>
                  <a:chOff x="61313" y="-40620"/>
                  <a:chExt cx="1145814" cy="1064251"/>
                </a:xfrm>
              </p:grpSpPr>
              <p:sp>
                <p:nvSpPr>
                  <p:cNvPr id="32" name="文本框 31"/>
                  <p:cNvSpPr txBox="1"/>
                  <p:nvPr/>
                </p:nvSpPr>
                <p:spPr>
                  <a:xfrm>
                    <a:off x="61313"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3.2</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33" name="文本框 32"/>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21" y="1345332"/>
            <a:ext cx="7704856" cy="203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181578" y="3171954"/>
            <a:ext cx="3187091" cy="261610"/>
          </a:xfrm>
          <a:prstGeom prst="rect">
            <a:avLst/>
          </a:prstGeom>
        </p:spPr>
        <p:txBody>
          <a:bodyPr wrap="none">
            <a:spAutoFit/>
          </a:bodyPr>
          <a:lstStyle/>
          <a:p>
            <a:r>
              <a:rPr lang="en-US" altLang="zh-CN" sz="1100" dirty="0"/>
              <a:t>IMS: intermediate myasthenia syndrome</a:t>
            </a:r>
            <a:endParaRPr lang="zh-CN" altLang="en-US" sz="1100" dirty="0"/>
          </a:p>
        </p:txBody>
      </p:sp>
      <p:sp>
        <p:nvSpPr>
          <p:cNvPr id="3" name="TextBox 2"/>
          <p:cNvSpPr txBox="1"/>
          <p:nvPr/>
        </p:nvSpPr>
        <p:spPr>
          <a:xfrm>
            <a:off x="735821" y="3577580"/>
            <a:ext cx="7632848" cy="800219"/>
          </a:xfrm>
          <a:prstGeom prst="rect">
            <a:avLst/>
          </a:prstGeom>
          <a:solidFill>
            <a:srgbClr val="CCECFF"/>
          </a:solidFill>
        </p:spPr>
        <p:txBody>
          <a:bodyPr wrap="square" rtlCol="0">
            <a:spAutoFit/>
          </a:bodyPr>
          <a:lstStyle/>
          <a:p>
            <a:pPr marL="0" marR="0" indent="0" algn="l" defTabSz="914400" eaLnBrk="0" fontAlgn="auto" latinLnBrk="0" hangingPunct="0">
              <a:lnSpc>
                <a:spcPct val="100000"/>
              </a:lnSpc>
              <a:spcBef>
                <a:spcPts val="0"/>
              </a:spcBef>
              <a:spcAft>
                <a:spcPts val="0"/>
              </a:spcAft>
              <a:buClrTx/>
              <a:buSzTx/>
              <a:buFontTx/>
              <a:buNone/>
            </a:pPr>
            <a:r>
              <a:rPr lang="en-US" altLang="zh-CN" sz="1400" b="1" dirty="0"/>
              <a:t>Conclusion:  </a:t>
            </a:r>
          </a:p>
          <a:p>
            <a:pPr marL="0" marR="0" indent="0" algn="l" defTabSz="914400" eaLnBrk="0" fontAlgn="auto" latinLnBrk="0" hangingPunct="0">
              <a:lnSpc>
                <a:spcPct val="100000"/>
              </a:lnSpc>
              <a:spcBef>
                <a:spcPts val="0"/>
              </a:spcBef>
              <a:spcAft>
                <a:spcPts val="0"/>
              </a:spcAft>
              <a:buClrTx/>
              <a:buSzTx/>
              <a:buFontTx/>
              <a:buNone/>
            </a:pPr>
            <a:r>
              <a:rPr lang="en-US" altLang="zh-CN" sz="1600" dirty="0"/>
              <a:t>Early repeated HP is more efficient than single HP in treating acute severe organophosphate poisoning.</a:t>
            </a:r>
            <a:endParaRPr lang="zh-CN" altLang="en-US" sz="1600" dirty="0"/>
          </a:p>
        </p:txBody>
      </p:sp>
      <p:grpSp>
        <p:nvGrpSpPr>
          <p:cNvPr id="16" name="组合 15"/>
          <p:cNvGrpSpPr/>
          <p:nvPr/>
        </p:nvGrpSpPr>
        <p:grpSpPr>
          <a:xfrm>
            <a:off x="192212" y="115179"/>
            <a:ext cx="5459908" cy="702738"/>
            <a:chOff x="192212" y="115179"/>
            <a:chExt cx="5459908" cy="702738"/>
          </a:xfrm>
        </p:grpSpPr>
        <p:sp>
          <p:nvSpPr>
            <p:cNvPr id="17" name="文本框 16"/>
            <p:cNvSpPr txBox="1"/>
            <p:nvPr/>
          </p:nvSpPr>
          <p:spPr>
            <a:xfrm>
              <a:off x="934082" y="327583"/>
              <a:ext cx="4718038"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HA230 for ASOP – Result &amp; Conclusion</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18" name="组合 17"/>
            <p:cNvGrpSpPr/>
            <p:nvPr/>
          </p:nvGrpSpPr>
          <p:grpSpPr>
            <a:xfrm>
              <a:off x="192212" y="115179"/>
              <a:ext cx="936000" cy="702738"/>
              <a:chOff x="61313" y="-40620"/>
              <a:chExt cx="1145814" cy="1064251"/>
            </a:xfrm>
          </p:grpSpPr>
          <p:sp>
            <p:nvSpPr>
              <p:cNvPr id="19" name="矩形 18"/>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0" name="组合 19"/>
              <p:cNvGrpSpPr/>
              <p:nvPr/>
            </p:nvGrpSpPr>
            <p:grpSpPr>
              <a:xfrm>
                <a:off x="61313" y="-40620"/>
                <a:ext cx="1145814" cy="1064251"/>
                <a:chOff x="61313" y="-40620"/>
                <a:chExt cx="1145814" cy="1064251"/>
              </a:xfrm>
            </p:grpSpPr>
            <p:sp>
              <p:nvSpPr>
                <p:cNvPr id="21" name="矩形 20"/>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2" name="组合 21"/>
                <p:cNvGrpSpPr/>
                <p:nvPr/>
              </p:nvGrpSpPr>
              <p:grpSpPr>
                <a:xfrm>
                  <a:off x="61313" y="-40620"/>
                  <a:ext cx="1145814" cy="1064251"/>
                  <a:chOff x="61313" y="-40620"/>
                  <a:chExt cx="1145814" cy="1064251"/>
                </a:xfrm>
              </p:grpSpPr>
              <p:sp>
                <p:nvSpPr>
                  <p:cNvPr id="23" name="文本框 22"/>
                  <p:cNvSpPr txBox="1"/>
                  <p:nvPr/>
                </p:nvSpPr>
                <p:spPr>
                  <a:xfrm>
                    <a:off x="61313"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3.2</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24" name="文本框 23"/>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2903"/>
          <a:stretch>
            <a:fillRect/>
          </a:stretch>
        </p:blipFill>
        <p:spPr bwMode="auto">
          <a:xfrm>
            <a:off x="1041807" y="1214389"/>
            <a:ext cx="7060385" cy="2546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1807" y="3937620"/>
            <a:ext cx="7060385" cy="830997"/>
          </a:xfrm>
          <a:prstGeom prst="rect">
            <a:avLst/>
          </a:prstGeom>
          <a:solidFill>
            <a:srgbClr val="CCECFF"/>
          </a:solidFill>
        </p:spPr>
        <p:txBody>
          <a:bodyPr wrap="square" rtlCol="0">
            <a:spAutoFit/>
          </a:bodyPr>
          <a:lstStyle/>
          <a:p>
            <a:r>
              <a:rPr lang="en-US" altLang="zh-CN" sz="1200" b="1" dirty="0"/>
              <a:t>104 patients with acute Carbamazepine poisoning</a:t>
            </a:r>
          </a:p>
          <a:p>
            <a:r>
              <a:rPr lang="en-US" altLang="zh-CN" sz="1200" dirty="0"/>
              <a:t>Group A (HP in Emergency Department)=51 </a:t>
            </a:r>
          </a:p>
          <a:p>
            <a:r>
              <a:rPr lang="en-US" altLang="zh-CN" sz="1200" dirty="0"/>
              <a:t>Group B (HP in the blood purification room)=34 </a:t>
            </a:r>
          </a:p>
          <a:p>
            <a:r>
              <a:rPr lang="en-US" altLang="zh-CN" sz="1200" dirty="0"/>
              <a:t>Group C (No HP)=19</a:t>
            </a:r>
            <a:endParaRPr lang="zh-CN" altLang="en-US" sz="1200" dirty="0"/>
          </a:p>
        </p:txBody>
      </p:sp>
      <p:grpSp>
        <p:nvGrpSpPr>
          <p:cNvPr id="16" name="组合 15"/>
          <p:cNvGrpSpPr/>
          <p:nvPr/>
        </p:nvGrpSpPr>
        <p:grpSpPr>
          <a:xfrm>
            <a:off x="192212" y="115179"/>
            <a:ext cx="4523804" cy="702738"/>
            <a:chOff x="192212" y="115179"/>
            <a:chExt cx="4523804" cy="702738"/>
          </a:xfrm>
        </p:grpSpPr>
        <p:sp>
          <p:nvSpPr>
            <p:cNvPr id="17" name="文本框 16"/>
            <p:cNvSpPr txBox="1"/>
            <p:nvPr/>
          </p:nvSpPr>
          <p:spPr>
            <a:xfrm>
              <a:off x="934082" y="327583"/>
              <a:ext cx="3781934"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HA230 for Carbamazepine</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18" name="组合 17"/>
            <p:cNvGrpSpPr/>
            <p:nvPr/>
          </p:nvGrpSpPr>
          <p:grpSpPr>
            <a:xfrm>
              <a:off x="192212" y="115179"/>
              <a:ext cx="936000" cy="702738"/>
              <a:chOff x="61313" y="-40620"/>
              <a:chExt cx="1145814" cy="1064251"/>
            </a:xfrm>
          </p:grpSpPr>
          <p:sp>
            <p:nvSpPr>
              <p:cNvPr id="19" name="矩形 18"/>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0" name="组合 19"/>
              <p:cNvGrpSpPr/>
              <p:nvPr/>
            </p:nvGrpSpPr>
            <p:grpSpPr>
              <a:xfrm>
                <a:off x="61313" y="-40620"/>
                <a:ext cx="1145814" cy="1064251"/>
                <a:chOff x="61313" y="-40620"/>
                <a:chExt cx="1145814" cy="1064251"/>
              </a:xfrm>
            </p:grpSpPr>
            <p:sp>
              <p:nvSpPr>
                <p:cNvPr id="21" name="矩形 20"/>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2" name="组合 21"/>
                <p:cNvGrpSpPr/>
                <p:nvPr/>
              </p:nvGrpSpPr>
              <p:grpSpPr>
                <a:xfrm>
                  <a:off x="61313" y="-40620"/>
                  <a:ext cx="1145814" cy="1064251"/>
                  <a:chOff x="61313" y="-40620"/>
                  <a:chExt cx="1145814" cy="1064251"/>
                </a:xfrm>
              </p:grpSpPr>
              <p:sp>
                <p:nvSpPr>
                  <p:cNvPr id="23" name="文本框 22"/>
                  <p:cNvSpPr txBox="1"/>
                  <p:nvPr/>
                </p:nvSpPr>
                <p:spPr>
                  <a:xfrm>
                    <a:off x="61313"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3.4</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24" name="文本框 23"/>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84519" y="2235216"/>
            <a:ext cx="4263647" cy="584775"/>
          </a:xfrm>
          <a:prstGeom prst="rect">
            <a:avLst/>
          </a:prstGeom>
          <a:solidFill>
            <a:srgbClr val="CCECFF"/>
          </a:solidFill>
        </p:spPr>
        <p:txBody>
          <a:bodyPr wrap="square">
            <a:spAutoFit/>
          </a:bodyPr>
          <a:lstStyle/>
          <a:p>
            <a:r>
              <a:rPr lang="en-US" altLang="zh-CN" sz="1600" b="1" dirty="0">
                <a:latin typeface="Arial" panose="020B0604020202090204" pitchFamily="34" charset="0"/>
                <a:cs typeface="Arial" panose="020B0604020202090204" pitchFamily="34" charset="0"/>
              </a:rPr>
              <a:t>Improve the consciousness recovery,</a:t>
            </a:r>
            <a:r>
              <a:rPr lang="zh-CN" altLang="en-US" sz="1600" b="1" dirty="0">
                <a:latin typeface="Arial" panose="020B0604020202090204" pitchFamily="34" charset="0"/>
                <a:cs typeface="Arial" panose="020B0604020202090204" pitchFamily="34" charset="0"/>
              </a:rPr>
              <a:t> </a:t>
            </a:r>
            <a:r>
              <a:rPr lang="en-US" altLang="zh-CN" sz="1600" b="1" dirty="0">
                <a:latin typeface="Arial" panose="020B0604020202090204" pitchFamily="34" charset="0"/>
                <a:cs typeface="Arial" panose="020B0604020202090204" pitchFamily="34" charset="0"/>
              </a:rPr>
              <a:t>survival</a:t>
            </a:r>
            <a:r>
              <a:rPr lang="zh-CN" altLang="en-US" sz="1600" b="1" dirty="0">
                <a:latin typeface="Arial" panose="020B0604020202090204" pitchFamily="34" charset="0"/>
                <a:cs typeface="Arial" panose="020B0604020202090204" pitchFamily="34" charset="0"/>
              </a:rPr>
              <a:t> </a:t>
            </a:r>
            <a:r>
              <a:rPr lang="en-US" altLang="zh-CN" sz="1600" b="1" dirty="0">
                <a:latin typeface="Arial" panose="020B0604020202090204" pitchFamily="34" charset="0"/>
                <a:cs typeface="Arial" panose="020B0604020202090204" pitchFamily="34" charset="0"/>
              </a:rPr>
              <a:t>and shorten the hospital stay day</a:t>
            </a:r>
          </a:p>
        </p:txBody>
      </p:sp>
      <p:grpSp>
        <p:nvGrpSpPr>
          <p:cNvPr id="12" name="组合 11"/>
          <p:cNvGrpSpPr/>
          <p:nvPr/>
        </p:nvGrpSpPr>
        <p:grpSpPr>
          <a:xfrm>
            <a:off x="4061779" y="1273324"/>
            <a:ext cx="4263646" cy="763622"/>
            <a:chOff x="4100286" y="1166102"/>
            <a:chExt cx="4619200" cy="827301"/>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286" y="1166102"/>
              <a:ext cx="4619200" cy="7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5220072" y="1201316"/>
              <a:ext cx="2592288" cy="79208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4084519" y="3051713"/>
            <a:ext cx="4263647" cy="1603983"/>
            <a:chOff x="4161091" y="2972340"/>
            <a:chExt cx="4593816" cy="1728192"/>
          </a:xfrm>
        </p:grpSpPr>
        <p:pic>
          <p:nvPicPr>
            <p:cNvPr id="1025" name="Picture 1" descr="C:\Users\libh\AppData\Roaming\Tencent\Users\1810497552\QQ\WinTemp\RichOle\6%TNJZ{90O656DC{%`0E~_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091" y="2972340"/>
              <a:ext cx="4593816" cy="1728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 name="直接连接符 6"/>
            <p:cNvCxnSpPr/>
            <p:nvPr/>
          </p:nvCxnSpPr>
          <p:spPr>
            <a:xfrm>
              <a:off x="5220072" y="3536015"/>
              <a:ext cx="50405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300192" y="3721596"/>
              <a:ext cx="230425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277965" y="3907177"/>
              <a:ext cx="382242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436096" y="4081636"/>
              <a:ext cx="3168352"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2121068" y="4054674"/>
            <a:ext cx="1815753" cy="307777"/>
          </a:xfrm>
          <a:prstGeom prst="rect">
            <a:avLst/>
          </a:prstGeom>
        </p:spPr>
        <p:txBody>
          <a:bodyPr wrap="none">
            <a:spAutoFit/>
          </a:bodyPr>
          <a:lstStyle/>
          <a:p>
            <a:r>
              <a:rPr lang="de-DE" altLang="zh-CN" sz="1400" dirty="0">
                <a:solidFill>
                  <a:srgbClr val="4E4E4E"/>
                </a:solidFill>
                <a:latin typeface="Segoe UI" panose="020B0502040204020203" pitchFamily="34" charset="0"/>
              </a:rPr>
              <a:t>Glasgow coma score</a:t>
            </a:r>
            <a:endParaRPr lang="zh-CN" altLang="en-US" sz="1400" dirty="0"/>
          </a:p>
        </p:txBody>
      </p:sp>
      <p:grpSp>
        <p:nvGrpSpPr>
          <p:cNvPr id="11" name="组合 10"/>
          <p:cNvGrpSpPr/>
          <p:nvPr/>
        </p:nvGrpSpPr>
        <p:grpSpPr>
          <a:xfrm>
            <a:off x="1043608" y="1238754"/>
            <a:ext cx="2824473" cy="3447050"/>
            <a:chOff x="627460" y="884176"/>
            <a:chExt cx="3456384" cy="4218248"/>
          </a:xfrm>
        </p:grpSpPr>
        <p:pic>
          <p:nvPicPr>
            <p:cNvPr id="1026" name="Picture 2" descr="C:\Users\libh\AppData\Roaming\Tencent\Users\1810497552\QQ\WinTemp\RichOle\%Q[%YII5{~WU4%J$0MA9JR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60" y="884176"/>
              <a:ext cx="3456384" cy="4218248"/>
            </a:xfrm>
            <a:prstGeom prst="rect">
              <a:avLst/>
            </a:prstGeom>
            <a:noFill/>
            <a:extLst>
              <a:ext uri="{909E8E84-426E-40DD-AFC4-6F175D3DCCD1}">
                <a14:hiddenFill xmlns:a14="http://schemas.microsoft.com/office/drawing/2010/main">
                  <a:solidFill>
                    <a:srgbClr val="FFFFFF"/>
                  </a:solidFill>
                </a14:hiddenFill>
              </a:ext>
            </a:extLst>
          </p:spPr>
        </p:pic>
        <p:sp>
          <p:nvSpPr>
            <p:cNvPr id="8" name="椭圆 7"/>
            <p:cNvSpPr/>
            <p:nvPr/>
          </p:nvSpPr>
          <p:spPr>
            <a:xfrm>
              <a:off x="1691680" y="2333518"/>
              <a:ext cx="648072" cy="52398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6" name="组合 25"/>
          <p:cNvGrpSpPr/>
          <p:nvPr/>
        </p:nvGrpSpPr>
        <p:grpSpPr>
          <a:xfrm>
            <a:off x="192212" y="115179"/>
            <a:ext cx="6396012" cy="702738"/>
            <a:chOff x="192212" y="115179"/>
            <a:chExt cx="6396012" cy="702738"/>
          </a:xfrm>
        </p:grpSpPr>
        <p:sp>
          <p:nvSpPr>
            <p:cNvPr id="27" name="文本框 26"/>
            <p:cNvSpPr txBox="1"/>
            <p:nvPr/>
          </p:nvSpPr>
          <p:spPr>
            <a:xfrm>
              <a:off x="934082" y="327583"/>
              <a:ext cx="5654142"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HA230 for Carbamazepine – Result &amp; Conclusion</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28" name="组合 27"/>
            <p:cNvGrpSpPr/>
            <p:nvPr/>
          </p:nvGrpSpPr>
          <p:grpSpPr>
            <a:xfrm>
              <a:off x="192212" y="115179"/>
              <a:ext cx="936000" cy="702738"/>
              <a:chOff x="61313" y="-40620"/>
              <a:chExt cx="1145814" cy="1064251"/>
            </a:xfrm>
          </p:grpSpPr>
          <p:sp>
            <p:nvSpPr>
              <p:cNvPr id="29" name="矩形 28"/>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30" name="组合 29"/>
              <p:cNvGrpSpPr/>
              <p:nvPr/>
            </p:nvGrpSpPr>
            <p:grpSpPr>
              <a:xfrm>
                <a:off x="61313" y="-40620"/>
                <a:ext cx="1145814" cy="1064251"/>
                <a:chOff x="61313" y="-40620"/>
                <a:chExt cx="1145814" cy="1064251"/>
              </a:xfrm>
            </p:grpSpPr>
            <p:sp>
              <p:nvSpPr>
                <p:cNvPr id="31" name="矩形 30"/>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32" name="组合 31"/>
                <p:cNvGrpSpPr/>
                <p:nvPr/>
              </p:nvGrpSpPr>
              <p:grpSpPr>
                <a:xfrm>
                  <a:off x="61313" y="-40620"/>
                  <a:ext cx="1145814" cy="1064251"/>
                  <a:chOff x="61313" y="-40620"/>
                  <a:chExt cx="1145814" cy="1064251"/>
                </a:xfrm>
              </p:grpSpPr>
              <p:sp>
                <p:nvSpPr>
                  <p:cNvPr id="33" name="文本框 32"/>
                  <p:cNvSpPr txBox="1"/>
                  <p:nvPr/>
                </p:nvSpPr>
                <p:spPr>
                  <a:xfrm>
                    <a:off x="61313"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3.4</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34" name="文本框 33"/>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587" y="1442008"/>
            <a:ext cx="6899768" cy="2088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146587" y="3793604"/>
            <a:ext cx="6899768" cy="1046440"/>
          </a:xfrm>
          <a:prstGeom prst="rect">
            <a:avLst/>
          </a:prstGeom>
        </p:spPr>
        <p:txBody>
          <a:bodyPr wrap="square">
            <a:spAutoFit/>
          </a:bodyPr>
          <a:lstStyle/>
          <a:p>
            <a:pPr algn="just"/>
            <a:r>
              <a:rPr lang="en-US" altLang="zh-CN" sz="1200" b="1" dirty="0">
                <a:solidFill>
                  <a:srgbClr val="0070C0"/>
                </a:solidFill>
              </a:rPr>
              <a:t>Initial condition: </a:t>
            </a:r>
          </a:p>
          <a:p>
            <a:pPr algn="just"/>
            <a:r>
              <a:rPr lang="en-US" altLang="zh-CN" sz="1200" dirty="0"/>
              <a:t>A young female who presented to ER with alleged history of consumption of </a:t>
            </a:r>
            <a:r>
              <a:rPr lang="en-US" altLang="zh-CN" sz="1200" b="1" dirty="0"/>
              <a:t>17.5 mg of digoxin </a:t>
            </a:r>
            <a:r>
              <a:rPr lang="en-US" altLang="zh-CN" sz="1200" dirty="0"/>
              <a:t>tablets. After admission to ICU, she developed atrioventricular blocks with hemodynamic instability. </a:t>
            </a:r>
            <a:r>
              <a:rPr lang="zh-CN" altLang="en-US" sz="1200" dirty="0"/>
              <a:t>亲脂疏水？</a:t>
            </a:r>
            <a:endParaRPr lang="en-US" altLang="zh-CN" sz="1200" dirty="0"/>
          </a:p>
          <a:p>
            <a:pPr algn="just"/>
            <a:endParaRPr lang="zh-CN" altLang="en-US" sz="1400" dirty="0"/>
          </a:p>
        </p:txBody>
      </p:sp>
      <p:grpSp>
        <p:nvGrpSpPr>
          <p:cNvPr id="6" name="组合 5"/>
          <p:cNvGrpSpPr/>
          <p:nvPr/>
        </p:nvGrpSpPr>
        <p:grpSpPr>
          <a:xfrm>
            <a:off x="192212" y="115179"/>
            <a:ext cx="6396012" cy="702738"/>
            <a:chOff x="192212" y="115179"/>
            <a:chExt cx="6396012" cy="702738"/>
          </a:xfrm>
        </p:grpSpPr>
        <p:sp>
          <p:nvSpPr>
            <p:cNvPr id="7" name="文本框 6"/>
            <p:cNvSpPr txBox="1"/>
            <p:nvPr/>
          </p:nvSpPr>
          <p:spPr>
            <a:xfrm>
              <a:off x="934082" y="327583"/>
              <a:ext cx="5654142"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Case Study </a:t>
              </a:r>
              <a:r>
                <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a:t>
              </a:r>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HP for Suicidal Digoxin</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8" name="组合 7"/>
            <p:cNvGrpSpPr/>
            <p:nvPr/>
          </p:nvGrpSpPr>
          <p:grpSpPr>
            <a:xfrm>
              <a:off x="192212" y="115179"/>
              <a:ext cx="936000" cy="702738"/>
              <a:chOff x="61313" y="-40620"/>
              <a:chExt cx="1145814" cy="1064251"/>
            </a:xfrm>
          </p:grpSpPr>
          <p:sp>
            <p:nvSpPr>
              <p:cNvPr id="10" name="矩形 9"/>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11" name="组合 10"/>
              <p:cNvGrpSpPr/>
              <p:nvPr/>
            </p:nvGrpSpPr>
            <p:grpSpPr>
              <a:xfrm>
                <a:off x="61313" y="-40620"/>
                <a:ext cx="1145814" cy="1064251"/>
                <a:chOff x="61313" y="-40620"/>
                <a:chExt cx="1145814" cy="1064251"/>
              </a:xfrm>
            </p:grpSpPr>
            <p:sp>
              <p:nvSpPr>
                <p:cNvPr id="12" name="矩形 11"/>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13" name="组合 12"/>
                <p:cNvGrpSpPr/>
                <p:nvPr/>
              </p:nvGrpSpPr>
              <p:grpSpPr>
                <a:xfrm>
                  <a:off x="61313" y="-40620"/>
                  <a:ext cx="1145814" cy="1064251"/>
                  <a:chOff x="61313" y="-40620"/>
                  <a:chExt cx="1145814" cy="1064251"/>
                </a:xfrm>
              </p:grpSpPr>
              <p:sp>
                <p:nvSpPr>
                  <p:cNvPr id="14" name="文本框 13"/>
                  <p:cNvSpPr txBox="1"/>
                  <p:nvPr/>
                </p:nvSpPr>
                <p:spPr>
                  <a:xfrm>
                    <a:off x="61313"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3.5</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15" name="文本框 14"/>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
        <p:nvSpPr>
          <p:cNvPr id="16" name="文本框 15"/>
          <p:cNvSpPr txBox="1"/>
          <p:nvPr/>
        </p:nvSpPr>
        <p:spPr>
          <a:xfrm>
            <a:off x="934082" y="671733"/>
            <a:ext cx="2123944" cy="276999"/>
          </a:xfrm>
          <a:prstGeom prst="rect">
            <a:avLst/>
          </a:prstGeom>
          <a:noFill/>
        </p:spPr>
        <p:txBody>
          <a:bodyPr wrap="square">
            <a:spAutoFit/>
          </a:bodyPr>
          <a:lstStyle/>
          <a:p>
            <a:r>
              <a:rPr lang="en-US" altLang="zh-CN" sz="1200" i="1" dirty="0">
                <a:latin typeface="Segoe UI Emoji" panose="020B0502040204020203" pitchFamily="34" charset="0"/>
                <a:ea typeface="Segoe UI Emoji" panose="020B0502040204020203" pitchFamily="34" charset="0"/>
              </a:rPr>
              <a:t>From </a:t>
            </a:r>
            <a:r>
              <a:rPr lang="en-US" altLang="zh-CN" sz="1200" i="1" dirty="0" err="1">
                <a:latin typeface="Segoe UI Emoji" panose="020B0502040204020203" pitchFamily="34" charset="0"/>
                <a:ea typeface="Segoe UI Emoji" panose="020B0502040204020203" pitchFamily="34" charset="0"/>
              </a:rPr>
              <a:t>Dr.Deven</a:t>
            </a:r>
            <a:r>
              <a:rPr lang="en-US" altLang="zh-CN" sz="1200" i="1" dirty="0">
                <a:latin typeface="Segoe UI Emoji" panose="020B0502040204020203" pitchFamily="34" charset="0"/>
                <a:ea typeface="Segoe UI Emoji" panose="020B0502040204020203" pitchFamily="34" charset="0"/>
              </a:rPr>
              <a:t> </a:t>
            </a:r>
            <a:r>
              <a:rPr lang="en-US" altLang="zh-CN" sz="1200" i="1" dirty="0" err="1">
                <a:latin typeface="Segoe UI Emoji" panose="020B0502040204020203" pitchFamily="34" charset="0"/>
                <a:ea typeface="Segoe UI Emoji" panose="020B0502040204020203" pitchFamily="34" charset="0"/>
              </a:rPr>
              <a:t>Juneja</a:t>
            </a:r>
            <a:r>
              <a:rPr lang="en-US" altLang="zh-CN" sz="1200" i="1" dirty="0">
                <a:latin typeface="Segoe UI Emoji" panose="020B0502040204020203" pitchFamily="34" charset="0"/>
                <a:ea typeface="Segoe UI Emoji" panose="020B0502040204020203" pitchFamily="34" charset="0"/>
              </a:rPr>
              <a:t>, India</a:t>
            </a:r>
            <a:endParaRPr lang="zh-CN" altLang="en-US" sz="1200" i="1" dirty="0">
              <a:latin typeface="Segoe UI Emoji" panose="020B0502040204020203" pitchFamily="34" charset="0"/>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libh\AppData\Roaming\Tencent\Users\1810497552\QQ\WinTemp\RichOle\0T81N4`TR37L}$1NNWTO65J.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 contrast="9000"/>
                    </a14:imgEffect>
                    <a14:imgEffect>
                      <a14:sharpenSoften amount="14000"/>
                    </a14:imgEffect>
                  </a14:imgLayer>
                </a14:imgProps>
              </a:ext>
              <a:ext uri="{28A0092B-C50C-407E-A947-70E740481C1C}">
                <a14:useLocalDpi xmlns:a14="http://schemas.microsoft.com/office/drawing/2010/main" val="0"/>
              </a:ext>
            </a:extLst>
          </a:blip>
          <a:srcRect/>
          <a:stretch>
            <a:fillRect/>
          </a:stretch>
        </p:blipFill>
        <p:spPr bwMode="auto">
          <a:xfrm>
            <a:off x="1394990" y="2730703"/>
            <a:ext cx="6324381" cy="1072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5222" y="4163317"/>
            <a:ext cx="8208912" cy="737235"/>
          </a:xfrm>
          <a:prstGeom prst="rect">
            <a:avLst/>
          </a:prstGeom>
          <a:solidFill>
            <a:srgbClr val="CCECFF"/>
          </a:solidFill>
        </p:spPr>
        <p:txBody>
          <a:bodyPr wrap="square" rtlCol="0">
            <a:spAutoFit/>
          </a:bodyPr>
          <a:lstStyle/>
          <a:p>
            <a:pPr algn="just"/>
            <a:r>
              <a:rPr lang="en-US" altLang="zh-CN" sz="1400" b="1" kern="1400" dirty="0">
                <a:latin typeface="Arial" panose="020B0604020202090204" pitchFamily="34" charset="0"/>
                <a:cs typeface="Arial" panose="020B0604020202090204" pitchFamily="34" charset="0"/>
              </a:rPr>
              <a:t>Conclusion:  </a:t>
            </a:r>
            <a:r>
              <a:rPr lang="en-US" altLang="zh-CN" sz="1400" kern="1400" dirty="0">
                <a:latin typeface="Arial" panose="020B0604020202090204" pitchFamily="34" charset="0"/>
                <a:cs typeface="Arial" panose="020B0604020202090204" pitchFamily="34" charset="0"/>
              </a:rPr>
              <a:t>Resin </a:t>
            </a:r>
            <a:r>
              <a:rPr lang="en-US" altLang="zh-CN" sz="1400" kern="1400" dirty="0" err="1">
                <a:latin typeface="Arial" panose="020B0604020202090204" pitchFamily="34" charset="0"/>
                <a:cs typeface="Arial" panose="020B0604020202090204" pitchFamily="34" charset="0"/>
              </a:rPr>
              <a:t>hemoperfusion</a:t>
            </a:r>
            <a:r>
              <a:rPr lang="en-US" altLang="zh-CN" sz="1400" kern="1400" dirty="0">
                <a:latin typeface="Arial" panose="020B0604020202090204" pitchFamily="34" charset="0"/>
                <a:cs typeface="Arial" panose="020B0604020202090204" pitchFamily="34" charset="0"/>
              </a:rPr>
              <a:t> may be successfully and safely used as </a:t>
            </a:r>
            <a:r>
              <a:rPr lang="en-US" altLang="zh-CN" sz="1400" b="1" kern="1400" dirty="0">
                <a:latin typeface="Arial" panose="020B0604020202090204" pitchFamily="34" charset="0"/>
                <a:cs typeface="Arial" panose="020B0604020202090204" pitchFamily="34" charset="0"/>
              </a:rPr>
              <a:t>an alternative therapy</a:t>
            </a:r>
            <a:r>
              <a:rPr lang="en-US" altLang="zh-CN" sz="1400" kern="1400" dirty="0">
                <a:latin typeface="Arial" panose="020B0604020202090204" pitchFamily="34" charset="0"/>
                <a:cs typeface="Arial" panose="020B0604020202090204" pitchFamily="34" charset="0"/>
              </a:rPr>
              <a:t>, in combination with other supportive measures, </a:t>
            </a:r>
            <a:r>
              <a:rPr lang="en-US" altLang="zh-CN" sz="1400" b="1" kern="1400" dirty="0">
                <a:latin typeface="Arial" panose="020B0604020202090204" pitchFamily="34" charset="0"/>
                <a:cs typeface="Arial" panose="020B0604020202090204" pitchFamily="34" charset="0"/>
              </a:rPr>
              <a:t>to manage patients with digoxin toxicity especially when Fab fragments are unavailable. </a:t>
            </a:r>
            <a:endParaRPr lang="zh-CN" altLang="en-US" sz="1400" b="1" kern="1400" dirty="0">
              <a:latin typeface="Arial" panose="020B0604020202090204" pitchFamily="34" charset="0"/>
              <a:cs typeface="Arial" panose="020B0604020202090204" pitchFamily="34" charset="0"/>
            </a:endParaRPr>
          </a:p>
        </p:txBody>
      </p:sp>
      <p:sp>
        <p:nvSpPr>
          <p:cNvPr id="6" name="TextBox 5"/>
          <p:cNvSpPr txBox="1"/>
          <p:nvPr/>
        </p:nvSpPr>
        <p:spPr>
          <a:xfrm>
            <a:off x="325710" y="1333476"/>
            <a:ext cx="3312368" cy="1163011"/>
          </a:xfrm>
          <a:prstGeom prst="rect">
            <a:avLst/>
          </a:prstGeom>
          <a:solidFill>
            <a:srgbClr val="CCECFF"/>
          </a:solidFill>
          <a:ln>
            <a:solidFill>
              <a:srgbClr val="0070C0"/>
            </a:solidFill>
          </a:ln>
        </p:spPr>
        <p:txBody>
          <a:bodyPr wrap="square" rtlCol="0">
            <a:spAutoFit/>
          </a:bodyPr>
          <a:lstStyle/>
          <a:p>
            <a:pPr marL="171450" indent="-171450">
              <a:lnSpc>
                <a:spcPct val="150000"/>
              </a:lnSpc>
              <a:buFont typeface="Wingdings" panose="05000000000000000000" pitchFamily="2" charset="2"/>
              <a:buChar char="u"/>
            </a:pPr>
            <a:r>
              <a:rPr lang="en-US" altLang="zh-CN" sz="1200" dirty="0"/>
              <a:t>High serum digoxin levels</a:t>
            </a:r>
          </a:p>
          <a:p>
            <a:pPr marL="171450" indent="-171450">
              <a:lnSpc>
                <a:spcPct val="150000"/>
              </a:lnSpc>
              <a:buFont typeface="Wingdings" panose="05000000000000000000" pitchFamily="2" charset="2"/>
              <a:buChar char="u"/>
            </a:pPr>
            <a:r>
              <a:rPr lang="en-US" altLang="zh-CN" sz="1200" b="1" dirty="0" err="1"/>
              <a:t>Bradyarrhythmias</a:t>
            </a:r>
            <a:r>
              <a:rPr lang="en-US" altLang="zh-CN" sz="1200" dirty="0"/>
              <a:t> with hypotension</a:t>
            </a:r>
          </a:p>
          <a:p>
            <a:pPr marL="171450" indent="-171450">
              <a:lnSpc>
                <a:spcPct val="150000"/>
              </a:lnSpc>
              <a:buFont typeface="Wingdings" panose="05000000000000000000" pitchFamily="2" charset="2"/>
              <a:buChar char="u"/>
            </a:pPr>
            <a:r>
              <a:rPr lang="en-US" altLang="zh-CN" sz="1200" dirty="0"/>
              <a:t>Non-availability of Fab fragments of  </a:t>
            </a:r>
            <a:r>
              <a:rPr lang="en-US" altLang="zh-CN" sz="1200" dirty="0" err="1"/>
              <a:t>antidigoxin</a:t>
            </a:r>
            <a:r>
              <a:rPr lang="en-US" altLang="zh-CN" sz="1200" dirty="0"/>
              <a:t> antibodies</a:t>
            </a:r>
          </a:p>
        </p:txBody>
      </p:sp>
      <p:sp>
        <p:nvSpPr>
          <p:cNvPr id="7" name="矩形 6"/>
          <p:cNvSpPr/>
          <p:nvPr/>
        </p:nvSpPr>
        <p:spPr>
          <a:xfrm>
            <a:off x="3947880" y="1781993"/>
            <a:ext cx="1218603" cy="276999"/>
          </a:xfrm>
          <a:prstGeom prst="rect">
            <a:avLst/>
          </a:prstGeom>
          <a:ln>
            <a:solidFill>
              <a:srgbClr val="0070C0"/>
            </a:solidFill>
          </a:ln>
        </p:spPr>
        <p:txBody>
          <a:bodyPr wrap="none">
            <a:spAutoFit/>
          </a:bodyPr>
          <a:lstStyle/>
          <a:p>
            <a:r>
              <a:rPr lang="en-US" altLang="zh-CN" sz="1200" b="1" dirty="0">
                <a:solidFill>
                  <a:srgbClr val="0070C0"/>
                </a:solidFill>
              </a:rPr>
              <a:t>HP for 4hrs </a:t>
            </a:r>
            <a:endParaRPr lang="zh-CN" altLang="en-US" dirty="0">
              <a:solidFill>
                <a:srgbClr val="0070C0"/>
              </a:solidFill>
            </a:endParaRPr>
          </a:p>
        </p:txBody>
      </p:sp>
      <p:sp>
        <p:nvSpPr>
          <p:cNvPr id="8" name="矩形 7"/>
          <p:cNvSpPr/>
          <p:nvPr/>
        </p:nvSpPr>
        <p:spPr>
          <a:xfrm>
            <a:off x="5426124" y="989311"/>
            <a:ext cx="3135263" cy="1720151"/>
          </a:xfrm>
          <a:prstGeom prst="rect">
            <a:avLst/>
          </a:prstGeom>
          <a:solidFill>
            <a:srgbClr val="CCECFF"/>
          </a:solidFill>
          <a:ln>
            <a:solidFill>
              <a:srgbClr val="0070C0"/>
            </a:solidFill>
          </a:ln>
        </p:spPr>
        <p:txBody>
          <a:bodyPr wrap="square">
            <a:spAutoFit/>
          </a:bodyPr>
          <a:lstStyle/>
          <a:p>
            <a:pPr marL="171450" indent="-171450">
              <a:lnSpc>
                <a:spcPct val="150000"/>
              </a:lnSpc>
              <a:buFont typeface="Wingdings" panose="05000000000000000000" pitchFamily="2" charset="2"/>
              <a:buChar char="l"/>
            </a:pPr>
            <a:r>
              <a:rPr lang="en-US" altLang="zh-CN" sz="1200" dirty="0">
                <a:solidFill>
                  <a:prstClr val="black"/>
                </a:solidFill>
                <a:latin typeface="Arial" panose="020B0604020202090204" pitchFamily="34" charset="0"/>
                <a:cs typeface="Arial" panose="020B0604020202090204" pitchFamily="34" charset="0"/>
              </a:rPr>
              <a:t>Gradual symptomatic improvement</a:t>
            </a:r>
          </a:p>
          <a:p>
            <a:pPr marL="171450" indent="-171450">
              <a:lnSpc>
                <a:spcPct val="150000"/>
              </a:lnSpc>
              <a:buFont typeface="Wingdings" panose="05000000000000000000" pitchFamily="2" charset="2"/>
              <a:buChar char="l"/>
            </a:pPr>
            <a:r>
              <a:rPr lang="en-US" altLang="zh-CN" sz="1200" dirty="0">
                <a:latin typeface="Arial" panose="020B0604020202090204" pitchFamily="34" charset="0"/>
                <a:cs typeface="Arial" panose="020B0604020202090204" pitchFamily="34" charset="0"/>
              </a:rPr>
              <a:t>Heart rate also improved</a:t>
            </a:r>
          </a:p>
          <a:p>
            <a:pPr marL="171450" indent="-171450">
              <a:lnSpc>
                <a:spcPct val="150000"/>
              </a:lnSpc>
              <a:buFont typeface="Wingdings" panose="05000000000000000000" pitchFamily="2" charset="2"/>
              <a:buChar char="l"/>
            </a:pPr>
            <a:r>
              <a:rPr lang="en-US" altLang="zh-CN" sz="1200" dirty="0" err="1">
                <a:latin typeface="Arial" panose="020B0604020202090204" pitchFamily="34" charset="0"/>
                <a:cs typeface="Arial" panose="020B0604020202090204" pitchFamily="34" charset="0"/>
              </a:rPr>
              <a:t>Atrio</a:t>
            </a:r>
            <a:r>
              <a:rPr lang="en-US" altLang="zh-CN" sz="1200" dirty="0">
                <a:latin typeface="Arial" panose="020B0604020202090204" pitchFamily="34" charset="0"/>
                <a:cs typeface="Arial" panose="020B0604020202090204" pitchFamily="34" charset="0"/>
              </a:rPr>
              <a:t>-ventricular block got corrected over the next 24 hrs.</a:t>
            </a:r>
          </a:p>
          <a:p>
            <a:pPr marL="171450" indent="-171450">
              <a:lnSpc>
                <a:spcPct val="150000"/>
              </a:lnSpc>
              <a:buFont typeface="Wingdings" panose="05000000000000000000" pitchFamily="2" charset="2"/>
              <a:buChar char="l"/>
            </a:pPr>
            <a:r>
              <a:rPr lang="en-US" altLang="zh-CN" sz="1200" dirty="0">
                <a:latin typeface="Arial" panose="020B0604020202090204" pitchFamily="34" charset="0"/>
                <a:cs typeface="Arial" panose="020B0604020202090204" pitchFamily="34" charset="0"/>
              </a:rPr>
              <a:t>Then continue to remain asymptomatic </a:t>
            </a:r>
          </a:p>
          <a:p>
            <a:pPr marL="171450" indent="-171450">
              <a:lnSpc>
                <a:spcPct val="150000"/>
              </a:lnSpc>
              <a:buFont typeface="Wingdings" panose="05000000000000000000" pitchFamily="2" charset="2"/>
              <a:buChar char="l"/>
            </a:pPr>
            <a:r>
              <a:rPr lang="en-US" altLang="zh-CN" sz="1200" dirty="0">
                <a:latin typeface="Arial" panose="020B0604020202090204" pitchFamily="34" charset="0"/>
                <a:cs typeface="Arial" panose="020B0604020202090204" pitchFamily="34" charset="0"/>
              </a:rPr>
              <a:t>Discharged after 4 days of hospitalization</a:t>
            </a:r>
            <a:endParaRPr lang="en-US" altLang="zh-CN" dirty="0">
              <a:latin typeface="Arial" panose="020B0604020202090204" pitchFamily="34" charset="0"/>
              <a:cs typeface="Arial" panose="020B0604020202090204" pitchFamily="34" charset="0"/>
            </a:endParaRPr>
          </a:p>
        </p:txBody>
      </p:sp>
      <p:sp>
        <p:nvSpPr>
          <p:cNvPr id="12" name="燕尾形箭头 11"/>
          <p:cNvSpPr/>
          <p:nvPr/>
        </p:nvSpPr>
        <p:spPr>
          <a:xfrm>
            <a:off x="3767898" y="1846033"/>
            <a:ext cx="119987" cy="121176"/>
          </a:xfrm>
          <a:prstGeom prst="notched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燕尾形箭头 12"/>
          <p:cNvSpPr/>
          <p:nvPr/>
        </p:nvSpPr>
        <p:spPr>
          <a:xfrm>
            <a:off x="5220072" y="1849387"/>
            <a:ext cx="119987" cy="121176"/>
          </a:xfrm>
          <a:prstGeom prst="notched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燕尾形箭头 13"/>
          <p:cNvSpPr/>
          <p:nvPr/>
        </p:nvSpPr>
        <p:spPr>
          <a:xfrm rot="5400000" flipV="1">
            <a:off x="4434078" y="2430241"/>
            <a:ext cx="247300" cy="137515"/>
          </a:xfrm>
          <a:prstGeom prst="notched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燕尾形箭头 14"/>
          <p:cNvSpPr/>
          <p:nvPr/>
        </p:nvSpPr>
        <p:spPr>
          <a:xfrm rot="5400000" flipV="1">
            <a:off x="4433530" y="3889769"/>
            <a:ext cx="247300" cy="137515"/>
          </a:xfrm>
          <a:prstGeom prst="notched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6658884" y="656343"/>
            <a:ext cx="1368152" cy="307777"/>
          </a:xfrm>
          <a:prstGeom prst="rect">
            <a:avLst/>
          </a:prstGeom>
          <a:noFill/>
        </p:spPr>
        <p:txBody>
          <a:bodyPr wrap="square" rtlCol="0">
            <a:spAutoFit/>
          </a:bodyPr>
          <a:lstStyle/>
          <a:p>
            <a:r>
              <a:rPr lang="en-US" altLang="zh-CN" sz="1400" b="1" i="1" dirty="0">
                <a:solidFill>
                  <a:srgbClr val="0070C0"/>
                </a:solidFill>
              </a:rPr>
              <a:t>Result</a:t>
            </a:r>
            <a:endParaRPr lang="zh-CN" altLang="en-US" sz="1400" b="1" i="1" dirty="0">
              <a:solidFill>
                <a:srgbClr val="0070C0"/>
              </a:solidFill>
            </a:endParaRPr>
          </a:p>
        </p:txBody>
      </p:sp>
      <p:grpSp>
        <p:nvGrpSpPr>
          <p:cNvPr id="16" name="组合 15"/>
          <p:cNvGrpSpPr/>
          <p:nvPr/>
        </p:nvGrpSpPr>
        <p:grpSpPr>
          <a:xfrm>
            <a:off x="192212" y="115179"/>
            <a:ext cx="6396012" cy="702738"/>
            <a:chOff x="192212" y="115179"/>
            <a:chExt cx="6396012" cy="702738"/>
          </a:xfrm>
        </p:grpSpPr>
        <p:sp>
          <p:nvSpPr>
            <p:cNvPr id="17" name="文本框 16"/>
            <p:cNvSpPr txBox="1"/>
            <p:nvPr/>
          </p:nvSpPr>
          <p:spPr>
            <a:xfrm>
              <a:off x="934082" y="327583"/>
              <a:ext cx="5654142"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Case Study </a:t>
              </a:r>
              <a:r>
                <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a:t>
              </a:r>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HP for Suicidal Digoxin</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18" name="组合 17"/>
            <p:cNvGrpSpPr/>
            <p:nvPr/>
          </p:nvGrpSpPr>
          <p:grpSpPr>
            <a:xfrm>
              <a:off x="192212" y="115179"/>
              <a:ext cx="936000" cy="702738"/>
              <a:chOff x="61313" y="-40620"/>
              <a:chExt cx="1145814" cy="1064251"/>
            </a:xfrm>
          </p:grpSpPr>
          <p:sp>
            <p:nvSpPr>
              <p:cNvPr id="19" name="矩形 18"/>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0" name="组合 19"/>
              <p:cNvGrpSpPr/>
              <p:nvPr/>
            </p:nvGrpSpPr>
            <p:grpSpPr>
              <a:xfrm>
                <a:off x="61313" y="-40620"/>
                <a:ext cx="1145814" cy="1064251"/>
                <a:chOff x="61313" y="-40620"/>
                <a:chExt cx="1145814" cy="1064251"/>
              </a:xfrm>
            </p:grpSpPr>
            <p:sp>
              <p:nvSpPr>
                <p:cNvPr id="21" name="矩形 20"/>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2" name="组合 21"/>
                <p:cNvGrpSpPr/>
                <p:nvPr/>
              </p:nvGrpSpPr>
              <p:grpSpPr>
                <a:xfrm>
                  <a:off x="61313" y="-40620"/>
                  <a:ext cx="1145814" cy="1064251"/>
                  <a:chOff x="61313" y="-40620"/>
                  <a:chExt cx="1145814" cy="1064251"/>
                </a:xfrm>
              </p:grpSpPr>
              <p:sp>
                <p:nvSpPr>
                  <p:cNvPr id="23" name="文本框 22"/>
                  <p:cNvSpPr txBox="1"/>
                  <p:nvPr/>
                </p:nvSpPr>
                <p:spPr>
                  <a:xfrm>
                    <a:off x="61313"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3.5</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24" name="文本框 23"/>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
        <p:nvSpPr>
          <p:cNvPr id="25" name="文本框 24"/>
          <p:cNvSpPr txBox="1"/>
          <p:nvPr/>
        </p:nvSpPr>
        <p:spPr>
          <a:xfrm>
            <a:off x="934082" y="671733"/>
            <a:ext cx="2123944" cy="276999"/>
          </a:xfrm>
          <a:prstGeom prst="rect">
            <a:avLst/>
          </a:prstGeom>
          <a:noFill/>
        </p:spPr>
        <p:txBody>
          <a:bodyPr wrap="square">
            <a:spAutoFit/>
          </a:bodyPr>
          <a:lstStyle/>
          <a:p>
            <a:r>
              <a:rPr lang="en-US" altLang="zh-CN" sz="1200" i="1" dirty="0">
                <a:latin typeface="Segoe UI Emoji" panose="020B0502040204020203" pitchFamily="34" charset="0"/>
                <a:ea typeface="Segoe UI Emoji" panose="020B0502040204020203" pitchFamily="34" charset="0"/>
              </a:rPr>
              <a:t>From </a:t>
            </a:r>
            <a:r>
              <a:rPr lang="en-US" altLang="zh-CN" sz="1200" i="1" dirty="0" err="1">
                <a:latin typeface="Segoe UI Emoji" panose="020B0502040204020203" pitchFamily="34" charset="0"/>
                <a:ea typeface="Segoe UI Emoji" panose="020B0502040204020203" pitchFamily="34" charset="0"/>
              </a:rPr>
              <a:t>Dr.Deven</a:t>
            </a:r>
            <a:r>
              <a:rPr lang="en-US" altLang="zh-CN" sz="1200" i="1" dirty="0">
                <a:latin typeface="Segoe UI Emoji" panose="020B0502040204020203" pitchFamily="34" charset="0"/>
                <a:ea typeface="Segoe UI Emoji" panose="020B0502040204020203" pitchFamily="34" charset="0"/>
              </a:rPr>
              <a:t> </a:t>
            </a:r>
            <a:r>
              <a:rPr lang="en-US" altLang="zh-CN" sz="1200" i="1" dirty="0" err="1">
                <a:latin typeface="Segoe UI Emoji" panose="020B0502040204020203" pitchFamily="34" charset="0"/>
                <a:ea typeface="Segoe UI Emoji" panose="020B0502040204020203" pitchFamily="34" charset="0"/>
              </a:rPr>
              <a:t>Juneja</a:t>
            </a:r>
            <a:r>
              <a:rPr lang="en-US" altLang="zh-CN" sz="1200" i="1" dirty="0">
                <a:latin typeface="Segoe UI Emoji" panose="020B0502040204020203" pitchFamily="34" charset="0"/>
                <a:ea typeface="Segoe UI Emoji" panose="020B0502040204020203" pitchFamily="34" charset="0"/>
              </a:rPr>
              <a:t>, India</a:t>
            </a:r>
            <a:endParaRPr lang="zh-CN" altLang="en-US" sz="1200" i="1" dirty="0">
              <a:latin typeface="Segoe UI Emoji" panose="020B0502040204020203" pitchFamily="34" charset="0"/>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92212" y="115179"/>
            <a:ext cx="4523804" cy="702738"/>
            <a:chOff x="192212" y="115179"/>
            <a:chExt cx="4523804" cy="702738"/>
          </a:xfrm>
        </p:grpSpPr>
        <p:sp>
          <p:nvSpPr>
            <p:cNvPr id="26" name="文本框 25"/>
            <p:cNvSpPr txBox="1"/>
            <p:nvPr/>
          </p:nvSpPr>
          <p:spPr>
            <a:xfrm>
              <a:off x="934082" y="327583"/>
              <a:ext cx="3781934"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HA230 for HDMTX</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27" name="组合 26"/>
            <p:cNvGrpSpPr/>
            <p:nvPr/>
          </p:nvGrpSpPr>
          <p:grpSpPr>
            <a:xfrm>
              <a:off x="192212" y="115179"/>
              <a:ext cx="936000" cy="702738"/>
              <a:chOff x="61313" y="-40620"/>
              <a:chExt cx="1145814" cy="1064251"/>
            </a:xfrm>
          </p:grpSpPr>
          <p:sp>
            <p:nvSpPr>
              <p:cNvPr id="28" name="矩形 27"/>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9" name="组合 28"/>
              <p:cNvGrpSpPr/>
              <p:nvPr/>
            </p:nvGrpSpPr>
            <p:grpSpPr>
              <a:xfrm>
                <a:off x="61313" y="-40620"/>
                <a:ext cx="1145814" cy="1064251"/>
                <a:chOff x="61313" y="-40620"/>
                <a:chExt cx="1145814" cy="1064251"/>
              </a:xfrm>
            </p:grpSpPr>
            <p:sp>
              <p:nvSpPr>
                <p:cNvPr id="30" name="矩形 29"/>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31" name="组合 30"/>
                <p:cNvGrpSpPr/>
                <p:nvPr/>
              </p:nvGrpSpPr>
              <p:grpSpPr>
                <a:xfrm>
                  <a:off x="61313" y="-40620"/>
                  <a:ext cx="1145814" cy="1064251"/>
                  <a:chOff x="61313" y="-40620"/>
                  <a:chExt cx="1145814" cy="1064251"/>
                </a:xfrm>
              </p:grpSpPr>
              <p:sp>
                <p:nvSpPr>
                  <p:cNvPr id="32" name="文本框 31"/>
                  <p:cNvSpPr txBox="1"/>
                  <p:nvPr/>
                </p:nvSpPr>
                <p:spPr>
                  <a:xfrm>
                    <a:off x="61313"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3.2</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33" name="文本框 32"/>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pic>
        <p:nvPicPr>
          <p:cNvPr id="3" name="图片 2">
            <a:extLst>
              <a:ext uri="{FF2B5EF4-FFF2-40B4-BE49-F238E27FC236}">
                <a16:creationId xmlns:a16="http://schemas.microsoft.com/office/drawing/2014/main" id="{2A6ECC61-CF37-45EB-A637-03807E501C6A}"/>
              </a:ext>
            </a:extLst>
          </p:cNvPr>
          <p:cNvPicPr>
            <a:picLocks noChangeAspect="1"/>
          </p:cNvPicPr>
          <p:nvPr/>
        </p:nvPicPr>
        <p:blipFill>
          <a:blip r:embed="rId3"/>
          <a:stretch>
            <a:fillRect/>
          </a:stretch>
        </p:blipFill>
        <p:spPr>
          <a:xfrm>
            <a:off x="944937" y="1453344"/>
            <a:ext cx="7227463" cy="2875174"/>
          </a:xfrm>
          <a:prstGeom prst="rect">
            <a:avLst/>
          </a:prstGeom>
          <a:ln>
            <a:solidFill>
              <a:srgbClr val="6F6F6F"/>
            </a:solidFill>
          </a:ln>
          <a:effectLst>
            <a:glow rad="101600">
              <a:schemeClr val="accent2">
                <a:satMod val="175000"/>
                <a:alpha val="40000"/>
              </a:schemeClr>
            </a:glow>
            <a:outerShdw blurRad="50800" dist="38100" dir="16200000" rotWithShape="0">
              <a:prstClr val="black">
                <a:alpha val="40000"/>
              </a:prstClr>
            </a:outerShdw>
          </a:effectLst>
        </p:spPr>
      </p:pic>
      <p:sp>
        <p:nvSpPr>
          <p:cNvPr id="8" name="文本框 7">
            <a:extLst>
              <a:ext uri="{FF2B5EF4-FFF2-40B4-BE49-F238E27FC236}">
                <a16:creationId xmlns:a16="http://schemas.microsoft.com/office/drawing/2014/main" id="{D9BBC768-DB5C-4570-907B-804A4FDC8012}"/>
              </a:ext>
            </a:extLst>
          </p:cNvPr>
          <p:cNvSpPr txBox="1"/>
          <p:nvPr/>
        </p:nvSpPr>
        <p:spPr>
          <a:xfrm>
            <a:off x="5580112" y="4801716"/>
            <a:ext cx="3024336" cy="276999"/>
          </a:xfrm>
          <a:prstGeom prst="rect">
            <a:avLst/>
          </a:prstGeom>
          <a:noFill/>
        </p:spPr>
        <p:txBody>
          <a:bodyPr wrap="square" rtlCol="0">
            <a:spAutoFit/>
          </a:bodyPr>
          <a:lstStyle/>
          <a:p>
            <a:r>
              <a:rPr lang="en-US" altLang="zh-CN" sz="1200" dirty="0" err="1"/>
              <a:t>HDMTX:High-dose</a:t>
            </a:r>
            <a:r>
              <a:rPr lang="en-US" altLang="zh-CN" sz="1200" dirty="0"/>
              <a:t> Methotrexate</a:t>
            </a:r>
            <a:endParaRPr lang="zh-CN" altLang="en-US" sz="1200" dirty="0"/>
          </a:p>
        </p:txBody>
      </p:sp>
    </p:spTree>
    <p:extLst>
      <p:ext uri="{BB962C8B-B14F-4D97-AF65-F5344CB8AC3E}">
        <p14:creationId xmlns:p14="http://schemas.microsoft.com/office/powerpoint/2010/main" val="111799266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组合 17"/>
          <p:cNvGrpSpPr/>
          <p:nvPr/>
        </p:nvGrpSpPr>
        <p:grpSpPr bwMode="auto">
          <a:xfrm>
            <a:off x="1721765" y="1261726"/>
            <a:ext cx="632937" cy="631508"/>
            <a:chOff x="1278434" y="1221111"/>
            <a:chExt cx="806694" cy="806694"/>
          </a:xfrm>
        </p:grpSpPr>
        <p:sp>
          <p:nvSpPr>
            <p:cNvPr id="5" name="椭圆 4"/>
            <p:cNvSpPr/>
            <p:nvPr/>
          </p:nvSpPr>
          <p:spPr bwMode="auto">
            <a:xfrm>
              <a:off x="1278434" y="1221111"/>
              <a:ext cx="806694" cy="806694"/>
            </a:xfrm>
            <a:prstGeom prst="ellipse">
              <a:avLst/>
            </a:prstGeom>
            <a:solidFill>
              <a:srgbClr val="38C8C5"/>
            </a:solidFill>
            <a:ln w="25400" cap="flat" cmpd="sng" algn="ctr">
              <a:noFill/>
              <a:prstDash val="solid"/>
            </a:ln>
            <a:effectLst/>
          </p:spPr>
          <p:txBody>
            <a:bodyPr anchor="ctr"/>
            <a:lstStyle/>
            <a:p>
              <a:pPr defTabSz="822960" eaLnBrk="0" hangingPunct="0">
                <a:defRPr/>
              </a:pPr>
              <a:endParaRPr lang="zh-CN" altLang="en-US" sz="1620" kern="0" dirty="0">
                <a:solidFill>
                  <a:prstClr val="white"/>
                </a:solidFill>
              </a:endParaRPr>
            </a:p>
          </p:txBody>
        </p:sp>
        <p:sp>
          <p:nvSpPr>
            <p:cNvPr id="6" name="椭圆 5"/>
            <p:cNvSpPr/>
            <p:nvPr/>
          </p:nvSpPr>
          <p:spPr bwMode="auto">
            <a:xfrm>
              <a:off x="1331243" y="1274038"/>
              <a:ext cx="701076" cy="700838"/>
            </a:xfrm>
            <a:prstGeom prst="ellipse">
              <a:avLst/>
            </a:prstGeom>
            <a:noFill/>
            <a:ln w="12700" cap="flat" cmpd="sng" algn="ctr">
              <a:solidFill>
                <a:schemeClr val="bg1"/>
              </a:solidFill>
              <a:prstDash val="solid"/>
            </a:ln>
            <a:effectLst/>
          </p:spPr>
          <p:txBody>
            <a:bodyPr anchor="ctr"/>
            <a:lstStyle/>
            <a:p>
              <a:pPr defTabSz="822960" eaLnBrk="0" hangingPunct="0">
                <a:defRPr/>
              </a:pPr>
              <a:r>
                <a:rPr lang="en-US" altLang="zh-CN" sz="2880" b="1" kern="0" dirty="0">
                  <a:solidFill>
                    <a:prstClr val="white"/>
                  </a:solidFill>
                  <a:latin typeface="Microsoft YaHei" panose="020B0503020204020204" pitchFamily="34" charset="-122"/>
                </a:rPr>
                <a:t>1</a:t>
              </a:r>
              <a:endParaRPr lang="zh-CN" altLang="en-US" sz="2880" b="1" kern="0" dirty="0">
                <a:solidFill>
                  <a:prstClr val="white"/>
                </a:solidFill>
                <a:latin typeface="Microsoft YaHei" panose="020B0503020204020204" pitchFamily="34" charset="-122"/>
              </a:endParaRPr>
            </a:p>
          </p:txBody>
        </p:sp>
      </p:grpSp>
      <p:grpSp>
        <p:nvGrpSpPr>
          <p:cNvPr id="7" name="组合 6"/>
          <p:cNvGrpSpPr/>
          <p:nvPr/>
        </p:nvGrpSpPr>
        <p:grpSpPr>
          <a:xfrm>
            <a:off x="1741668" y="2237985"/>
            <a:ext cx="620556" cy="619516"/>
            <a:chOff x="301512" y="2039525"/>
            <a:chExt cx="846854" cy="845426"/>
          </a:xfrm>
          <a:solidFill>
            <a:srgbClr val="2E9BD2"/>
          </a:solidFill>
        </p:grpSpPr>
        <p:sp>
          <p:nvSpPr>
            <p:cNvPr id="8" name="椭圆 7"/>
            <p:cNvSpPr/>
            <p:nvPr/>
          </p:nvSpPr>
          <p:spPr bwMode="auto">
            <a:xfrm>
              <a:off x="301512" y="2039525"/>
              <a:ext cx="846854" cy="845426"/>
            </a:xfrm>
            <a:prstGeom prst="ellipse">
              <a:avLst/>
            </a:prstGeom>
            <a:grpFill/>
            <a:ln w="25400" cap="flat" cmpd="sng" algn="ctr">
              <a:noFill/>
              <a:prstDash val="solid"/>
            </a:ln>
            <a:effectLst/>
          </p:spPr>
          <p:txBody>
            <a:bodyPr anchor="ctr"/>
            <a:lstStyle/>
            <a:p>
              <a:pPr defTabSz="822960" eaLnBrk="0" hangingPunct="0">
                <a:defRPr/>
              </a:pPr>
              <a:endParaRPr lang="zh-CN" altLang="en-US" sz="1620" kern="0" dirty="0">
                <a:solidFill>
                  <a:prstClr val="white"/>
                </a:solidFill>
              </a:endParaRPr>
            </a:p>
          </p:txBody>
        </p:sp>
        <p:sp>
          <p:nvSpPr>
            <p:cNvPr id="9" name="椭圆 8"/>
            <p:cNvSpPr/>
            <p:nvPr/>
          </p:nvSpPr>
          <p:spPr bwMode="auto">
            <a:xfrm>
              <a:off x="358636" y="2095221"/>
              <a:ext cx="732607" cy="734035"/>
            </a:xfrm>
            <a:prstGeom prst="ellipse">
              <a:avLst/>
            </a:prstGeom>
            <a:grpFill/>
            <a:ln w="12700" cap="flat" cmpd="sng" algn="ctr">
              <a:solidFill>
                <a:sysClr val="window" lastClr="FFFFFF"/>
              </a:solidFill>
              <a:prstDash val="solid"/>
            </a:ln>
            <a:effectLst/>
          </p:spPr>
          <p:txBody>
            <a:bodyPr anchor="ctr"/>
            <a:lstStyle/>
            <a:p>
              <a:pPr defTabSz="822960" eaLnBrk="0" hangingPunct="0">
                <a:defRPr/>
              </a:pPr>
              <a:r>
                <a:rPr lang="en-US" altLang="zh-CN" sz="2880" b="1" kern="0" dirty="0">
                  <a:solidFill>
                    <a:prstClr val="white"/>
                  </a:solidFill>
                  <a:latin typeface="Microsoft YaHei" panose="020B0503020204020204" pitchFamily="34" charset="-122"/>
                </a:rPr>
                <a:t>2</a:t>
              </a:r>
              <a:endParaRPr lang="zh-CN" altLang="en-US" sz="2880" b="1" kern="0" dirty="0">
                <a:solidFill>
                  <a:prstClr val="white"/>
                </a:solidFill>
                <a:latin typeface="Microsoft YaHei" panose="020B0503020204020204" pitchFamily="34" charset="-122"/>
              </a:endParaRPr>
            </a:p>
          </p:txBody>
        </p:sp>
      </p:grpSp>
      <p:sp>
        <p:nvSpPr>
          <p:cNvPr id="13" name="TextBox 12"/>
          <p:cNvSpPr txBox="1"/>
          <p:nvPr/>
        </p:nvSpPr>
        <p:spPr>
          <a:xfrm>
            <a:off x="2368556" y="1340428"/>
            <a:ext cx="6027070" cy="757130"/>
          </a:xfrm>
          <a:prstGeom prst="rect">
            <a:avLst/>
          </a:prstGeom>
          <a:noFill/>
        </p:spPr>
        <p:txBody>
          <a:bodyPr wrap="square">
            <a:spAutoFit/>
          </a:bodyPr>
          <a:lstStyle/>
          <a:p>
            <a:pPr defTabSz="822960" eaLnBrk="0" fontAlgn="base" hangingPunct="0">
              <a:spcBef>
                <a:spcPct val="0"/>
              </a:spcBef>
              <a:spcAft>
                <a:spcPct val="0"/>
              </a:spcAft>
              <a:defRPr/>
            </a:pPr>
            <a:r>
              <a:rPr lang="en-US" altLang="zh-CN" sz="1440" dirty="0">
                <a:solidFill>
                  <a:srgbClr val="0070C0"/>
                </a:solidFill>
                <a:effectLst>
                  <a:outerShdw blurRad="38100" dist="38100" dir="2700000" algn="tl">
                    <a:srgbClr val="000000">
                      <a:alpha val="43137"/>
                    </a:srgbClr>
                  </a:outerShdw>
                </a:effectLst>
                <a:sym typeface="Verdana" panose="020B0604030504040204" pitchFamily="34" charset="0"/>
              </a:rPr>
              <a:t>Review and Validation of potential papers / Case reports from other countries important for us </a:t>
            </a:r>
            <a:r>
              <a:rPr lang="en-US" altLang="zh-CN" sz="1440" dirty="0" err="1">
                <a:solidFill>
                  <a:srgbClr val="0070C0"/>
                </a:solidFill>
                <a:effectLst>
                  <a:outerShdw blurRad="38100" dist="38100" dir="2700000" algn="tl">
                    <a:srgbClr val="000000">
                      <a:alpha val="43137"/>
                    </a:srgbClr>
                  </a:outerShdw>
                </a:effectLst>
                <a:sym typeface="Verdana" panose="020B0604030504040204" pitchFamily="34" charset="0"/>
              </a:rPr>
              <a:t>eg</a:t>
            </a:r>
            <a:r>
              <a:rPr lang="en-US" altLang="zh-CN" sz="1440" dirty="0">
                <a:solidFill>
                  <a:srgbClr val="0070C0"/>
                </a:solidFill>
                <a:effectLst>
                  <a:outerShdw blurRad="38100" dist="38100" dir="2700000" algn="tl">
                    <a:srgbClr val="000000">
                      <a:alpha val="43137"/>
                    </a:srgbClr>
                  </a:outerShdw>
                </a:effectLst>
                <a:sym typeface="Verdana" panose="020B0604030504040204" pitchFamily="34" charset="0"/>
              </a:rPr>
              <a:t> Turkey etc..  All member, (John, </a:t>
            </a:r>
            <a:r>
              <a:rPr lang="en-US" altLang="zh-CN" sz="1440" dirty="0" err="1">
                <a:solidFill>
                  <a:srgbClr val="0070C0"/>
                </a:solidFill>
                <a:effectLst>
                  <a:outerShdw blurRad="38100" dist="38100" dir="2700000" algn="tl">
                    <a:srgbClr val="000000">
                      <a:alpha val="43137"/>
                    </a:srgbClr>
                  </a:outerShdw>
                </a:effectLst>
                <a:sym typeface="Verdana" panose="020B0604030504040204" pitchFamily="34" charset="0"/>
              </a:rPr>
              <a:t>schenider</a:t>
            </a:r>
            <a:r>
              <a:rPr lang="en-US" altLang="zh-CN" sz="1440" dirty="0">
                <a:solidFill>
                  <a:srgbClr val="0070C0"/>
                </a:solidFill>
                <a:effectLst>
                  <a:outerShdw blurRad="38100" dist="38100" dir="2700000" algn="tl">
                    <a:srgbClr val="000000">
                      <a:alpha val="43137"/>
                    </a:srgbClr>
                  </a:outerShdw>
                </a:effectLst>
                <a:sym typeface="Verdana" panose="020B0604030504040204" pitchFamily="34" charset="0"/>
              </a:rPr>
              <a:t> Thomas ,</a:t>
            </a:r>
            <a:r>
              <a:rPr lang="en-US" altLang="zh-CN" sz="1440" dirty="0" err="1">
                <a:solidFill>
                  <a:srgbClr val="0070C0"/>
                </a:solidFill>
                <a:effectLst>
                  <a:outerShdw blurRad="38100" dist="38100" dir="2700000" algn="tl">
                    <a:srgbClr val="000000">
                      <a:alpha val="43137"/>
                    </a:srgbClr>
                  </a:outerShdw>
                </a:effectLst>
                <a:sym typeface="Verdana" panose="020B0604030504040204" pitchFamily="34" charset="0"/>
              </a:rPr>
              <a:t>olivier</a:t>
            </a:r>
            <a:r>
              <a:rPr lang="en-US" altLang="zh-CN" sz="1440" dirty="0">
                <a:solidFill>
                  <a:srgbClr val="0070C0"/>
                </a:solidFill>
                <a:effectLst>
                  <a:outerShdw blurRad="38100" dist="38100" dir="2700000" algn="tl">
                    <a:srgbClr val="000000">
                      <a:alpha val="43137"/>
                    </a:srgbClr>
                  </a:outerShdw>
                </a:effectLst>
                <a:sym typeface="Verdana" panose="020B0604030504040204" pitchFamily="34" charset="0"/>
              </a:rPr>
              <a:t>)</a:t>
            </a:r>
          </a:p>
        </p:txBody>
      </p:sp>
      <p:sp>
        <p:nvSpPr>
          <p:cNvPr id="14" name="TextBox 13"/>
          <p:cNvSpPr txBox="1"/>
          <p:nvPr/>
        </p:nvSpPr>
        <p:spPr>
          <a:xfrm>
            <a:off x="2368556" y="2274235"/>
            <a:ext cx="5832648" cy="757130"/>
          </a:xfrm>
          <a:prstGeom prst="rect">
            <a:avLst/>
          </a:prstGeom>
          <a:noFill/>
        </p:spPr>
        <p:txBody>
          <a:bodyPr wrap="square">
            <a:spAutoFit/>
          </a:bodyPr>
          <a:lstStyle/>
          <a:p>
            <a:pPr defTabSz="822960" eaLnBrk="0" hangingPunct="0">
              <a:defRPr/>
            </a:pPr>
            <a:r>
              <a:rPr lang="en-US" altLang="zh-CN" sz="1440" dirty="0">
                <a:solidFill>
                  <a:srgbClr val="0070C0"/>
                </a:solidFill>
                <a:effectLst>
                  <a:outerShdw blurRad="38100" dist="38100" dir="2700000" algn="tl">
                    <a:srgbClr val="000000">
                      <a:alpha val="43137"/>
                    </a:srgbClr>
                  </a:outerShdw>
                </a:effectLst>
              </a:rPr>
              <a:t>Hemoperfusion in terms of protocols vs different </a:t>
            </a:r>
            <a:r>
              <a:rPr lang="en-US" altLang="zh-CN" sz="1440" dirty="0" err="1">
                <a:solidFill>
                  <a:srgbClr val="0070C0"/>
                </a:solidFill>
                <a:effectLst>
                  <a:outerShdw blurRad="38100" dist="38100" dir="2700000" algn="tl">
                    <a:srgbClr val="000000">
                      <a:alpha val="43137"/>
                    </a:srgbClr>
                  </a:outerShdw>
                </a:effectLst>
              </a:rPr>
              <a:t>specialities</a:t>
            </a:r>
            <a:r>
              <a:rPr lang="en-US" altLang="zh-CN" sz="1440" dirty="0">
                <a:solidFill>
                  <a:srgbClr val="0070C0"/>
                </a:solidFill>
                <a:effectLst>
                  <a:outerShdw blurRad="38100" dist="38100" dir="2700000" algn="tl">
                    <a:srgbClr val="000000">
                      <a:alpha val="43137"/>
                    </a:srgbClr>
                  </a:outerShdw>
                </a:effectLst>
              </a:rPr>
              <a:t> ( Surgical / Trauma(john </a:t>
            </a:r>
            <a:r>
              <a:rPr lang="en-US" altLang="zh-CN" sz="1440" dirty="0" err="1">
                <a:solidFill>
                  <a:srgbClr val="0070C0"/>
                </a:solidFill>
                <a:effectLst>
                  <a:outerShdw blurRad="38100" dist="38100" dir="2700000" algn="tl">
                    <a:srgbClr val="000000">
                      <a:alpha val="43137"/>
                    </a:srgbClr>
                  </a:outerShdw>
                </a:effectLst>
              </a:rPr>
              <a:t>prowle</a:t>
            </a:r>
            <a:r>
              <a:rPr lang="en-US" altLang="zh-CN" sz="1440" dirty="0">
                <a:solidFill>
                  <a:srgbClr val="0070C0"/>
                </a:solidFill>
                <a:effectLst>
                  <a:outerShdw blurRad="38100" dist="38100" dir="2700000" algn="tl">
                    <a:srgbClr val="000000">
                      <a:alpha val="43137"/>
                    </a:srgbClr>
                  </a:outerShdw>
                </a:effectLst>
              </a:rPr>
              <a:t>) / Burn (</a:t>
            </a:r>
            <a:r>
              <a:rPr lang="en-US" altLang="zh-CN" sz="1440" dirty="0" err="1">
                <a:solidFill>
                  <a:srgbClr val="0070C0"/>
                </a:solidFill>
                <a:effectLst>
                  <a:outerShdw blurRad="38100" dist="38100" dir="2700000" algn="tl">
                    <a:srgbClr val="000000">
                      <a:alpha val="43137"/>
                    </a:srgbClr>
                  </a:outerShdw>
                </a:effectLst>
              </a:rPr>
              <a:t>Thomas,schneider</a:t>
            </a:r>
            <a:r>
              <a:rPr lang="en-US" altLang="zh-CN" sz="1440" dirty="0">
                <a:solidFill>
                  <a:srgbClr val="0070C0"/>
                </a:solidFill>
                <a:effectLst>
                  <a:outerShdw blurRad="38100" dist="38100" dir="2700000" algn="tl">
                    <a:srgbClr val="000000">
                      <a:alpha val="43137"/>
                    </a:srgbClr>
                  </a:outerShdw>
                </a:effectLst>
              </a:rPr>
              <a:t> )/ </a:t>
            </a:r>
            <a:r>
              <a:rPr lang="en-US" altLang="zh-CN" sz="1440" dirty="0" err="1">
                <a:solidFill>
                  <a:srgbClr val="0070C0"/>
                </a:solidFill>
                <a:effectLst>
                  <a:outerShdw blurRad="38100" dist="38100" dir="2700000" algn="tl">
                    <a:srgbClr val="000000">
                      <a:alpha val="43137"/>
                    </a:srgbClr>
                  </a:outerShdw>
                </a:effectLst>
              </a:rPr>
              <a:t>Paediatric</a:t>
            </a:r>
            <a:r>
              <a:rPr lang="en-US" altLang="zh-CN" sz="1440" dirty="0">
                <a:solidFill>
                  <a:srgbClr val="0070C0"/>
                </a:solidFill>
                <a:effectLst>
                  <a:outerShdw blurRad="38100" dist="38100" dir="2700000" algn="tl">
                    <a:srgbClr val="000000">
                      <a:alpha val="43137"/>
                    </a:srgbClr>
                  </a:outerShdw>
                </a:effectLst>
              </a:rPr>
              <a:t>(</a:t>
            </a:r>
            <a:r>
              <a:rPr lang="en-US" altLang="zh-CN" sz="1440" dirty="0" err="1">
                <a:solidFill>
                  <a:srgbClr val="0070C0"/>
                </a:solidFill>
                <a:effectLst>
                  <a:outerShdw blurRad="38100" dist="38100" dir="2700000" algn="tl">
                    <a:srgbClr val="000000">
                      <a:alpha val="43137"/>
                    </a:srgbClr>
                  </a:outerShdw>
                </a:effectLst>
              </a:rPr>
              <a:t>ricci,italy</a:t>
            </a:r>
            <a:r>
              <a:rPr lang="en-US" altLang="zh-CN" sz="1440" dirty="0">
                <a:solidFill>
                  <a:srgbClr val="0070C0"/>
                </a:solidFill>
                <a:effectLst>
                  <a:outerShdw blurRad="38100" dist="38100" dir="2700000" algn="tl">
                    <a:srgbClr val="000000">
                      <a:alpha val="43137"/>
                    </a:srgbClr>
                  </a:outerShdw>
                </a:effectLst>
              </a:rPr>
              <a:t>) ) with HA 380  all of them.  </a:t>
            </a:r>
          </a:p>
        </p:txBody>
      </p:sp>
      <p:cxnSp>
        <p:nvCxnSpPr>
          <p:cNvPr id="16" name="直接连接符 15"/>
          <p:cNvCxnSpPr>
            <a:cxnSpLocks/>
          </p:cNvCxnSpPr>
          <p:nvPr/>
        </p:nvCxnSpPr>
        <p:spPr>
          <a:xfrm>
            <a:off x="2643293" y="1893233"/>
            <a:ext cx="503945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746376" y="3274900"/>
            <a:ext cx="620562" cy="619516"/>
            <a:chOff x="301512" y="2039525"/>
            <a:chExt cx="846854" cy="845426"/>
          </a:xfrm>
          <a:solidFill>
            <a:srgbClr val="FFC000"/>
          </a:solidFill>
        </p:grpSpPr>
        <p:sp>
          <p:nvSpPr>
            <p:cNvPr id="20" name="椭圆 19"/>
            <p:cNvSpPr/>
            <p:nvPr/>
          </p:nvSpPr>
          <p:spPr bwMode="auto">
            <a:xfrm>
              <a:off x="301512" y="2039525"/>
              <a:ext cx="846854" cy="845426"/>
            </a:xfrm>
            <a:prstGeom prst="ellipse">
              <a:avLst/>
            </a:prstGeom>
            <a:grpFill/>
            <a:ln w="25400" cap="flat" cmpd="sng" algn="ctr">
              <a:noFill/>
              <a:prstDash val="solid"/>
            </a:ln>
            <a:effectLst/>
          </p:spPr>
          <p:txBody>
            <a:bodyPr anchor="ctr"/>
            <a:lstStyle/>
            <a:p>
              <a:pPr defTabSz="822960" eaLnBrk="0" hangingPunct="0">
                <a:defRPr/>
              </a:pPr>
              <a:endParaRPr lang="zh-CN" altLang="en-US" sz="1620" kern="0" dirty="0">
                <a:solidFill>
                  <a:prstClr val="white"/>
                </a:solidFill>
              </a:endParaRPr>
            </a:p>
          </p:txBody>
        </p:sp>
        <p:sp>
          <p:nvSpPr>
            <p:cNvPr id="21" name="椭圆 20"/>
            <p:cNvSpPr/>
            <p:nvPr/>
          </p:nvSpPr>
          <p:spPr bwMode="auto">
            <a:xfrm>
              <a:off x="358636" y="2095221"/>
              <a:ext cx="732607" cy="734035"/>
            </a:xfrm>
            <a:prstGeom prst="ellipse">
              <a:avLst/>
            </a:prstGeom>
            <a:grpFill/>
            <a:ln w="12700" cap="flat" cmpd="sng" algn="ctr">
              <a:solidFill>
                <a:sysClr val="window" lastClr="FFFFFF"/>
              </a:solidFill>
              <a:prstDash val="solid"/>
            </a:ln>
            <a:effectLst/>
          </p:spPr>
          <p:txBody>
            <a:bodyPr anchor="ctr"/>
            <a:lstStyle/>
            <a:p>
              <a:pPr defTabSz="822960" eaLnBrk="0" hangingPunct="0">
                <a:defRPr/>
              </a:pPr>
              <a:r>
                <a:rPr lang="en-US" altLang="zh-CN" sz="2880" b="1" kern="0" dirty="0">
                  <a:solidFill>
                    <a:prstClr val="white"/>
                  </a:solidFill>
                  <a:latin typeface="Microsoft YaHei" panose="020B0503020204020204" pitchFamily="34" charset="-122"/>
                </a:rPr>
                <a:t>3</a:t>
              </a:r>
              <a:endParaRPr lang="zh-CN" altLang="en-US" sz="2880" b="1" kern="0" dirty="0">
                <a:solidFill>
                  <a:prstClr val="white"/>
                </a:solidFill>
                <a:latin typeface="Microsoft YaHei" panose="020B0503020204020204" pitchFamily="34" charset="-122"/>
              </a:endParaRPr>
            </a:p>
          </p:txBody>
        </p:sp>
      </p:grpSp>
      <p:sp>
        <p:nvSpPr>
          <p:cNvPr id="24" name="TextBox 23"/>
          <p:cNvSpPr txBox="1"/>
          <p:nvPr/>
        </p:nvSpPr>
        <p:spPr>
          <a:xfrm>
            <a:off x="2368556" y="3311151"/>
            <a:ext cx="5832648" cy="535531"/>
          </a:xfrm>
          <a:prstGeom prst="rect">
            <a:avLst/>
          </a:prstGeom>
          <a:noFill/>
        </p:spPr>
        <p:txBody>
          <a:bodyPr wrap="square">
            <a:spAutoFit/>
          </a:bodyPr>
          <a:lstStyle/>
          <a:p>
            <a:pPr defTabSz="822960" eaLnBrk="0" hangingPunct="0">
              <a:defRPr/>
            </a:pPr>
            <a:r>
              <a:rPr lang="en-US" altLang="zh-CN" sz="1440" dirty="0">
                <a:solidFill>
                  <a:srgbClr val="0070C0"/>
                </a:solidFill>
                <a:effectLst>
                  <a:outerShdw blurRad="38100" dist="38100" dir="2700000" algn="tl">
                    <a:srgbClr val="000000">
                      <a:alpha val="43137"/>
                    </a:srgbClr>
                  </a:outerShdw>
                </a:effectLst>
              </a:rPr>
              <a:t>Validation of our tutorials ( booklet </a:t>
            </a:r>
            <a:r>
              <a:rPr lang="en-US" altLang="zh-CN" sz="1440" dirty="0" err="1">
                <a:solidFill>
                  <a:srgbClr val="0070C0"/>
                </a:solidFill>
                <a:effectLst>
                  <a:outerShdw blurRad="38100" dist="38100" dir="2700000" algn="tl">
                    <a:srgbClr val="000000">
                      <a:alpha val="43137"/>
                    </a:srgbClr>
                  </a:outerShdw>
                </a:effectLst>
              </a:rPr>
              <a:t>scheneider,Olivier</a:t>
            </a:r>
            <a:r>
              <a:rPr lang="en-US" altLang="zh-CN" sz="1440" dirty="0">
                <a:solidFill>
                  <a:srgbClr val="0070C0"/>
                </a:solidFill>
                <a:effectLst>
                  <a:outerShdw blurRad="38100" dist="38100" dir="2700000" algn="tl">
                    <a:srgbClr val="000000">
                      <a:alpha val="43137"/>
                    </a:srgbClr>
                  </a:outerShdw>
                </a:effectLst>
              </a:rPr>
              <a:t>,– </a:t>
            </a:r>
            <a:r>
              <a:rPr lang="en-US" altLang="zh-CN" sz="1440" dirty="0" err="1">
                <a:solidFill>
                  <a:srgbClr val="0070C0"/>
                </a:solidFill>
                <a:effectLst>
                  <a:outerShdw blurRad="38100" dist="38100" dir="2700000" algn="tl">
                    <a:srgbClr val="000000">
                      <a:alpha val="43137"/>
                    </a:srgbClr>
                  </a:outerShdw>
                </a:effectLst>
              </a:rPr>
              <a:t>Video,ronco</a:t>
            </a:r>
            <a:r>
              <a:rPr lang="en-US" altLang="zh-CN" sz="1440" dirty="0">
                <a:solidFill>
                  <a:srgbClr val="0070C0"/>
                </a:solidFill>
                <a:effectLst>
                  <a:outerShdw blurRad="38100" dist="38100" dir="2700000" algn="tl">
                    <a:srgbClr val="000000">
                      <a:alpha val="43137"/>
                    </a:srgbClr>
                  </a:outerShdw>
                </a:effectLst>
              </a:rPr>
              <a:t>, ) and corrections if necessary</a:t>
            </a:r>
          </a:p>
        </p:txBody>
      </p:sp>
      <p:grpSp>
        <p:nvGrpSpPr>
          <p:cNvPr id="22" name="组合 18">
            <a:extLst>
              <a:ext uri="{FF2B5EF4-FFF2-40B4-BE49-F238E27FC236}">
                <a16:creationId xmlns:a16="http://schemas.microsoft.com/office/drawing/2014/main" id="{EC97142E-C41E-C340-A45E-269989185B88}"/>
              </a:ext>
            </a:extLst>
          </p:cNvPr>
          <p:cNvGrpSpPr/>
          <p:nvPr/>
        </p:nvGrpSpPr>
        <p:grpSpPr>
          <a:xfrm>
            <a:off x="1747994" y="4247008"/>
            <a:ext cx="620562" cy="619516"/>
            <a:chOff x="301512" y="2039525"/>
            <a:chExt cx="846854" cy="845426"/>
          </a:xfrm>
          <a:solidFill>
            <a:srgbClr val="FFC000"/>
          </a:solidFill>
        </p:grpSpPr>
        <p:sp>
          <p:nvSpPr>
            <p:cNvPr id="25" name="椭圆 19">
              <a:extLst>
                <a:ext uri="{FF2B5EF4-FFF2-40B4-BE49-F238E27FC236}">
                  <a16:creationId xmlns:a16="http://schemas.microsoft.com/office/drawing/2014/main" id="{C91E3EEF-B365-6944-A75B-2D2337108CEA}"/>
                </a:ext>
              </a:extLst>
            </p:cNvPr>
            <p:cNvSpPr/>
            <p:nvPr/>
          </p:nvSpPr>
          <p:spPr bwMode="auto">
            <a:xfrm>
              <a:off x="301512" y="2039525"/>
              <a:ext cx="846854" cy="845426"/>
            </a:xfrm>
            <a:prstGeom prst="ellipse">
              <a:avLst/>
            </a:prstGeom>
            <a:grpFill/>
            <a:ln w="25400" cap="flat" cmpd="sng" algn="ctr">
              <a:noFill/>
              <a:prstDash val="solid"/>
            </a:ln>
            <a:effectLst/>
          </p:spPr>
          <p:txBody>
            <a:bodyPr anchor="ctr"/>
            <a:lstStyle/>
            <a:p>
              <a:pPr defTabSz="822960" eaLnBrk="0" hangingPunct="0">
                <a:defRPr/>
              </a:pPr>
              <a:endParaRPr lang="zh-CN" altLang="en-US" sz="1620" kern="0" dirty="0">
                <a:solidFill>
                  <a:prstClr val="white"/>
                </a:solidFill>
              </a:endParaRPr>
            </a:p>
          </p:txBody>
        </p:sp>
        <p:sp>
          <p:nvSpPr>
            <p:cNvPr id="26" name="椭圆 20">
              <a:extLst>
                <a:ext uri="{FF2B5EF4-FFF2-40B4-BE49-F238E27FC236}">
                  <a16:creationId xmlns:a16="http://schemas.microsoft.com/office/drawing/2014/main" id="{B9CAD83A-EB7B-C14A-824B-C05D5B9CA99E}"/>
                </a:ext>
              </a:extLst>
            </p:cNvPr>
            <p:cNvSpPr/>
            <p:nvPr/>
          </p:nvSpPr>
          <p:spPr bwMode="auto">
            <a:xfrm>
              <a:off x="358636" y="2095221"/>
              <a:ext cx="732607" cy="734035"/>
            </a:xfrm>
            <a:prstGeom prst="ellipse">
              <a:avLst/>
            </a:prstGeom>
            <a:grpFill/>
            <a:ln w="12700" cap="flat" cmpd="sng" algn="ctr">
              <a:solidFill>
                <a:sysClr val="window" lastClr="FFFFFF"/>
              </a:solidFill>
              <a:prstDash val="solid"/>
            </a:ln>
            <a:effectLst/>
          </p:spPr>
          <p:txBody>
            <a:bodyPr anchor="ctr"/>
            <a:lstStyle/>
            <a:p>
              <a:pPr defTabSz="822960" eaLnBrk="0" hangingPunct="0">
                <a:defRPr/>
              </a:pPr>
              <a:r>
                <a:rPr lang="en-US" altLang="zh-CN" sz="2880" b="1" kern="0" dirty="0">
                  <a:solidFill>
                    <a:prstClr val="white"/>
                  </a:solidFill>
                  <a:latin typeface="Microsoft YaHei" panose="020B0503020204020204" pitchFamily="34" charset="-122"/>
                </a:rPr>
                <a:t>4</a:t>
              </a:r>
              <a:endParaRPr lang="zh-CN" altLang="en-US" sz="2880" b="1" kern="0" dirty="0">
                <a:solidFill>
                  <a:prstClr val="white"/>
                </a:solidFill>
                <a:latin typeface="Microsoft YaHei" panose="020B0503020204020204" pitchFamily="34" charset="-122"/>
              </a:endParaRPr>
            </a:p>
          </p:txBody>
        </p:sp>
      </p:grpSp>
      <p:sp>
        <p:nvSpPr>
          <p:cNvPr id="27" name="TextBox 26">
            <a:extLst>
              <a:ext uri="{FF2B5EF4-FFF2-40B4-BE49-F238E27FC236}">
                <a16:creationId xmlns:a16="http://schemas.microsoft.com/office/drawing/2014/main" id="{D3380BFA-5C7D-6F46-864E-30AB2F76191E}"/>
              </a:ext>
            </a:extLst>
          </p:cNvPr>
          <p:cNvSpPr txBox="1"/>
          <p:nvPr/>
        </p:nvSpPr>
        <p:spPr>
          <a:xfrm>
            <a:off x="2354702" y="4287821"/>
            <a:ext cx="5832648" cy="535531"/>
          </a:xfrm>
          <a:prstGeom prst="rect">
            <a:avLst/>
          </a:prstGeom>
          <a:noFill/>
        </p:spPr>
        <p:txBody>
          <a:bodyPr wrap="square">
            <a:spAutoFit/>
          </a:bodyPr>
          <a:lstStyle/>
          <a:p>
            <a:pPr defTabSz="822960" eaLnBrk="0" hangingPunct="0">
              <a:defRPr/>
            </a:pPr>
            <a:r>
              <a:rPr lang="en-US" altLang="zh-CN" sz="1440" dirty="0">
                <a:solidFill>
                  <a:srgbClr val="0070C0"/>
                </a:solidFill>
                <a:effectLst>
                  <a:outerShdw blurRad="38100" dist="38100" dir="2700000" algn="tl">
                    <a:srgbClr val="000000">
                      <a:alpha val="43137"/>
                    </a:srgbClr>
                  </a:outerShdw>
                </a:effectLst>
              </a:rPr>
              <a:t>Get proposal in terms of Webinars themes like pro /Con(all of them) </a:t>
            </a:r>
          </a:p>
        </p:txBody>
      </p:sp>
      <p:cxnSp>
        <p:nvCxnSpPr>
          <p:cNvPr id="28" name="直接连接符 15">
            <a:extLst>
              <a:ext uri="{FF2B5EF4-FFF2-40B4-BE49-F238E27FC236}">
                <a16:creationId xmlns:a16="http://schemas.microsoft.com/office/drawing/2014/main" id="{910FEDC1-C80C-764E-B20C-76D806E852F5}"/>
              </a:ext>
            </a:extLst>
          </p:cNvPr>
          <p:cNvCxnSpPr>
            <a:cxnSpLocks/>
          </p:cNvCxnSpPr>
          <p:nvPr/>
        </p:nvCxnSpPr>
        <p:spPr>
          <a:xfrm>
            <a:off x="2627784" y="2857500"/>
            <a:ext cx="50394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15">
            <a:extLst>
              <a:ext uri="{FF2B5EF4-FFF2-40B4-BE49-F238E27FC236}">
                <a16:creationId xmlns:a16="http://schemas.microsoft.com/office/drawing/2014/main" id="{FD46D31C-EAB2-9741-A28A-B225878F6CDC}"/>
              </a:ext>
            </a:extLst>
          </p:cNvPr>
          <p:cNvCxnSpPr>
            <a:cxnSpLocks/>
          </p:cNvCxnSpPr>
          <p:nvPr/>
        </p:nvCxnSpPr>
        <p:spPr>
          <a:xfrm>
            <a:off x="2627784" y="3903467"/>
            <a:ext cx="50394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15">
            <a:extLst>
              <a:ext uri="{FF2B5EF4-FFF2-40B4-BE49-F238E27FC236}">
                <a16:creationId xmlns:a16="http://schemas.microsoft.com/office/drawing/2014/main" id="{E99BB081-718B-BF44-A423-98DD256F0CBB}"/>
              </a:ext>
            </a:extLst>
          </p:cNvPr>
          <p:cNvCxnSpPr>
            <a:cxnSpLocks/>
          </p:cNvCxnSpPr>
          <p:nvPr/>
        </p:nvCxnSpPr>
        <p:spPr>
          <a:xfrm>
            <a:off x="2562977" y="4736909"/>
            <a:ext cx="503945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92212" y="115179"/>
            <a:ext cx="6401770" cy="702738"/>
            <a:chOff x="192212" y="115179"/>
            <a:chExt cx="6401770" cy="702738"/>
          </a:xfrm>
        </p:grpSpPr>
        <p:sp>
          <p:nvSpPr>
            <p:cNvPr id="12" name="文本框 11"/>
            <p:cNvSpPr txBox="1"/>
            <p:nvPr/>
          </p:nvSpPr>
          <p:spPr>
            <a:xfrm>
              <a:off x="939840" y="340862"/>
              <a:ext cx="5654142"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HA230 for HDMTX</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13" name="组合 12"/>
            <p:cNvGrpSpPr/>
            <p:nvPr/>
          </p:nvGrpSpPr>
          <p:grpSpPr>
            <a:xfrm>
              <a:off x="192212" y="115179"/>
              <a:ext cx="936000" cy="702738"/>
              <a:chOff x="61313" y="-40620"/>
              <a:chExt cx="1145814" cy="1064251"/>
            </a:xfrm>
          </p:grpSpPr>
          <p:sp>
            <p:nvSpPr>
              <p:cNvPr id="14" name="矩形 13"/>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15" name="组合 14"/>
              <p:cNvGrpSpPr/>
              <p:nvPr/>
            </p:nvGrpSpPr>
            <p:grpSpPr>
              <a:xfrm>
                <a:off x="61313" y="-40620"/>
                <a:ext cx="1145814" cy="1064251"/>
                <a:chOff x="61313" y="-40620"/>
                <a:chExt cx="1145814" cy="1064251"/>
              </a:xfrm>
            </p:grpSpPr>
            <p:sp>
              <p:nvSpPr>
                <p:cNvPr id="16" name="矩形 15"/>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17" name="组合 16"/>
                <p:cNvGrpSpPr/>
                <p:nvPr/>
              </p:nvGrpSpPr>
              <p:grpSpPr>
                <a:xfrm>
                  <a:off x="61313" y="-40620"/>
                  <a:ext cx="1145814" cy="1064251"/>
                  <a:chOff x="61313" y="-40620"/>
                  <a:chExt cx="1145814" cy="1064251"/>
                </a:xfrm>
              </p:grpSpPr>
              <p:sp>
                <p:nvSpPr>
                  <p:cNvPr id="18" name="文本框 17"/>
                  <p:cNvSpPr txBox="1"/>
                  <p:nvPr/>
                </p:nvSpPr>
                <p:spPr>
                  <a:xfrm>
                    <a:off x="61313"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3.8</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19" name="文本框 18"/>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pic>
        <p:nvPicPr>
          <p:cNvPr id="8" name="图片 7">
            <a:extLst>
              <a:ext uri="{FF2B5EF4-FFF2-40B4-BE49-F238E27FC236}">
                <a16:creationId xmlns:a16="http://schemas.microsoft.com/office/drawing/2014/main" id="{B28D0F50-90FF-49F3-A945-0C4B41F17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4" y="804473"/>
            <a:ext cx="7139091" cy="4444771"/>
          </a:xfrm>
          <a:prstGeom prst="rect">
            <a:avLst/>
          </a:prstGeom>
        </p:spPr>
      </p:pic>
      <p:pic>
        <p:nvPicPr>
          <p:cNvPr id="24" name="图片 23">
            <a:extLst>
              <a:ext uri="{FF2B5EF4-FFF2-40B4-BE49-F238E27FC236}">
                <a16:creationId xmlns:a16="http://schemas.microsoft.com/office/drawing/2014/main" id="{1D4E42C1-09D8-4CCC-BAC3-5A02733C3B13}"/>
              </a:ext>
            </a:extLst>
          </p:cNvPr>
          <p:cNvPicPr>
            <a:picLocks noChangeAspect="1"/>
          </p:cNvPicPr>
          <p:nvPr/>
        </p:nvPicPr>
        <p:blipFill>
          <a:blip r:embed="rId4"/>
          <a:stretch>
            <a:fillRect/>
          </a:stretch>
        </p:blipFill>
        <p:spPr>
          <a:xfrm>
            <a:off x="4716016" y="2713484"/>
            <a:ext cx="4238735" cy="2369179"/>
          </a:xfrm>
          <a:prstGeom prst="rect">
            <a:avLst/>
          </a:prstGeom>
        </p:spPr>
      </p:pic>
      <p:sp>
        <p:nvSpPr>
          <p:cNvPr id="25" name="文本框 24">
            <a:extLst>
              <a:ext uri="{FF2B5EF4-FFF2-40B4-BE49-F238E27FC236}">
                <a16:creationId xmlns:a16="http://schemas.microsoft.com/office/drawing/2014/main" id="{61F021F3-0EB9-4C56-9567-91379C149BF1}"/>
              </a:ext>
            </a:extLst>
          </p:cNvPr>
          <p:cNvSpPr txBox="1"/>
          <p:nvPr/>
        </p:nvSpPr>
        <p:spPr>
          <a:xfrm>
            <a:off x="6012161" y="866423"/>
            <a:ext cx="3240360" cy="646331"/>
          </a:xfrm>
          <a:prstGeom prst="rect">
            <a:avLst/>
          </a:prstGeom>
          <a:noFill/>
        </p:spPr>
        <p:txBody>
          <a:bodyPr wrap="square" rtlCol="0">
            <a:spAutoFit/>
          </a:bodyPr>
          <a:lstStyle/>
          <a:p>
            <a:r>
              <a:rPr lang="en-US" altLang="zh-CN" sz="1800" b="0" i="0" dirty="0">
                <a:solidFill>
                  <a:srgbClr val="FF0000"/>
                </a:solidFill>
                <a:effectLst/>
                <a:latin typeface="MyriadPro-Regular"/>
              </a:rPr>
              <a:t>.</a:t>
            </a:r>
            <a:r>
              <a:rPr lang="en-US" altLang="zh-CN" dirty="0">
                <a:solidFill>
                  <a:srgbClr val="FF0000"/>
                </a:solidFill>
              </a:rPr>
              <a:t> </a:t>
            </a:r>
            <a:br>
              <a:rPr lang="en-US" altLang="zh-CN" dirty="0">
                <a:solidFill>
                  <a:srgbClr val="FF0000"/>
                </a:solidFill>
              </a:rPr>
            </a:br>
            <a:endParaRPr lang="zh-CN" altLang="en-US" dirty="0">
              <a:solidFill>
                <a:srgbClr val="FF0000"/>
              </a:solidFill>
            </a:endParaRPr>
          </a:p>
        </p:txBody>
      </p:sp>
      <p:sp>
        <p:nvSpPr>
          <p:cNvPr id="28" name="矩形 27">
            <a:extLst>
              <a:ext uri="{FF2B5EF4-FFF2-40B4-BE49-F238E27FC236}">
                <a16:creationId xmlns:a16="http://schemas.microsoft.com/office/drawing/2014/main" id="{458A27AC-2EA5-408E-B269-0FA31200B223}"/>
              </a:ext>
            </a:extLst>
          </p:cNvPr>
          <p:cNvSpPr/>
          <p:nvPr/>
        </p:nvSpPr>
        <p:spPr>
          <a:xfrm>
            <a:off x="6101485" y="933185"/>
            <a:ext cx="2833422" cy="1922408"/>
          </a:xfrm>
          <a:prstGeom prst="rect">
            <a:avLst/>
          </a:prstGeom>
          <a:solidFill>
            <a:srgbClr val="D2DEE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0" i="0" dirty="0">
                <a:solidFill>
                  <a:schemeClr val="tx1"/>
                </a:solidFill>
                <a:effectLst/>
                <a:latin typeface="Times New Roman" panose="02020603050405020304" pitchFamily="18" charset="0"/>
                <a:cs typeface="Times New Roman" panose="02020603050405020304" pitchFamily="18" charset="0"/>
              </a:rPr>
              <a:t>Case Report: implementation of</a:t>
            </a:r>
            <a:br>
              <a:rPr lang="en-US" altLang="zh-CN" sz="1600" b="0" i="0" dirty="0">
                <a:solidFill>
                  <a:schemeClr val="tx1"/>
                </a:solidFill>
                <a:effectLst/>
                <a:latin typeface="Times New Roman" panose="02020603050405020304" pitchFamily="18" charset="0"/>
                <a:cs typeface="Times New Roman" panose="02020603050405020304" pitchFamily="18" charset="0"/>
              </a:rPr>
            </a:br>
            <a:r>
              <a:rPr lang="en-US" altLang="zh-CN" sz="1600" b="0" i="0" dirty="0">
                <a:solidFill>
                  <a:schemeClr val="tx1"/>
                </a:solidFill>
                <a:effectLst/>
                <a:latin typeface="Times New Roman" panose="02020603050405020304" pitchFamily="18" charset="0"/>
                <a:cs typeface="Times New Roman" panose="02020603050405020304" pitchFamily="18" charset="0"/>
              </a:rPr>
              <a:t>HA-230 </a:t>
            </a:r>
            <a:r>
              <a:rPr lang="en-US" altLang="zh-CN" sz="1600" b="0" i="0" dirty="0" err="1">
                <a:solidFill>
                  <a:schemeClr val="tx1"/>
                </a:solidFill>
                <a:effectLst/>
                <a:latin typeface="Times New Roman" panose="02020603050405020304" pitchFamily="18" charset="0"/>
                <a:cs typeface="Times New Roman" panose="02020603050405020304" pitchFamily="18" charset="0"/>
              </a:rPr>
              <a:t>hemoadsorption</a:t>
            </a:r>
            <a:r>
              <a:rPr lang="en-US" altLang="zh-CN" sz="1600" b="0" i="0" dirty="0">
                <a:solidFill>
                  <a:schemeClr val="tx1"/>
                </a:solidFill>
                <a:effectLst/>
                <a:latin typeface="Times New Roman" panose="02020603050405020304" pitchFamily="18" charset="0"/>
                <a:cs typeface="Times New Roman" panose="02020603050405020304" pitchFamily="18" charset="0"/>
              </a:rPr>
              <a:t> procedure to remove cumulated</a:t>
            </a:r>
            <a:br>
              <a:rPr lang="en-US" altLang="zh-CN" sz="1600" b="0" i="0" dirty="0">
                <a:solidFill>
                  <a:schemeClr val="tx1"/>
                </a:solidFill>
                <a:effectLst/>
                <a:latin typeface="Times New Roman" panose="02020603050405020304" pitchFamily="18" charset="0"/>
                <a:cs typeface="Times New Roman" panose="02020603050405020304" pitchFamily="18" charset="0"/>
              </a:rPr>
            </a:br>
            <a:r>
              <a:rPr lang="en-US" altLang="zh-CN" sz="1600" b="0" i="0" dirty="0">
                <a:solidFill>
                  <a:schemeClr val="tx1"/>
                </a:solidFill>
                <a:effectLst/>
                <a:latin typeface="Times New Roman" panose="02020603050405020304" pitchFamily="18" charset="0"/>
                <a:cs typeface="Times New Roman" panose="02020603050405020304" pitchFamily="18" charset="0"/>
              </a:rPr>
              <a:t>MTX from the body and reduce its toxicity in a child with ALL</a:t>
            </a:r>
            <a:br>
              <a:rPr lang="en-US" altLang="zh-CN" sz="1600" b="0" i="0" dirty="0">
                <a:solidFill>
                  <a:schemeClr val="tx1"/>
                </a:solidFill>
                <a:effectLst/>
                <a:latin typeface="Times New Roman" panose="02020603050405020304" pitchFamily="18" charset="0"/>
                <a:cs typeface="Times New Roman" panose="02020603050405020304" pitchFamily="18" charset="0"/>
              </a:rPr>
            </a:br>
            <a:r>
              <a:rPr lang="en-US" altLang="zh-CN" sz="1600" b="0" i="0" dirty="0">
                <a:solidFill>
                  <a:schemeClr val="tx1"/>
                </a:solidFill>
                <a:effectLst/>
                <a:latin typeface="Times New Roman" panose="02020603050405020304" pitchFamily="18" charset="0"/>
                <a:cs typeface="Times New Roman" panose="02020603050405020304" pitchFamily="18" charset="0"/>
              </a:rPr>
              <a:t>after high-dose chemotherapy</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924" y="1183096"/>
            <a:ext cx="3270076" cy="1694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接连接符 4"/>
          <p:cNvCxnSpPr/>
          <p:nvPr/>
        </p:nvCxnSpPr>
        <p:spPr>
          <a:xfrm>
            <a:off x="3203848" y="2263216"/>
            <a:ext cx="1063474"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924" y="3091642"/>
            <a:ext cx="4623098" cy="1615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矩形 2"/>
          <p:cNvSpPr/>
          <p:nvPr/>
        </p:nvSpPr>
        <p:spPr>
          <a:xfrm>
            <a:off x="4860032" y="1845729"/>
            <a:ext cx="2338461" cy="369332"/>
          </a:xfrm>
          <a:prstGeom prst="rect">
            <a:avLst/>
          </a:prstGeom>
        </p:spPr>
        <p:txBody>
          <a:bodyPr wrap="none">
            <a:spAutoFit/>
          </a:bodyPr>
          <a:lstStyle/>
          <a:p>
            <a:r>
              <a:rPr lang="en-US" altLang="zh-CN" dirty="0"/>
              <a:t>Acute wasp stings </a:t>
            </a:r>
            <a:endParaRPr lang="zh-CN" altLang="en-US" dirty="0"/>
          </a:p>
        </p:txBody>
      </p:sp>
      <p:sp>
        <p:nvSpPr>
          <p:cNvPr id="4" name="矩形 3"/>
          <p:cNvSpPr/>
          <p:nvPr/>
        </p:nvSpPr>
        <p:spPr>
          <a:xfrm>
            <a:off x="6206875" y="3714483"/>
            <a:ext cx="1983235" cy="369332"/>
          </a:xfrm>
          <a:prstGeom prst="rect">
            <a:avLst/>
          </a:prstGeom>
        </p:spPr>
        <p:txBody>
          <a:bodyPr wrap="none">
            <a:spAutoFit/>
          </a:bodyPr>
          <a:lstStyle/>
          <a:p>
            <a:r>
              <a:rPr lang="en-US" altLang="zh-CN" dirty="0"/>
              <a:t>Abrin poisoning</a:t>
            </a:r>
            <a:endParaRPr lang="zh-CN" altLang="en-US" dirty="0"/>
          </a:p>
        </p:txBody>
      </p:sp>
      <p:grpSp>
        <p:nvGrpSpPr>
          <p:cNvPr id="11" name="组合 10"/>
          <p:cNvGrpSpPr/>
          <p:nvPr/>
        </p:nvGrpSpPr>
        <p:grpSpPr>
          <a:xfrm>
            <a:off x="192212" y="115179"/>
            <a:ext cx="6396012" cy="702738"/>
            <a:chOff x="192212" y="115179"/>
            <a:chExt cx="6396012" cy="702738"/>
          </a:xfrm>
        </p:grpSpPr>
        <p:sp>
          <p:nvSpPr>
            <p:cNvPr id="12" name="文本框 11"/>
            <p:cNvSpPr txBox="1"/>
            <p:nvPr/>
          </p:nvSpPr>
          <p:spPr>
            <a:xfrm>
              <a:off x="934082" y="327583"/>
              <a:ext cx="5654142"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Other Publications</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13" name="组合 12"/>
            <p:cNvGrpSpPr/>
            <p:nvPr/>
          </p:nvGrpSpPr>
          <p:grpSpPr>
            <a:xfrm>
              <a:off x="192212" y="115179"/>
              <a:ext cx="936000" cy="702738"/>
              <a:chOff x="61313" y="-40620"/>
              <a:chExt cx="1145814" cy="1064251"/>
            </a:xfrm>
          </p:grpSpPr>
          <p:sp>
            <p:nvSpPr>
              <p:cNvPr id="14" name="矩形 13"/>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15" name="组合 14"/>
              <p:cNvGrpSpPr/>
              <p:nvPr/>
            </p:nvGrpSpPr>
            <p:grpSpPr>
              <a:xfrm>
                <a:off x="61313" y="-40620"/>
                <a:ext cx="1145814" cy="1064251"/>
                <a:chOff x="61313" y="-40620"/>
                <a:chExt cx="1145814" cy="1064251"/>
              </a:xfrm>
            </p:grpSpPr>
            <p:sp>
              <p:nvSpPr>
                <p:cNvPr id="16" name="矩形 15"/>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17" name="组合 16"/>
                <p:cNvGrpSpPr/>
                <p:nvPr/>
              </p:nvGrpSpPr>
              <p:grpSpPr>
                <a:xfrm>
                  <a:off x="61313" y="-40620"/>
                  <a:ext cx="1145814" cy="1064251"/>
                  <a:chOff x="61313" y="-40620"/>
                  <a:chExt cx="1145814" cy="1064251"/>
                </a:xfrm>
              </p:grpSpPr>
              <p:sp>
                <p:nvSpPr>
                  <p:cNvPr id="18" name="文本框 17"/>
                  <p:cNvSpPr txBox="1"/>
                  <p:nvPr/>
                </p:nvSpPr>
                <p:spPr>
                  <a:xfrm>
                    <a:off x="61313"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3.8</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19" name="文本框 18"/>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extLst>
      <p:ext uri="{BB962C8B-B14F-4D97-AF65-F5344CB8AC3E}">
        <p14:creationId xmlns:p14="http://schemas.microsoft.com/office/powerpoint/2010/main" val="3570908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57124">
            <a:off x="2731464" y="836881"/>
            <a:ext cx="1746316" cy="2619475"/>
          </a:xfrm>
          <a:prstGeom prst="rect">
            <a:avLst/>
          </a:prstGeom>
        </p:spPr>
      </p:pic>
      <p:sp>
        <p:nvSpPr>
          <p:cNvPr id="5" name="TextBox 4"/>
          <p:cNvSpPr txBox="1"/>
          <p:nvPr/>
        </p:nvSpPr>
        <p:spPr>
          <a:xfrm>
            <a:off x="4304984" y="1103404"/>
            <a:ext cx="4032448" cy="2031325"/>
          </a:xfrm>
          <a:prstGeom prst="rect">
            <a:avLst/>
          </a:prstGeom>
          <a:noFill/>
          <a:ln>
            <a:solidFill>
              <a:srgbClr val="0070C0"/>
            </a:solidFill>
          </a:ln>
        </p:spPr>
        <p:txBody>
          <a:bodyPr wrap="square" rtlCol="0">
            <a:spAutoFit/>
          </a:bodyPr>
          <a:lstStyle/>
          <a:p>
            <a:pPr marL="285750" indent="-285750">
              <a:lnSpc>
                <a:spcPct val="150000"/>
              </a:lnSpc>
              <a:buFont typeface="Wingdings" panose="05000000000000000000" pitchFamily="2" charset="2"/>
              <a:buChar char="ü"/>
            </a:pPr>
            <a:r>
              <a:rPr lang="en-US" altLang="zh-CN" sz="1400" b="1" dirty="0"/>
              <a:t>Accelerate poisons elimination</a:t>
            </a:r>
          </a:p>
          <a:p>
            <a:pPr marL="285750" indent="-285750">
              <a:lnSpc>
                <a:spcPct val="150000"/>
              </a:lnSpc>
              <a:buFont typeface="Wingdings" panose="05000000000000000000" pitchFamily="2" charset="2"/>
              <a:buChar char="ü"/>
            </a:pPr>
            <a:r>
              <a:rPr lang="en-US" altLang="zh-CN" sz="1400" b="1" dirty="0"/>
              <a:t>Reduce metabolic substances</a:t>
            </a:r>
          </a:p>
          <a:p>
            <a:pPr marL="285750" indent="-285750">
              <a:lnSpc>
                <a:spcPct val="150000"/>
              </a:lnSpc>
              <a:buFont typeface="Wingdings" panose="05000000000000000000" pitchFamily="2" charset="2"/>
              <a:buChar char="ü"/>
            </a:pPr>
            <a:r>
              <a:rPr lang="en-US" altLang="zh-CN" sz="1400" b="1" dirty="0"/>
              <a:t>Alleviate complications</a:t>
            </a:r>
          </a:p>
          <a:p>
            <a:pPr marL="285750" indent="-285750">
              <a:lnSpc>
                <a:spcPct val="150000"/>
              </a:lnSpc>
              <a:buFont typeface="Wingdings" panose="05000000000000000000" pitchFamily="2" charset="2"/>
              <a:buChar char="ü"/>
            </a:pPr>
            <a:r>
              <a:rPr lang="en-US" altLang="zh-CN" sz="1400" b="1" dirty="0"/>
              <a:t>Keep internal environment stable</a:t>
            </a:r>
          </a:p>
          <a:p>
            <a:pPr marL="285750" indent="-285750">
              <a:lnSpc>
                <a:spcPct val="150000"/>
              </a:lnSpc>
              <a:buFont typeface="Wingdings" panose="05000000000000000000" pitchFamily="2" charset="2"/>
              <a:buChar char="ü"/>
            </a:pPr>
            <a:r>
              <a:rPr lang="en-US" altLang="zh-CN" sz="1400" b="1" dirty="0"/>
              <a:t>Shorten hospitalization </a:t>
            </a:r>
          </a:p>
          <a:p>
            <a:pPr marL="285750" indent="-285750">
              <a:lnSpc>
                <a:spcPct val="150000"/>
              </a:lnSpc>
              <a:buFont typeface="Wingdings" panose="05000000000000000000" pitchFamily="2" charset="2"/>
              <a:buChar char="ü"/>
            </a:pPr>
            <a:r>
              <a:rPr lang="en-US" altLang="zh-CN" sz="1400" b="1" dirty="0"/>
              <a:t>Improve survival</a:t>
            </a:r>
          </a:p>
        </p:txBody>
      </p:sp>
      <p:sp>
        <p:nvSpPr>
          <p:cNvPr id="6" name="TextBox 5"/>
          <p:cNvSpPr txBox="1"/>
          <p:nvPr/>
        </p:nvSpPr>
        <p:spPr>
          <a:xfrm>
            <a:off x="956612" y="3370245"/>
            <a:ext cx="7380820" cy="1384995"/>
          </a:xfrm>
          <a:prstGeom prst="rect">
            <a:avLst/>
          </a:prstGeom>
          <a:solidFill>
            <a:srgbClr val="CCECFF"/>
          </a:solidFill>
          <a:ln>
            <a:solidFill>
              <a:srgbClr val="0070C0"/>
            </a:solidFill>
          </a:ln>
        </p:spPr>
        <p:txBody>
          <a:bodyPr wrap="square" rtlCol="0">
            <a:spAutoFit/>
          </a:bodyPr>
          <a:lstStyle/>
          <a:p>
            <a:pPr>
              <a:lnSpc>
                <a:spcPct val="150000"/>
              </a:lnSpc>
            </a:pPr>
            <a:r>
              <a:rPr lang="en-US" altLang="zh-CN" sz="1400" b="1" dirty="0">
                <a:solidFill>
                  <a:srgbClr val="0070C0"/>
                </a:solidFill>
              </a:rPr>
              <a:t>Clinical Suggestions:</a:t>
            </a:r>
          </a:p>
          <a:p>
            <a:pPr marL="285750" indent="-285750">
              <a:lnSpc>
                <a:spcPct val="150000"/>
              </a:lnSpc>
              <a:buFont typeface="Arial" panose="020B0604020202090204" pitchFamily="34" charset="0"/>
              <a:buChar char="•"/>
            </a:pPr>
            <a:r>
              <a:rPr lang="en-US" altLang="zh-CN" sz="1400" b="1" dirty="0"/>
              <a:t>As early as possible</a:t>
            </a:r>
          </a:p>
          <a:p>
            <a:pPr marL="285750" indent="-285750">
              <a:lnSpc>
                <a:spcPct val="150000"/>
              </a:lnSpc>
              <a:buFont typeface="Arial" panose="020B0604020202090204" pitchFamily="34" charset="0"/>
              <a:buChar char="•"/>
            </a:pPr>
            <a:r>
              <a:rPr lang="en-US" altLang="zh-CN" sz="1400" b="1" dirty="0"/>
              <a:t>More frequent HP treatment at beginning(1-3 times/day)</a:t>
            </a:r>
          </a:p>
          <a:p>
            <a:pPr marL="285750" indent="-285750">
              <a:lnSpc>
                <a:spcPct val="150000"/>
              </a:lnSpc>
              <a:buFont typeface="Arial" panose="020B0604020202090204" pitchFamily="34" charset="0"/>
              <a:buChar char="•"/>
            </a:pPr>
            <a:r>
              <a:rPr lang="en-US" altLang="zh-CN" sz="1400" b="1" dirty="0"/>
              <a:t>Longer treatment time</a:t>
            </a:r>
          </a:p>
        </p:txBody>
      </p:sp>
      <p:sp>
        <p:nvSpPr>
          <p:cNvPr id="7" name="TextBox 6"/>
          <p:cNvSpPr txBox="1"/>
          <p:nvPr/>
        </p:nvSpPr>
        <p:spPr>
          <a:xfrm>
            <a:off x="835268" y="1247420"/>
            <a:ext cx="2015295" cy="1668214"/>
          </a:xfrm>
          <a:prstGeom prst="rect">
            <a:avLst/>
          </a:prstGeom>
          <a:noFill/>
        </p:spPr>
        <p:txBody>
          <a:bodyPr wrap="none" rtlCol="0">
            <a:spAutoFit/>
          </a:bodyPr>
          <a:lstStyle/>
          <a:p>
            <a:pPr algn="r">
              <a:lnSpc>
                <a:spcPct val="150000"/>
              </a:lnSpc>
            </a:pPr>
            <a:r>
              <a:rPr lang="en-US" altLang="zh-CN" sz="1400" b="1" dirty="0">
                <a:solidFill>
                  <a:prstClr val="black"/>
                </a:solidFill>
                <a:latin typeface="Arial" panose="020B0604020202090204" pitchFamily="34" charset="0"/>
                <a:ea typeface="Arial Unicode MS" panose="020B0604020202020204" pitchFamily="34" charset="-122"/>
                <a:cs typeface="Arial" panose="020B0604020202090204" pitchFamily="34" charset="0"/>
              </a:rPr>
              <a:t>Pesticide &amp; Herbicide</a:t>
            </a:r>
          </a:p>
          <a:p>
            <a:pPr algn="r">
              <a:lnSpc>
                <a:spcPct val="150000"/>
              </a:lnSpc>
            </a:pPr>
            <a:r>
              <a:rPr lang="en-US" altLang="zh-CN" sz="1400" b="1" dirty="0">
                <a:solidFill>
                  <a:prstClr val="black"/>
                </a:solidFill>
                <a:latin typeface="Arial" panose="020B0604020202090204" pitchFamily="34" charset="0"/>
                <a:ea typeface="Arial Unicode MS" panose="020B0604020202020204" pitchFamily="34" charset="-122"/>
                <a:cs typeface="Arial" panose="020B0604020202090204" pitchFamily="34" charset="0"/>
              </a:rPr>
              <a:t>Rodenticide</a:t>
            </a:r>
          </a:p>
          <a:p>
            <a:pPr algn="r">
              <a:lnSpc>
                <a:spcPct val="150000"/>
              </a:lnSpc>
            </a:pPr>
            <a:r>
              <a:rPr lang="en-US" altLang="zh-CN" sz="1400" b="1" dirty="0">
                <a:solidFill>
                  <a:prstClr val="black"/>
                </a:solidFill>
                <a:latin typeface="Arial" panose="020B0604020202090204" pitchFamily="34" charset="0"/>
                <a:ea typeface="Arial Unicode MS" panose="020B0604020202020204" pitchFamily="34" charset="-122"/>
                <a:cs typeface="Arial" panose="020B0604020202090204" pitchFamily="34" charset="0"/>
              </a:rPr>
              <a:t>Biotoxin</a:t>
            </a:r>
          </a:p>
          <a:p>
            <a:pPr algn="r">
              <a:lnSpc>
                <a:spcPct val="150000"/>
              </a:lnSpc>
            </a:pPr>
            <a:r>
              <a:rPr lang="en-US" altLang="zh-CN" sz="1400" b="1" dirty="0">
                <a:solidFill>
                  <a:prstClr val="black"/>
                </a:solidFill>
                <a:latin typeface="Arial" panose="020B0604020202090204" pitchFamily="34" charset="0"/>
                <a:ea typeface="Arial Unicode MS" panose="020B0604020202020204" pitchFamily="34" charset="-122"/>
                <a:cs typeface="Arial" panose="020B0604020202090204" pitchFamily="34" charset="0"/>
              </a:rPr>
              <a:t>Drug overdose</a:t>
            </a:r>
          </a:p>
          <a:p>
            <a:pPr algn="r">
              <a:lnSpc>
                <a:spcPct val="150000"/>
              </a:lnSpc>
            </a:pPr>
            <a:r>
              <a:rPr lang="en-US" altLang="zh-CN" sz="1400" b="1" dirty="0">
                <a:solidFill>
                  <a:prstClr val="black"/>
                </a:solidFill>
                <a:latin typeface="Arial" panose="020B0604020202090204" pitchFamily="34" charset="0"/>
                <a:ea typeface="Arial Unicode MS" panose="020B0604020202020204" pitchFamily="34" charset="-122"/>
                <a:cs typeface="Arial" panose="020B0604020202090204" pitchFamily="34" charset="0"/>
              </a:rPr>
              <a:t>Industrial toxin</a:t>
            </a:r>
          </a:p>
        </p:txBody>
      </p:sp>
      <p:sp>
        <p:nvSpPr>
          <p:cNvPr id="8" name="右大括号 7"/>
          <p:cNvSpPr/>
          <p:nvPr/>
        </p:nvSpPr>
        <p:spPr>
          <a:xfrm>
            <a:off x="2929732" y="1384614"/>
            <a:ext cx="268598" cy="1372286"/>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grpSp>
        <p:nvGrpSpPr>
          <p:cNvPr id="19" name="组合 18"/>
          <p:cNvGrpSpPr/>
          <p:nvPr/>
        </p:nvGrpSpPr>
        <p:grpSpPr>
          <a:xfrm>
            <a:off x="271367" y="115179"/>
            <a:ext cx="6316857" cy="702738"/>
            <a:chOff x="271367" y="115179"/>
            <a:chExt cx="6316857" cy="702738"/>
          </a:xfrm>
        </p:grpSpPr>
        <p:sp>
          <p:nvSpPr>
            <p:cNvPr id="20" name="文本框 19"/>
            <p:cNvSpPr txBox="1"/>
            <p:nvPr/>
          </p:nvSpPr>
          <p:spPr>
            <a:xfrm>
              <a:off x="934082" y="327583"/>
              <a:ext cx="5654142" cy="400110"/>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Sum Up</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21" name="组合 20"/>
            <p:cNvGrpSpPr/>
            <p:nvPr/>
          </p:nvGrpSpPr>
          <p:grpSpPr>
            <a:xfrm>
              <a:off x="271367" y="115179"/>
              <a:ext cx="972896" cy="702738"/>
              <a:chOff x="158212" y="-40620"/>
              <a:chExt cx="1190982" cy="1064251"/>
            </a:xfrm>
          </p:grpSpPr>
          <p:sp>
            <p:nvSpPr>
              <p:cNvPr id="22" name="矩形 21"/>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3" name="组合 22"/>
              <p:cNvGrpSpPr/>
              <p:nvPr/>
            </p:nvGrpSpPr>
            <p:grpSpPr>
              <a:xfrm>
                <a:off x="158212" y="-40620"/>
                <a:ext cx="1190982" cy="1064251"/>
                <a:chOff x="158212" y="-40620"/>
                <a:chExt cx="1190982" cy="1064251"/>
              </a:xfrm>
            </p:grpSpPr>
            <p:sp>
              <p:nvSpPr>
                <p:cNvPr id="24" name="矩形 23"/>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5" name="组合 24"/>
                <p:cNvGrpSpPr/>
                <p:nvPr/>
              </p:nvGrpSpPr>
              <p:grpSpPr>
                <a:xfrm>
                  <a:off x="178130" y="-40620"/>
                  <a:ext cx="1171064" cy="1064251"/>
                  <a:chOff x="178130" y="-40620"/>
                  <a:chExt cx="1171064" cy="1064251"/>
                </a:xfrm>
              </p:grpSpPr>
              <p:sp>
                <p:nvSpPr>
                  <p:cNvPr id="26" name="文本框 25"/>
                  <p:cNvSpPr txBox="1"/>
                  <p:nvPr/>
                </p:nvSpPr>
                <p:spPr>
                  <a:xfrm>
                    <a:off x="203380" y="-40620"/>
                    <a:ext cx="1145814" cy="885604"/>
                  </a:xfrm>
                  <a:prstGeom prst="rect">
                    <a:avLst/>
                  </a:prstGeom>
                  <a:noFill/>
                </p:spPr>
                <p:txBody>
                  <a:bodyPr wrap="square" rtlCol="0">
                    <a:spAutoFit/>
                  </a:bodyPr>
                  <a:lstStyle/>
                  <a:p>
                    <a:r>
                      <a:rPr lang="en-US" altLang="zh-CN" sz="3200" spc="-300" dirty="0">
                        <a:solidFill>
                          <a:schemeClr val="bg1"/>
                        </a:solidFill>
                        <a:latin typeface="Calibri" panose="020F0502020204030204" pitchFamily="34" charset="0"/>
                        <a:cs typeface="Calibri" panose="020F0502020204030204" pitchFamily="34" charset="0"/>
                      </a:rPr>
                      <a:t>3</a:t>
                    </a:r>
                    <a:endParaRPr lang="zh-CN" altLang="en-US" sz="3200" spc="-300" dirty="0">
                      <a:solidFill>
                        <a:schemeClr val="bg1"/>
                      </a:solidFill>
                      <a:latin typeface="Calibri" panose="020F0502020204030204" pitchFamily="34" charset="0"/>
                      <a:cs typeface="Calibri" panose="020F0502020204030204" pitchFamily="34" charset="0"/>
                    </a:endParaRPr>
                  </a:p>
                </p:txBody>
              </p:sp>
              <p:sp>
                <p:nvSpPr>
                  <p:cNvPr id="27" name="文本框 26"/>
                  <p:cNvSpPr txBox="1"/>
                  <p:nvPr/>
                </p:nvSpPr>
                <p:spPr>
                  <a:xfrm>
                    <a:off x="178130"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a:extLst>
              <a:ext uri="{28A0092B-C50C-407E-A947-70E740481C1C}">
                <a14:useLocalDpi xmlns:a14="http://schemas.microsoft.com/office/drawing/2010/main" val="0"/>
              </a:ext>
            </a:extLst>
          </a:blip>
          <a:srcRect l="2703" t="19596" r="13510" b="19833"/>
          <a:stretch>
            <a:fillRect/>
          </a:stretch>
        </p:blipFill>
        <p:spPr>
          <a:xfrm>
            <a:off x="0" y="279693"/>
            <a:ext cx="4860032" cy="4522023"/>
          </a:xfrm>
          <a:prstGeom prst="rect">
            <a:avLst/>
          </a:prstGeom>
        </p:spPr>
      </p:pic>
      <p:grpSp>
        <p:nvGrpSpPr>
          <p:cNvPr id="8" name="组合 28"/>
          <p:cNvGrpSpPr/>
          <p:nvPr/>
        </p:nvGrpSpPr>
        <p:grpSpPr bwMode="auto">
          <a:xfrm>
            <a:off x="4199259" y="2143423"/>
            <a:ext cx="688975" cy="687387"/>
            <a:chOff x="1403648" y="1527633"/>
            <a:chExt cx="1080120" cy="1080120"/>
          </a:xfrm>
        </p:grpSpPr>
        <p:sp>
          <p:nvSpPr>
            <p:cNvPr id="9" name="椭圆 8"/>
            <p:cNvSpPr/>
            <p:nvPr/>
          </p:nvSpPr>
          <p:spPr>
            <a:xfrm>
              <a:off x="1403648" y="1527633"/>
              <a:ext cx="1080120" cy="1080120"/>
            </a:xfrm>
            <a:prstGeom prst="ellipse">
              <a:avLst/>
            </a:prstGeom>
            <a:solidFill>
              <a:srgbClr val="5ABB00"/>
            </a:solidFill>
            <a:ln w="25400" cap="flat" cmpd="sng" algn="ctr">
              <a:noFill/>
              <a:prstDash val="solid"/>
            </a:ln>
            <a:effectLst/>
          </p:spPr>
          <p:txBody>
            <a:bodyPr anchor="ctr"/>
            <a:lstStyle/>
            <a:p>
              <a:pPr defTabSz="914400" eaLnBrk="0" hangingPunct="0">
                <a:defRPr/>
              </a:pPr>
              <a:endParaRPr lang="zh-CN" altLang="en-US" sz="1800" kern="0" dirty="0">
                <a:solidFill>
                  <a:prstClr val="white"/>
                </a:solidFill>
              </a:endParaRPr>
            </a:p>
          </p:txBody>
        </p:sp>
        <p:sp>
          <p:nvSpPr>
            <p:cNvPr id="10" name="椭圆 9"/>
            <p:cNvSpPr/>
            <p:nvPr/>
          </p:nvSpPr>
          <p:spPr>
            <a:xfrm>
              <a:off x="1478311" y="1599973"/>
              <a:ext cx="930795" cy="935440"/>
            </a:xfrm>
            <a:prstGeom prst="ellipse">
              <a:avLst/>
            </a:prstGeom>
            <a:noFill/>
            <a:ln w="12700" cap="flat" cmpd="sng" algn="ctr">
              <a:solidFill>
                <a:sysClr val="window" lastClr="FFFFFF"/>
              </a:solidFill>
              <a:prstDash val="solid"/>
            </a:ln>
            <a:effectLst/>
          </p:spPr>
          <p:txBody>
            <a:bodyPr anchor="ctr"/>
            <a:lstStyle/>
            <a:p>
              <a:pPr defTabSz="914400" eaLnBrk="0" hangingPunct="0">
                <a:defRPr/>
              </a:pPr>
              <a:r>
                <a:rPr lang="en-US" altLang="zh-CN" sz="3200" b="1" kern="0" dirty="0">
                  <a:solidFill>
                    <a:prstClr val="white"/>
                  </a:solidFill>
                  <a:latin typeface="微软雅黑"/>
                </a:rPr>
                <a:t>4</a:t>
              </a:r>
              <a:endParaRPr lang="zh-CN" altLang="en-US" sz="3200" b="1" kern="0" dirty="0">
                <a:solidFill>
                  <a:prstClr val="white"/>
                </a:solidFill>
                <a:latin typeface="微软雅黑"/>
              </a:endParaRPr>
            </a:p>
          </p:txBody>
        </p:sp>
      </p:grpSp>
      <p:sp>
        <p:nvSpPr>
          <p:cNvPr id="11" name="TextBox 23"/>
          <p:cNvSpPr txBox="1"/>
          <p:nvPr/>
        </p:nvSpPr>
        <p:spPr>
          <a:xfrm>
            <a:off x="5292080" y="2302450"/>
            <a:ext cx="3168352" cy="369332"/>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rPr>
              <a:t>Operation of HA230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C575FE57-A9B3-45E0-AEF4-38339D29B117}"/>
              </a:ext>
            </a:extLst>
          </p:cNvPr>
          <p:cNvSpPr txBox="1">
            <a:spLocks/>
          </p:cNvSpPr>
          <p:nvPr/>
        </p:nvSpPr>
        <p:spPr>
          <a:xfrm>
            <a:off x="539552" y="423995"/>
            <a:ext cx="7632848" cy="504056"/>
          </a:xfrm>
          <a:prstGeom prst="rect">
            <a:avLst/>
          </a:prstGeom>
        </p:spPr>
        <p:txBody>
          <a:bodyPr anchor="t"/>
          <a:lstStyle>
            <a:lvl1pPr algn="l" defTabSz="914400" rtl="0" eaLnBrk="1" latinLnBrk="0" hangingPunct="1">
              <a:spcBef>
                <a:spcPct val="0"/>
              </a:spcBef>
              <a:buNone/>
              <a:defRPr sz="2800" b="1" kern="1200" cap="all">
                <a:solidFill>
                  <a:srgbClr val="0070C0"/>
                </a:solidFill>
                <a:latin typeface="+mj-lt"/>
                <a:ea typeface="+mj-ea"/>
                <a:cs typeface="+mj-cs"/>
              </a:defRPr>
            </a:lvl1pPr>
          </a:lstStyle>
          <a:p>
            <a:r>
              <a:rPr lang="en-US" altLang="zh-CN" sz="1400" dirty="0"/>
              <a:t>Compatible with All KINDS of MACHINES </a:t>
            </a:r>
            <a:endParaRPr lang="zh-CN" altLang="en-US" sz="1400" dirty="0"/>
          </a:p>
        </p:txBody>
      </p:sp>
      <p:pic>
        <p:nvPicPr>
          <p:cNvPr id="7" name="Picture 2" descr="Image result for prismaflex">
            <a:extLst>
              <a:ext uri="{FF2B5EF4-FFF2-40B4-BE49-F238E27FC236}">
                <a16:creationId xmlns:a16="http://schemas.microsoft.com/office/drawing/2014/main" id="{F44A9770-457E-466E-B6EC-4D571405EA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2" r="26415"/>
          <a:stretch/>
        </p:blipFill>
        <p:spPr bwMode="auto">
          <a:xfrm>
            <a:off x="853728" y="1113529"/>
            <a:ext cx="1728192" cy="381642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6584A091-6640-4765-B3F6-7B27ADEB98CB}"/>
              </a:ext>
            </a:extLst>
          </p:cNvPr>
          <p:cNvSpPr txBox="1"/>
          <p:nvPr/>
        </p:nvSpPr>
        <p:spPr>
          <a:xfrm>
            <a:off x="1120795" y="917884"/>
            <a:ext cx="1152128" cy="369332"/>
          </a:xfrm>
          <a:prstGeom prst="rect">
            <a:avLst/>
          </a:prstGeom>
          <a:noFill/>
        </p:spPr>
        <p:txBody>
          <a:bodyPr wrap="square" rtlCol="0">
            <a:spAutoFit/>
          </a:bodyPr>
          <a:lstStyle/>
          <a:p>
            <a:r>
              <a:rPr lang="en-US" altLang="zh-CN" dirty="0"/>
              <a:t>CRRT</a:t>
            </a:r>
            <a:endParaRPr lang="zh-CN" altLang="en-US" dirty="0"/>
          </a:p>
        </p:txBody>
      </p:sp>
      <p:sp>
        <p:nvSpPr>
          <p:cNvPr id="12" name="文本框 11">
            <a:extLst>
              <a:ext uri="{FF2B5EF4-FFF2-40B4-BE49-F238E27FC236}">
                <a16:creationId xmlns:a16="http://schemas.microsoft.com/office/drawing/2014/main" id="{8F9DC8F7-4F01-4F7F-8E63-641FAF9CBCB7}"/>
              </a:ext>
            </a:extLst>
          </p:cNvPr>
          <p:cNvSpPr txBox="1"/>
          <p:nvPr/>
        </p:nvSpPr>
        <p:spPr>
          <a:xfrm>
            <a:off x="2771800" y="928863"/>
            <a:ext cx="4572000" cy="369332"/>
          </a:xfrm>
          <a:prstGeom prst="rect">
            <a:avLst/>
          </a:prstGeom>
          <a:noFill/>
        </p:spPr>
        <p:txBody>
          <a:bodyPr wrap="square">
            <a:spAutoFit/>
          </a:bodyPr>
          <a:lstStyle/>
          <a:p>
            <a:r>
              <a:rPr lang="en-US" altLang="zh-CN" dirty="0"/>
              <a:t>Hemodialysis </a:t>
            </a:r>
            <a:endParaRPr lang="zh-CN" altLang="en-US" dirty="0"/>
          </a:p>
        </p:txBody>
      </p:sp>
      <p:pic>
        <p:nvPicPr>
          <p:cNvPr id="10" name="图片 9">
            <a:extLst>
              <a:ext uri="{FF2B5EF4-FFF2-40B4-BE49-F238E27FC236}">
                <a16:creationId xmlns:a16="http://schemas.microsoft.com/office/drawing/2014/main" id="{19635D20-042D-4BDD-A87C-B8ED70271553}"/>
              </a:ext>
            </a:extLst>
          </p:cNvPr>
          <p:cNvPicPr>
            <a:picLocks noChangeAspect="1"/>
          </p:cNvPicPr>
          <p:nvPr/>
        </p:nvPicPr>
        <p:blipFill>
          <a:blip r:embed="rId4"/>
          <a:stretch>
            <a:fillRect/>
          </a:stretch>
        </p:blipFill>
        <p:spPr>
          <a:xfrm>
            <a:off x="2489159" y="1244631"/>
            <a:ext cx="2342823" cy="3816424"/>
          </a:xfrm>
          <a:prstGeom prst="rect">
            <a:avLst/>
          </a:prstGeom>
        </p:spPr>
      </p:pic>
      <p:sp>
        <p:nvSpPr>
          <p:cNvPr id="19" name="文本框 18">
            <a:extLst>
              <a:ext uri="{FF2B5EF4-FFF2-40B4-BE49-F238E27FC236}">
                <a16:creationId xmlns:a16="http://schemas.microsoft.com/office/drawing/2014/main" id="{B7A9AF42-BD55-4DAA-8A23-ED59C0730BA8}"/>
              </a:ext>
            </a:extLst>
          </p:cNvPr>
          <p:cNvSpPr txBox="1"/>
          <p:nvPr/>
        </p:nvSpPr>
        <p:spPr>
          <a:xfrm>
            <a:off x="5241567" y="917884"/>
            <a:ext cx="1429111" cy="369332"/>
          </a:xfrm>
          <a:prstGeom prst="rect">
            <a:avLst/>
          </a:prstGeom>
          <a:noFill/>
        </p:spPr>
        <p:txBody>
          <a:bodyPr wrap="square" rtlCol="0">
            <a:spAutoFit/>
          </a:bodyPr>
          <a:lstStyle/>
          <a:p>
            <a:r>
              <a:rPr lang="en-US" altLang="zh-CN" dirty="0"/>
              <a:t>HDF</a:t>
            </a:r>
            <a:endParaRPr lang="zh-CN" altLang="en-US" dirty="0"/>
          </a:p>
        </p:txBody>
      </p:sp>
      <p:sp>
        <p:nvSpPr>
          <p:cNvPr id="21" name="文本框 20">
            <a:extLst>
              <a:ext uri="{FF2B5EF4-FFF2-40B4-BE49-F238E27FC236}">
                <a16:creationId xmlns:a16="http://schemas.microsoft.com/office/drawing/2014/main" id="{047F014D-3E47-41CE-95D4-CA7253F5A6D5}"/>
              </a:ext>
            </a:extLst>
          </p:cNvPr>
          <p:cNvSpPr txBox="1"/>
          <p:nvPr/>
        </p:nvSpPr>
        <p:spPr>
          <a:xfrm>
            <a:off x="7218010" y="901675"/>
            <a:ext cx="4572000" cy="369332"/>
          </a:xfrm>
          <a:prstGeom prst="rect">
            <a:avLst/>
          </a:prstGeom>
          <a:noFill/>
        </p:spPr>
        <p:txBody>
          <a:bodyPr wrap="square">
            <a:spAutoFit/>
          </a:bodyPr>
          <a:lstStyle/>
          <a:p>
            <a:r>
              <a:rPr lang="en-US" altLang="zh-CN" dirty="0"/>
              <a:t>JF-800A </a:t>
            </a:r>
            <a:endParaRPr lang="zh-CN" altLang="en-US" dirty="0"/>
          </a:p>
        </p:txBody>
      </p:sp>
      <p:pic>
        <p:nvPicPr>
          <p:cNvPr id="23" name="图片 22">
            <a:extLst>
              <a:ext uri="{FF2B5EF4-FFF2-40B4-BE49-F238E27FC236}">
                <a16:creationId xmlns:a16="http://schemas.microsoft.com/office/drawing/2014/main" id="{7B87A382-869E-4B1B-A2CE-1AA901B24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2192" y="1271007"/>
            <a:ext cx="1700969" cy="3569086"/>
          </a:xfrm>
          <a:prstGeom prst="rect">
            <a:avLst/>
          </a:prstGeom>
        </p:spPr>
      </p:pic>
      <p:pic>
        <p:nvPicPr>
          <p:cNvPr id="25" name="图片 24">
            <a:extLst>
              <a:ext uri="{FF2B5EF4-FFF2-40B4-BE49-F238E27FC236}">
                <a16:creationId xmlns:a16="http://schemas.microsoft.com/office/drawing/2014/main" id="{675B6EA7-AE9B-4683-A5C7-7BBBAF7E8A69}"/>
              </a:ext>
            </a:extLst>
          </p:cNvPr>
          <p:cNvPicPr>
            <a:picLocks noChangeAspect="1"/>
          </p:cNvPicPr>
          <p:nvPr/>
        </p:nvPicPr>
        <p:blipFill>
          <a:blip r:embed="rId6"/>
          <a:stretch>
            <a:fillRect/>
          </a:stretch>
        </p:blipFill>
        <p:spPr>
          <a:xfrm>
            <a:off x="5128234" y="1557888"/>
            <a:ext cx="1567706" cy="3262704"/>
          </a:xfrm>
          <a:prstGeom prst="rect">
            <a:avLst/>
          </a:prstGeom>
        </p:spPr>
      </p:pic>
    </p:spTree>
    <p:extLst>
      <p:ext uri="{BB962C8B-B14F-4D97-AF65-F5344CB8AC3E}">
        <p14:creationId xmlns:p14="http://schemas.microsoft.com/office/powerpoint/2010/main" val="3395981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3000" y="361256"/>
            <a:ext cx="7632848" cy="504056"/>
          </a:xfrm>
        </p:spPr>
        <p:txBody>
          <a:bodyPr/>
          <a:lstStyle/>
          <a:p>
            <a:r>
              <a:rPr lang="en-US" altLang="zh-CN" dirty="0"/>
              <a:t>Operation</a:t>
            </a:r>
            <a:endParaRPr lang="zh-CN" altLang="en-US" dirty="0"/>
          </a:p>
        </p:txBody>
      </p:sp>
      <p:sp>
        <p:nvSpPr>
          <p:cNvPr id="7" name="TextBox 6"/>
          <p:cNvSpPr txBox="1"/>
          <p:nvPr/>
        </p:nvSpPr>
        <p:spPr>
          <a:xfrm>
            <a:off x="538226" y="1039080"/>
            <a:ext cx="3535433" cy="3685048"/>
          </a:xfrm>
          <a:prstGeom prst="rect">
            <a:avLst/>
          </a:prstGeom>
          <a:noFill/>
        </p:spPr>
        <p:txBody>
          <a:bodyPr wrap="square">
            <a:spAutoFit/>
          </a:bodyPr>
          <a:lstStyle/>
          <a:p>
            <a:pPr eaLnBrk="0" hangingPunct="0">
              <a:lnSpc>
                <a:spcPct val="150000"/>
              </a:lnSpc>
              <a:defRPr/>
            </a:pPr>
            <a:r>
              <a:rPr lang="en-US" altLang="zh-CN" sz="1400" dirty="0">
                <a:solidFill>
                  <a:srgbClr val="0070C0"/>
                </a:solidFill>
                <a:latin typeface="Arial" panose="020B0604020202090204" pitchFamily="34" charset="0"/>
                <a:ea typeface="SimSun" panose="02010600030101010101" pitchFamily="2" charset="-122"/>
              </a:rPr>
              <a:t>Recommendations:</a:t>
            </a:r>
          </a:p>
          <a:p>
            <a:pPr marL="285750" indent="-285750" eaLnBrk="0" hangingPunct="0">
              <a:lnSpc>
                <a:spcPct val="150000"/>
              </a:lnSpc>
              <a:buFont typeface="Wingdings" panose="05000000000000000000" pitchFamily="2" charset="2"/>
              <a:buChar char="p"/>
              <a:defRPr/>
            </a:pPr>
            <a:r>
              <a:rPr lang="en-US" altLang="zh-CN" sz="1400" dirty="0">
                <a:solidFill>
                  <a:srgbClr val="0070C0"/>
                </a:solidFill>
                <a:latin typeface="Arial" panose="020B0604020202090204" pitchFamily="34" charset="0"/>
                <a:ea typeface="SimSun" panose="02010600030101010101" pitchFamily="2" charset="-122"/>
              </a:rPr>
              <a:t>Treatment Time: </a:t>
            </a:r>
            <a:r>
              <a:rPr lang="en-US" altLang="zh-CN" sz="1200" dirty="0">
                <a:latin typeface="Arial" panose="020B0604020202090204" pitchFamily="34" charset="0"/>
                <a:ea typeface="SimSun" panose="02010600030101010101" pitchFamily="2" charset="-122"/>
              </a:rPr>
              <a:t>&lt; 6h</a:t>
            </a:r>
          </a:p>
          <a:p>
            <a:pPr marL="285750" indent="-285750" eaLnBrk="0" hangingPunct="0">
              <a:lnSpc>
                <a:spcPct val="150000"/>
              </a:lnSpc>
              <a:buFont typeface="Wingdings" panose="05000000000000000000" pitchFamily="2" charset="2"/>
              <a:buChar char="p"/>
              <a:defRPr/>
            </a:pPr>
            <a:r>
              <a:rPr lang="en-US" altLang="zh-CN" sz="1400" dirty="0">
                <a:solidFill>
                  <a:srgbClr val="0070C0"/>
                </a:solidFill>
                <a:latin typeface="Arial" panose="020B0604020202090204" pitchFamily="34" charset="0"/>
                <a:ea typeface="SimSun" panose="02010600030101010101" pitchFamily="2" charset="-122"/>
              </a:rPr>
              <a:t>Blood flow rate: </a:t>
            </a:r>
            <a:r>
              <a:rPr lang="en-US" altLang="zh-CN" sz="1200" dirty="0">
                <a:latin typeface="Arial" panose="020B0604020202090204" pitchFamily="34" charset="0"/>
                <a:ea typeface="SimSun" panose="02010600030101010101" pitchFamily="2" charset="-122"/>
              </a:rPr>
              <a:t>100~320 ml/min</a:t>
            </a:r>
          </a:p>
          <a:p>
            <a:pPr marL="285750" indent="-285750" eaLnBrk="0" hangingPunct="0">
              <a:lnSpc>
                <a:spcPct val="150000"/>
              </a:lnSpc>
              <a:buFont typeface="Wingdings" panose="05000000000000000000" pitchFamily="2" charset="2"/>
              <a:buChar char="p"/>
              <a:defRPr/>
            </a:pPr>
            <a:r>
              <a:rPr lang="en-US" altLang="zh-CN" sz="1400" dirty="0">
                <a:solidFill>
                  <a:srgbClr val="0070C0"/>
                </a:solidFill>
                <a:latin typeface="Arial" panose="020B0604020202090204" pitchFamily="34" charset="0"/>
                <a:ea typeface="SimSun" panose="02010600030101010101" pitchFamily="2" charset="-122"/>
              </a:rPr>
              <a:t>Anticoagulant: </a:t>
            </a:r>
          </a:p>
          <a:p>
            <a:pPr eaLnBrk="0" hangingPunct="0">
              <a:lnSpc>
                <a:spcPct val="150000"/>
              </a:lnSpc>
              <a:defRPr/>
            </a:pPr>
            <a:r>
              <a:rPr lang="en-US" altLang="zh-CN" sz="1200" b="1" i="1" dirty="0">
                <a:latin typeface="Arial" panose="020B0604020202090204" pitchFamily="34" charset="0"/>
                <a:ea typeface="SimSun" panose="02010600030101010101" pitchFamily="2" charset="-122"/>
              </a:rPr>
              <a:t>Heparin</a:t>
            </a:r>
            <a:r>
              <a:rPr lang="en-US" altLang="zh-CN" sz="1200" dirty="0">
                <a:latin typeface="Arial" panose="020B0604020202090204" pitchFamily="34" charset="0"/>
                <a:ea typeface="SimSun" panose="02010600030101010101" pitchFamily="2" charset="-122"/>
              </a:rPr>
              <a:t> </a:t>
            </a:r>
          </a:p>
          <a:p>
            <a:pPr eaLnBrk="0" hangingPunct="0">
              <a:lnSpc>
                <a:spcPct val="150000"/>
              </a:lnSpc>
              <a:defRPr/>
            </a:pPr>
            <a:r>
              <a:rPr lang="en-US" altLang="zh-CN" sz="1100" dirty="0">
                <a:solidFill>
                  <a:srgbClr val="FF0000"/>
                </a:solidFill>
                <a:latin typeface="Arial" panose="020B0604020202090204" pitchFamily="34" charset="0"/>
                <a:ea typeface="SimSun" panose="02010600030101010101" pitchFamily="2" charset="-122"/>
              </a:rPr>
              <a:t>first-dose: 62.5~125U/kg</a:t>
            </a:r>
          </a:p>
          <a:p>
            <a:pPr eaLnBrk="0" hangingPunct="0">
              <a:lnSpc>
                <a:spcPct val="150000"/>
              </a:lnSpc>
              <a:defRPr/>
            </a:pPr>
            <a:r>
              <a:rPr lang="en-US" altLang="zh-CN" sz="1100" dirty="0">
                <a:solidFill>
                  <a:srgbClr val="FF0000"/>
                </a:solidFill>
                <a:latin typeface="Arial" panose="020B0604020202090204" pitchFamily="34" charset="0"/>
                <a:ea typeface="SimSun" panose="02010600030101010101" pitchFamily="2" charset="-122"/>
              </a:rPr>
              <a:t>additional dose: 1250</a:t>
            </a:r>
            <a:r>
              <a:rPr lang="zh-CN" altLang="en-US" sz="1100" dirty="0">
                <a:solidFill>
                  <a:srgbClr val="FF0000"/>
                </a:solidFill>
                <a:latin typeface="Arial" panose="020B0604020202090204" pitchFamily="34" charset="0"/>
                <a:ea typeface="SimSun" panose="02010600030101010101" pitchFamily="2" charset="-122"/>
              </a:rPr>
              <a:t>～</a:t>
            </a:r>
            <a:r>
              <a:rPr lang="en-US" altLang="zh-CN" sz="1100" dirty="0">
                <a:solidFill>
                  <a:srgbClr val="FF0000"/>
                </a:solidFill>
                <a:latin typeface="Arial" panose="020B0604020202090204" pitchFamily="34" charset="0"/>
                <a:ea typeface="SimSun" panose="02010600030101010101" pitchFamily="2" charset="-122"/>
              </a:rPr>
              <a:t>2500U/h</a:t>
            </a:r>
          </a:p>
          <a:p>
            <a:pPr eaLnBrk="0" hangingPunct="0">
              <a:lnSpc>
                <a:spcPct val="150000"/>
              </a:lnSpc>
              <a:defRPr/>
            </a:pPr>
            <a:endParaRPr lang="en-US" altLang="zh-CN" sz="1100" dirty="0">
              <a:solidFill>
                <a:srgbClr val="FF0000"/>
              </a:solidFill>
              <a:latin typeface="Arial" panose="020B0604020202090204" pitchFamily="34" charset="0"/>
              <a:ea typeface="SimSun" panose="02010600030101010101" pitchFamily="2" charset="-122"/>
            </a:endParaRPr>
          </a:p>
          <a:p>
            <a:pPr eaLnBrk="0" hangingPunct="0">
              <a:lnSpc>
                <a:spcPct val="150000"/>
              </a:lnSpc>
              <a:defRPr/>
            </a:pPr>
            <a:r>
              <a:rPr lang="en-US" altLang="zh-CN" sz="1200" b="1" i="1" dirty="0">
                <a:latin typeface="Arial" panose="020B0604020202090204" pitchFamily="34" charset="0"/>
                <a:ea typeface="SimSun" panose="02010600030101010101" pitchFamily="2" charset="-122"/>
              </a:rPr>
              <a:t>Citrate</a:t>
            </a:r>
          </a:p>
          <a:p>
            <a:pPr eaLnBrk="0" hangingPunct="0">
              <a:lnSpc>
                <a:spcPct val="150000"/>
              </a:lnSpc>
              <a:defRPr/>
            </a:pPr>
            <a:r>
              <a:rPr lang="en-US" altLang="zh-CN" sz="1100" dirty="0">
                <a:solidFill>
                  <a:srgbClr val="FF0000"/>
                </a:solidFill>
                <a:latin typeface="Arial" panose="020B0604020202090204" pitchFamily="34" charset="0"/>
                <a:ea typeface="SimSun" panose="02010600030101010101" pitchFamily="2" charset="-122"/>
              </a:rPr>
              <a:t>4% sodium citrate 100-250ml/h input from the artery, keep ACT within 200</a:t>
            </a:r>
            <a:r>
              <a:rPr lang="zh-CN" altLang="en-US" sz="1100" dirty="0">
                <a:solidFill>
                  <a:srgbClr val="FF0000"/>
                </a:solidFill>
                <a:latin typeface="Arial" panose="020B0604020202090204" pitchFamily="34" charset="0"/>
                <a:ea typeface="SimSun" panose="02010600030101010101" pitchFamily="2" charset="-122"/>
              </a:rPr>
              <a:t>～</a:t>
            </a:r>
            <a:r>
              <a:rPr lang="en-US" altLang="zh-CN" sz="1100" dirty="0">
                <a:solidFill>
                  <a:srgbClr val="FF0000"/>
                </a:solidFill>
                <a:latin typeface="Arial" panose="020B0604020202090204" pitchFamily="34" charset="0"/>
                <a:ea typeface="SimSun" panose="02010600030101010101" pitchFamily="2" charset="-122"/>
              </a:rPr>
              <a:t>250s.</a:t>
            </a:r>
          </a:p>
          <a:p>
            <a:pPr eaLnBrk="0" hangingPunct="0">
              <a:lnSpc>
                <a:spcPct val="150000"/>
              </a:lnSpc>
              <a:defRPr/>
            </a:pPr>
            <a:r>
              <a:rPr lang="en-US" altLang="zh-CN" sz="1100" dirty="0">
                <a:solidFill>
                  <a:srgbClr val="FF0000"/>
                </a:solidFill>
                <a:latin typeface="Arial" panose="020B0604020202090204" pitchFamily="34" charset="0"/>
                <a:ea typeface="SimSun" panose="02010600030101010101" pitchFamily="2" charset="-122"/>
              </a:rPr>
              <a:t>keep free calcium within 0.20-0.40mmol/L in vitro</a:t>
            </a:r>
            <a:r>
              <a:rPr lang="zh-CN" altLang="en-US" sz="1100" dirty="0">
                <a:solidFill>
                  <a:srgbClr val="FF0000"/>
                </a:solidFill>
                <a:latin typeface="Arial" panose="020B0604020202090204" pitchFamily="34" charset="0"/>
                <a:ea typeface="SimSun" panose="02010600030101010101" pitchFamily="2" charset="-122"/>
              </a:rPr>
              <a:t>；</a:t>
            </a:r>
            <a:endParaRPr lang="en-US" altLang="zh-CN" sz="1100" dirty="0">
              <a:solidFill>
                <a:srgbClr val="FF0000"/>
              </a:solidFill>
              <a:latin typeface="Arial" panose="020B0604020202090204" pitchFamily="34" charset="0"/>
              <a:ea typeface="SimSun" panose="02010600030101010101" pitchFamily="2" charset="-122"/>
            </a:endParaRPr>
          </a:p>
          <a:p>
            <a:pPr eaLnBrk="0" hangingPunct="0">
              <a:lnSpc>
                <a:spcPct val="150000"/>
              </a:lnSpc>
              <a:defRPr/>
            </a:pPr>
            <a:r>
              <a:rPr lang="en-US" altLang="zh-CN" sz="1100" dirty="0">
                <a:solidFill>
                  <a:srgbClr val="FF0000"/>
                </a:solidFill>
                <a:latin typeface="Arial" panose="020B0604020202090204" pitchFamily="34" charset="0"/>
                <a:ea typeface="SimSun" panose="02010600030101010101" pitchFamily="2" charset="-122"/>
              </a:rPr>
              <a:t>                                        1.00-1.20mmol/L in vivo.</a:t>
            </a:r>
          </a:p>
        </p:txBody>
      </p:sp>
      <p:pic>
        <p:nvPicPr>
          <p:cNvPr id="1026" name="Picture 2" descr="C:\Users\libh\Desktop\23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6000"/>
                    </a14:imgEffect>
                  </a14:imgLayer>
                </a14:imgProps>
              </a:ext>
              <a:ext uri="{28A0092B-C50C-407E-A947-70E740481C1C}">
                <a14:useLocalDpi xmlns:a14="http://schemas.microsoft.com/office/drawing/2010/main" val="0"/>
              </a:ext>
            </a:extLst>
          </a:blip>
          <a:srcRect/>
          <a:stretch>
            <a:fillRect/>
          </a:stretch>
        </p:blipFill>
        <p:spPr bwMode="auto">
          <a:xfrm>
            <a:off x="4003633" y="1039080"/>
            <a:ext cx="3149789" cy="1662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ibh\Desktop\越南治疗百草枯中毒.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9000"/>
                    </a14:imgEffect>
                  </a14:imgLayer>
                </a14:imgProps>
              </a:ext>
              <a:ext uri="{28A0092B-C50C-407E-A947-70E740481C1C}">
                <a14:useLocalDpi xmlns:a14="http://schemas.microsoft.com/office/drawing/2010/main" val="0"/>
              </a:ext>
            </a:extLst>
          </a:blip>
          <a:srcRect l="34749" t="5188" r="7751" b="43812"/>
          <a:stretch>
            <a:fillRect/>
          </a:stretch>
        </p:blipFill>
        <p:spPr bwMode="auto">
          <a:xfrm>
            <a:off x="7357489" y="3051407"/>
            <a:ext cx="1281957" cy="15160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9791" t="7221" r="31453" b="36992"/>
          <a:stretch>
            <a:fillRect/>
          </a:stretch>
        </p:blipFill>
        <p:spPr bwMode="auto">
          <a:xfrm>
            <a:off x="7275696" y="1112069"/>
            <a:ext cx="1330078" cy="15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9359" y="3088784"/>
            <a:ext cx="3149789" cy="144131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a:extLst>
              <a:ext uri="{28A0092B-C50C-407E-A947-70E740481C1C}">
                <a14:useLocalDpi xmlns:a14="http://schemas.microsoft.com/office/drawing/2010/main" val="0"/>
              </a:ext>
            </a:extLst>
          </a:blip>
          <a:srcRect l="2703" t="19596" r="13510" b="19833"/>
          <a:stretch>
            <a:fillRect/>
          </a:stretch>
        </p:blipFill>
        <p:spPr>
          <a:xfrm>
            <a:off x="0" y="279693"/>
            <a:ext cx="4860032" cy="4522023"/>
          </a:xfrm>
          <a:prstGeom prst="rect">
            <a:avLst/>
          </a:prstGeom>
        </p:spPr>
      </p:pic>
      <p:grpSp>
        <p:nvGrpSpPr>
          <p:cNvPr id="8" name="组合 28"/>
          <p:cNvGrpSpPr/>
          <p:nvPr/>
        </p:nvGrpSpPr>
        <p:grpSpPr bwMode="auto">
          <a:xfrm>
            <a:off x="4199259" y="2143423"/>
            <a:ext cx="688975" cy="687387"/>
            <a:chOff x="1403648" y="1527633"/>
            <a:chExt cx="1080120" cy="1080120"/>
          </a:xfrm>
        </p:grpSpPr>
        <p:sp>
          <p:nvSpPr>
            <p:cNvPr id="9" name="椭圆 8"/>
            <p:cNvSpPr/>
            <p:nvPr/>
          </p:nvSpPr>
          <p:spPr>
            <a:xfrm>
              <a:off x="1403648" y="1527633"/>
              <a:ext cx="1080120" cy="1080120"/>
            </a:xfrm>
            <a:prstGeom prst="ellipse">
              <a:avLst/>
            </a:prstGeom>
            <a:solidFill>
              <a:srgbClr val="5ABB00"/>
            </a:solidFill>
            <a:ln w="25400" cap="flat" cmpd="sng" algn="ctr">
              <a:noFill/>
              <a:prstDash val="solid"/>
            </a:ln>
            <a:effectLst/>
          </p:spPr>
          <p:txBody>
            <a:bodyPr anchor="ctr"/>
            <a:lstStyle/>
            <a:p>
              <a:pPr defTabSz="914400" eaLnBrk="0" hangingPunct="0">
                <a:defRPr/>
              </a:pPr>
              <a:endParaRPr lang="zh-CN" altLang="en-US" sz="1800" kern="0" dirty="0">
                <a:solidFill>
                  <a:prstClr val="white"/>
                </a:solidFill>
              </a:endParaRPr>
            </a:p>
          </p:txBody>
        </p:sp>
        <p:sp>
          <p:nvSpPr>
            <p:cNvPr id="10" name="椭圆 9"/>
            <p:cNvSpPr/>
            <p:nvPr/>
          </p:nvSpPr>
          <p:spPr>
            <a:xfrm>
              <a:off x="1478311" y="1599973"/>
              <a:ext cx="930795" cy="935440"/>
            </a:xfrm>
            <a:prstGeom prst="ellipse">
              <a:avLst/>
            </a:prstGeom>
            <a:noFill/>
            <a:ln w="12700" cap="flat" cmpd="sng" algn="ctr">
              <a:solidFill>
                <a:sysClr val="window" lastClr="FFFFFF"/>
              </a:solidFill>
              <a:prstDash val="solid"/>
            </a:ln>
            <a:effectLst/>
          </p:spPr>
          <p:txBody>
            <a:bodyPr anchor="ctr"/>
            <a:lstStyle/>
            <a:p>
              <a:pPr defTabSz="914400" eaLnBrk="0" hangingPunct="0">
                <a:defRPr/>
              </a:pPr>
              <a:r>
                <a:rPr lang="en-US" altLang="zh-CN" sz="3200" b="1" kern="0" dirty="0">
                  <a:solidFill>
                    <a:prstClr val="white"/>
                  </a:solidFill>
                  <a:latin typeface="微软雅黑"/>
                </a:rPr>
                <a:t>5</a:t>
              </a:r>
              <a:endParaRPr lang="zh-CN" altLang="en-US" sz="3200" b="1" kern="0" dirty="0">
                <a:solidFill>
                  <a:prstClr val="white"/>
                </a:solidFill>
                <a:latin typeface="微软雅黑"/>
              </a:endParaRPr>
            </a:p>
          </p:txBody>
        </p:sp>
      </p:grpSp>
      <p:sp>
        <p:nvSpPr>
          <p:cNvPr id="11" name="TextBox 23"/>
          <p:cNvSpPr txBox="1"/>
          <p:nvPr/>
        </p:nvSpPr>
        <p:spPr>
          <a:xfrm>
            <a:off x="5364088" y="2311845"/>
            <a:ext cx="3312368" cy="646331"/>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defRPr/>
            </a:pPr>
            <a:r>
              <a:rPr lang="en-US" altLang="zh-CN" b="1" kern="0" dirty="0">
                <a:solidFill>
                  <a:srgbClr val="0070C0"/>
                </a:solidFill>
                <a:effectLst>
                  <a:outerShdw blurRad="38100" dist="38100" dir="2700000" algn="tl">
                    <a:srgbClr val="000000">
                      <a:alpha val="43137"/>
                    </a:srgbClr>
                  </a:outerShdw>
                </a:effectLst>
              </a:rPr>
              <a:t>Introduction of HA280 and DNA230</a:t>
            </a:r>
            <a:endParaRPr kumimoji="0" lang="en-US" altLang="zh-CN" sz="18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2678459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B814F1D-3FDB-4E9C-9D4B-C8B3FC54206E}"/>
              </a:ext>
            </a:extLst>
          </p:cNvPr>
          <p:cNvSpPr txBox="1"/>
          <p:nvPr/>
        </p:nvSpPr>
        <p:spPr>
          <a:xfrm>
            <a:off x="3664506" y="1536845"/>
            <a:ext cx="4105275" cy="954107"/>
          </a:xfrm>
          <a:prstGeom prst="rect">
            <a:avLst/>
          </a:prstGeom>
          <a:noFill/>
        </p:spPr>
        <p:txBody>
          <a:bodyPr wrap="square">
            <a:spAutoFit/>
          </a:bodyPr>
          <a:lstStyle/>
          <a:p>
            <a:pPr marL="285750" indent="-285750" algn="just">
              <a:buFont typeface="Wingdings" panose="05000000000000000000" pitchFamily="2" charset="2"/>
              <a:buChar char="l"/>
            </a:pPr>
            <a:r>
              <a:rPr lang="en-US" altLang="zh-CN" sz="1400" dirty="0">
                <a:latin typeface="Arial" panose="020B0604020202020204" pitchFamily="34" charset="0"/>
                <a:cs typeface="Arial" panose="020B0604020202020204" pitchFamily="34" charset="0"/>
              </a:rPr>
              <a:t>HA280 can relieve patients from autoimmune disease, specifically removes numerous immune related pathogenic factors and improves prognosis.</a:t>
            </a:r>
            <a:endParaRPr lang="zh-CN" altLang="en-US" sz="1400" dirty="0">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A0A6CE30-1ECF-4307-8C2C-8D1671C5EE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89"/>
          <a:stretch/>
        </p:blipFill>
        <p:spPr>
          <a:xfrm>
            <a:off x="1753356" y="3139052"/>
            <a:ext cx="6132588" cy="1790700"/>
          </a:xfrm>
          <a:prstGeom prst="rect">
            <a:avLst/>
          </a:prstGeom>
        </p:spPr>
      </p:pic>
      <p:pic>
        <p:nvPicPr>
          <p:cNvPr id="11" name="图片 10">
            <a:extLst>
              <a:ext uri="{FF2B5EF4-FFF2-40B4-BE49-F238E27FC236}">
                <a16:creationId xmlns:a16="http://schemas.microsoft.com/office/drawing/2014/main" id="{04893425-6FF5-4F30-9284-36F485EB0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0000">
            <a:off x="1961144" y="1093487"/>
            <a:ext cx="1143704" cy="1713824"/>
          </a:xfrm>
          <a:prstGeom prst="rect">
            <a:avLst/>
          </a:prstGeom>
        </p:spPr>
      </p:pic>
      <p:sp>
        <p:nvSpPr>
          <p:cNvPr id="13" name="文本框 12">
            <a:extLst>
              <a:ext uri="{FF2B5EF4-FFF2-40B4-BE49-F238E27FC236}">
                <a16:creationId xmlns:a16="http://schemas.microsoft.com/office/drawing/2014/main" id="{00A234DF-7D44-4554-9A65-AE35C5C8EDF7}"/>
              </a:ext>
            </a:extLst>
          </p:cNvPr>
          <p:cNvSpPr txBox="1"/>
          <p:nvPr/>
        </p:nvSpPr>
        <p:spPr>
          <a:xfrm>
            <a:off x="933450" y="2835350"/>
            <a:ext cx="4476750" cy="338554"/>
          </a:xfrm>
          <a:prstGeom prst="rect">
            <a:avLst/>
          </a:prstGeom>
          <a:noFill/>
        </p:spPr>
        <p:txBody>
          <a:bodyPr wrap="square">
            <a:spAutoFit/>
          </a:bodyPr>
          <a:lstStyle/>
          <a:p>
            <a:pPr algn="just"/>
            <a:r>
              <a:rPr lang="en-US" altLang="zh-CN" sz="1600" b="1" dirty="0">
                <a:latin typeface="Arial" panose="020B0604020202020204" pitchFamily="34" charset="0"/>
                <a:cs typeface="Arial" panose="020B0604020202020204" pitchFamily="34" charset="0"/>
              </a:rPr>
              <a:t>Common Treatment Mode of HA280</a:t>
            </a:r>
            <a:r>
              <a:rPr lang="zh-CN" altLang="en-US" sz="1600" b="1" dirty="0">
                <a:latin typeface="Arial" panose="020B0604020202020204" pitchFamily="34" charset="0"/>
                <a:cs typeface="Arial" panose="020B0604020202020204" pitchFamily="34" charset="0"/>
              </a:rPr>
              <a:t>：</a:t>
            </a:r>
          </a:p>
        </p:txBody>
      </p:sp>
      <p:sp>
        <p:nvSpPr>
          <p:cNvPr id="15" name="箭头: 五边形 14">
            <a:extLst>
              <a:ext uri="{FF2B5EF4-FFF2-40B4-BE49-F238E27FC236}">
                <a16:creationId xmlns:a16="http://schemas.microsoft.com/office/drawing/2014/main" id="{DE01649A-D000-49C6-8A34-B2EB3D0AA772}"/>
              </a:ext>
            </a:extLst>
          </p:cNvPr>
          <p:cNvSpPr/>
          <p:nvPr/>
        </p:nvSpPr>
        <p:spPr>
          <a:xfrm>
            <a:off x="-3175" y="429344"/>
            <a:ext cx="6264276" cy="474521"/>
          </a:xfrm>
          <a:prstGeom prst="homePlate">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a:extLst>
              <a:ext uri="{FF2B5EF4-FFF2-40B4-BE49-F238E27FC236}">
                <a16:creationId xmlns:a16="http://schemas.microsoft.com/office/drawing/2014/main" id="{6FA5FADE-6B79-4683-BF7E-562D79AD4B2F}"/>
              </a:ext>
            </a:extLst>
          </p:cNvPr>
          <p:cNvSpPr>
            <a:spLocks noGrp="1" noChangeArrowheads="1"/>
          </p:cNvSpPr>
          <p:nvPr>
            <p:ph type="title"/>
          </p:nvPr>
        </p:nvSpPr>
        <p:spPr>
          <a:xfrm>
            <a:off x="0" y="448394"/>
            <a:ext cx="6869430" cy="454343"/>
          </a:xfrm>
        </p:spPr>
        <p:txBody>
          <a:bodyPr>
            <a:normAutofit fontScale="90000"/>
          </a:bodyPr>
          <a:lstStyle/>
          <a:p>
            <a:r>
              <a:rPr lang="en-US" altLang="zh-CN" sz="2400" cap="none" dirty="0">
                <a:solidFill>
                  <a:schemeClr val="bg1"/>
                </a:solidFill>
                <a:latin typeface="Times New Roman" panose="02020603050405020304" pitchFamily="18" charset="0"/>
                <a:cs typeface="Times New Roman" panose="02020603050405020304" pitchFamily="18" charset="0"/>
              </a:rPr>
              <a:t>HA280 Disposable Hemoperfusion Cartridge</a:t>
            </a:r>
            <a:endParaRPr lang="zh-CN" altLang="en-US" sz="2400" cap="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8221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箭头: 五边形 48">
            <a:extLst>
              <a:ext uri="{FF2B5EF4-FFF2-40B4-BE49-F238E27FC236}">
                <a16:creationId xmlns:a16="http://schemas.microsoft.com/office/drawing/2014/main" id="{6D924D8D-B80D-4F91-887F-CDE0A8135306}"/>
              </a:ext>
            </a:extLst>
          </p:cNvPr>
          <p:cNvSpPr/>
          <p:nvPr/>
        </p:nvSpPr>
        <p:spPr>
          <a:xfrm>
            <a:off x="-3175" y="429344"/>
            <a:ext cx="4328158" cy="474521"/>
          </a:xfrm>
          <a:prstGeom prst="homePlate">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
            <a:extLst>
              <a:ext uri="{FF2B5EF4-FFF2-40B4-BE49-F238E27FC236}">
                <a16:creationId xmlns:a16="http://schemas.microsoft.com/office/drawing/2014/main" id="{4A4B53A6-238B-4382-8B9A-49F93C398D3C}"/>
              </a:ext>
            </a:extLst>
          </p:cNvPr>
          <p:cNvSpPr>
            <a:spLocks noGrp="1" noChangeArrowheads="1"/>
          </p:cNvSpPr>
          <p:nvPr>
            <p:ph type="title"/>
          </p:nvPr>
        </p:nvSpPr>
        <p:spPr>
          <a:xfrm>
            <a:off x="55145" y="461411"/>
            <a:ext cx="6869430" cy="454343"/>
          </a:xfrm>
        </p:spPr>
        <p:txBody>
          <a:bodyPr>
            <a:normAutofit fontScale="90000"/>
          </a:bodyPr>
          <a:lstStyle/>
          <a:p>
            <a:r>
              <a:rPr lang="en-US" altLang="zh-CN" sz="2400" cap="none" dirty="0">
                <a:solidFill>
                  <a:schemeClr val="bg1"/>
                </a:solidFill>
                <a:latin typeface="Times New Roman" panose="02020603050405020304" pitchFamily="18" charset="0"/>
                <a:cs typeface="Times New Roman" panose="02020603050405020304" pitchFamily="18" charset="0"/>
              </a:rPr>
              <a:t>DNA immunoadsorption (IA) </a:t>
            </a:r>
          </a:p>
        </p:txBody>
      </p:sp>
      <p:sp>
        <p:nvSpPr>
          <p:cNvPr id="8" name="文本框 7">
            <a:extLst>
              <a:ext uri="{FF2B5EF4-FFF2-40B4-BE49-F238E27FC236}">
                <a16:creationId xmlns:a16="http://schemas.microsoft.com/office/drawing/2014/main" id="{F01C670C-87B4-45B9-BC0F-E4CD4B494692}"/>
              </a:ext>
            </a:extLst>
          </p:cNvPr>
          <p:cNvSpPr txBox="1"/>
          <p:nvPr/>
        </p:nvSpPr>
        <p:spPr>
          <a:xfrm>
            <a:off x="959883" y="1368307"/>
            <a:ext cx="7315200" cy="738664"/>
          </a:xfrm>
          <a:prstGeom prst="rect">
            <a:avLst/>
          </a:prstGeom>
          <a:noFill/>
        </p:spPr>
        <p:txBody>
          <a:bodyPr wrap="square">
            <a:spAutoFit/>
          </a:bodyPr>
          <a:lstStyle/>
          <a:p>
            <a:r>
              <a:rPr lang="zh-CN" altLang="en-US" sz="1400" dirty="0">
                <a:latin typeface="Arial" panose="020B0604020202020204" pitchFamily="34" charset="0"/>
                <a:cs typeface="Arial" panose="020B0604020202020204" pitchFamily="34" charset="0"/>
              </a:rPr>
              <a:t>Immunoadsorption therapy refers to the combination of highly specific antigen or antibody or substance with specific physical and chemical affinity (ligand) with adsorbent material (carrier). </a:t>
            </a:r>
          </a:p>
        </p:txBody>
      </p:sp>
      <p:sp>
        <p:nvSpPr>
          <p:cNvPr id="18" name="矩形 9">
            <a:extLst>
              <a:ext uri="{FF2B5EF4-FFF2-40B4-BE49-F238E27FC236}">
                <a16:creationId xmlns:a16="http://schemas.microsoft.com/office/drawing/2014/main" id="{BB0824C4-B83B-4031-B88B-8B1B9F991E83}"/>
              </a:ext>
            </a:extLst>
          </p:cNvPr>
          <p:cNvSpPr>
            <a:spLocks noChangeArrowheads="1"/>
          </p:cNvSpPr>
          <p:nvPr/>
        </p:nvSpPr>
        <p:spPr bwMode="auto">
          <a:xfrm>
            <a:off x="4563306" y="2938819"/>
            <a:ext cx="1130639" cy="369332"/>
          </a:xfrm>
          <a:prstGeom prst="rect">
            <a:avLst/>
          </a:prstGeom>
          <a:noFill/>
          <a:ln w="9525">
            <a:noFill/>
            <a:miter lim="800000"/>
            <a:headEnd/>
            <a:tailEnd/>
          </a:ln>
        </p:spPr>
        <p:txBody>
          <a:bodyPr>
            <a:spAutoFit/>
          </a:bodyPr>
          <a:lstStyle/>
          <a:p>
            <a:pPr>
              <a:defRPr/>
            </a:pPr>
            <a:r>
              <a:rPr lang="en-US" altLang="zh-CN"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rPr>
              <a:t>Ligand</a:t>
            </a:r>
            <a:endParaRPr lang="zh-CN" altLang="en-US"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endParaRPr>
          </a:p>
        </p:txBody>
      </p:sp>
      <p:grpSp>
        <p:nvGrpSpPr>
          <p:cNvPr id="34" name="组合 89">
            <a:extLst>
              <a:ext uri="{FF2B5EF4-FFF2-40B4-BE49-F238E27FC236}">
                <a16:creationId xmlns:a16="http://schemas.microsoft.com/office/drawing/2014/main" id="{DBC5DCAF-2DE2-436D-8385-5A7871DAE8B4}"/>
              </a:ext>
            </a:extLst>
          </p:cNvPr>
          <p:cNvGrpSpPr>
            <a:grpSpLocks noChangeAspect="1"/>
          </p:cNvGrpSpPr>
          <p:nvPr/>
        </p:nvGrpSpPr>
        <p:grpSpPr bwMode="auto">
          <a:xfrm rot="1412925">
            <a:off x="6208381" y="3192624"/>
            <a:ext cx="288000" cy="288000"/>
            <a:chOff x="2336041" y="3946478"/>
            <a:chExt cx="830239" cy="502692"/>
          </a:xfrm>
        </p:grpSpPr>
        <p:sp>
          <p:nvSpPr>
            <p:cNvPr id="35" name="椭圆 90">
              <a:extLst>
                <a:ext uri="{FF2B5EF4-FFF2-40B4-BE49-F238E27FC236}">
                  <a16:creationId xmlns:a16="http://schemas.microsoft.com/office/drawing/2014/main" id="{AD0AE962-22CA-4051-B4C4-91E7889968EF}"/>
                </a:ext>
              </a:extLst>
            </p:cNvPr>
            <p:cNvSpPr>
              <a:spLocks noChangeArrowheads="1"/>
            </p:cNvSpPr>
            <p:nvPr/>
          </p:nvSpPr>
          <p:spPr bwMode="auto">
            <a:xfrm>
              <a:off x="2336041" y="3946478"/>
              <a:ext cx="830239" cy="502692"/>
            </a:xfrm>
            <a:prstGeom prst="ellipse">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sp>
          <p:nvSpPr>
            <p:cNvPr id="36" name="椭圆 91">
              <a:extLst>
                <a:ext uri="{FF2B5EF4-FFF2-40B4-BE49-F238E27FC236}">
                  <a16:creationId xmlns:a16="http://schemas.microsoft.com/office/drawing/2014/main" id="{7801B784-A484-40A4-9514-7599710755B1}"/>
                </a:ext>
              </a:extLst>
            </p:cNvPr>
            <p:cNvSpPr>
              <a:spLocks noChangeArrowheads="1"/>
            </p:cNvSpPr>
            <p:nvPr/>
          </p:nvSpPr>
          <p:spPr bwMode="auto">
            <a:xfrm>
              <a:off x="2606722" y="4039738"/>
              <a:ext cx="382138" cy="23201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grpSp>
      <p:pic>
        <p:nvPicPr>
          <p:cNvPr id="37" name="Picture 11" descr="http://img2.itokit.com/uploadfile/2011/0211/20110322090457101.jpg">
            <a:extLst>
              <a:ext uri="{FF2B5EF4-FFF2-40B4-BE49-F238E27FC236}">
                <a16:creationId xmlns:a16="http://schemas.microsoft.com/office/drawing/2014/main" id="{137DB944-18B0-4585-BADD-40BA77EBCAA7}"/>
              </a:ext>
            </a:extLst>
          </p:cNvPr>
          <p:cNvPicPr>
            <a:picLocks noChangeAspect="1" noChangeArrowheads="1"/>
          </p:cNvPicPr>
          <p:nvPr/>
        </p:nvPicPr>
        <p:blipFill>
          <a:blip r:embed="rId3" cstate="print"/>
          <a:srcRect l="-1938" r="49287" b="-1825"/>
          <a:stretch>
            <a:fillRect/>
          </a:stretch>
        </p:blipFill>
        <p:spPr bwMode="auto">
          <a:xfrm>
            <a:off x="5956381" y="2356402"/>
            <a:ext cx="792000" cy="792000"/>
          </a:xfrm>
          <a:prstGeom prst="ellipse">
            <a:avLst/>
          </a:prstGeom>
          <a:ln>
            <a:noFill/>
          </a:ln>
          <a:effectLst>
            <a:softEdge rad="112500"/>
          </a:effectLst>
        </p:spPr>
      </p:pic>
      <p:sp>
        <p:nvSpPr>
          <p:cNvPr id="38" name="五边形 93">
            <a:extLst>
              <a:ext uri="{FF2B5EF4-FFF2-40B4-BE49-F238E27FC236}">
                <a16:creationId xmlns:a16="http://schemas.microsoft.com/office/drawing/2014/main" id="{B734D145-348C-488E-BF0C-9A3C2CDCE155}"/>
              </a:ext>
            </a:extLst>
          </p:cNvPr>
          <p:cNvSpPr>
            <a:spLocks noChangeAspect="1" noChangeArrowheads="1"/>
          </p:cNvSpPr>
          <p:nvPr/>
        </p:nvSpPr>
        <p:spPr bwMode="auto">
          <a:xfrm>
            <a:off x="6208381" y="4503614"/>
            <a:ext cx="288000" cy="288000"/>
          </a:xfrm>
          <a:prstGeom prst="homePlate">
            <a:avLst>
              <a:gd name="adj" fmla="val 50000"/>
            </a:avLst>
          </a:prstGeom>
          <a:solidFill>
            <a:srgbClr val="BBE0E3">
              <a:lumMod val="90000"/>
            </a:srgbClr>
          </a:solidFill>
          <a:ln>
            <a:noFill/>
          </a:ln>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sp>
        <p:nvSpPr>
          <p:cNvPr id="39" name="等腰三角形 94">
            <a:extLst>
              <a:ext uri="{FF2B5EF4-FFF2-40B4-BE49-F238E27FC236}">
                <a16:creationId xmlns:a16="http://schemas.microsoft.com/office/drawing/2014/main" id="{580BBE05-AF27-45B1-BB05-DB7500F61790}"/>
              </a:ext>
            </a:extLst>
          </p:cNvPr>
          <p:cNvSpPr>
            <a:spLocks noChangeAspect="1" noChangeArrowheads="1"/>
          </p:cNvSpPr>
          <p:nvPr/>
        </p:nvSpPr>
        <p:spPr bwMode="auto">
          <a:xfrm>
            <a:off x="6208381" y="4066618"/>
            <a:ext cx="288000" cy="288000"/>
          </a:xfrm>
          <a:prstGeom prst="triangle">
            <a:avLst>
              <a:gd name="adj" fmla="val 50000"/>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sp>
        <p:nvSpPr>
          <p:cNvPr id="40" name="十六角星 95">
            <a:extLst>
              <a:ext uri="{FF2B5EF4-FFF2-40B4-BE49-F238E27FC236}">
                <a16:creationId xmlns:a16="http://schemas.microsoft.com/office/drawing/2014/main" id="{66717998-B515-4F76-A044-40548D40E37C}"/>
              </a:ext>
            </a:extLst>
          </p:cNvPr>
          <p:cNvSpPr>
            <a:spLocks noChangeAspect="1" noChangeArrowheads="1"/>
          </p:cNvSpPr>
          <p:nvPr/>
        </p:nvSpPr>
        <p:spPr bwMode="auto">
          <a:xfrm>
            <a:off x="6208381" y="3629621"/>
            <a:ext cx="288000" cy="288000"/>
          </a:xfrm>
          <a:prstGeom prst="star16">
            <a:avLst>
              <a:gd name="adj" fmla="val 37500"/>
            </a:avLst>
          </a:prstGeom>
          <a:solidFill>
            <a:srgbClr val="BBE0E3"/>
          </a:solidFill>
          <a:ln w="19050" algn="ctr">
            <a:solidFill>
              <a:srgbClr val="3399FF"/>
            </a:solidFill>
            <a:round/>
            <a:headEnd/>
            <a:tailEnd/>
          </a:ln>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sp>
        <p:nvSpPr>
          <p:cNvPr id="41" name="矩形 9">
            <a:extLst>
              <a:ext uri="{FF2B5EF4-FFF2-40B4-BE49-F238E27FC236}">
                <a16:creationId xmlns:a16="http://schemas.microsoft.com/office/drawing/2014/main" id="{E14779DF-BC7F-42A1-8996-D902867640E8}"/>
              </a:ext>
            </a:extLst>
          </p:cNvPr>
          <p:cNvSpPr>
            <a:spLocks noChangeArrowheads="1"/>
          </p:cNvSpPr>
          <p:nvPr/>
        </p:nvSpPr>
        <p:spPr bwMode="auto">
          <a:xfrm>
            <a:off x="6868599" y="2709475"/>
            <a:ext cx="1130639" cy="276999"/>
          </a:xfrm>
          <a:prstGeom prst="rect">
            <a:avLst/>
          </a:prstGeom>
          <a:noFill/>
          <a:ln w="9525">
            <a:noFill/>
            <a:miter lim="800000"/>
            <a:headEnd/>
            <a:tailEnd/>
          </a:ln>
        </p:spPr>
        <p:txBody>
          <a:bodyPr>
            <a:spAutoFit/>
          </a:bodyPr>
          <a:lstStyle/>
          <a:p>
            <a:pPr>
              <a:defRPr/>
            </a:pPr>
            <a:r>
              <a:rPr lang="en-US" altLang="zh-CN"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rPr>
              <a:t>Protein</a:t>
            </a:r>
            <a:endParaRPr lang="zh-CN" altLang="en-US"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黑体" pitchFamily="49" charset="-122"/>
              <a:cs typeface="Arial" panose="020B0604020202020204" pitchFamily="34" charset="0"/>
            </a:endParaRPr>
          </a:p>
        </p:txBody>
      </p:sp>
      <p:sp>
        <p:nvSpPr>
          <p:cNvPr id="42" name="矩形 9">
            <a:extLst>
              <a:ext uri="{FF2B5EF4-FFF2-40B4-BE49-F238E27FC236}">
                <a16:creationId xmlns:a16="http://schemas.microsoft.com/office/drawing/2014/main" id="{EB7C0B16-5E68-4339-B63A-9DFFF050F2F1}"/>
              </a:ext>
            </a:extLst>
          </p:cNvPr>
          <p:cNvSpPr>
            <a:spLocks noChangeArrowheads="1"/>
          </p:cNvSpPr>
          <p:nvPr/>
        </p:nvSpPr>
        <p:spPr bwMode="auto">
          <a:xfrm>
            <a:off x="6879973" y="3194215"/>
            <a:ext cx="1349627" cy="276999"/>
          </a:xfrm>
          <a:prstGeom prst="rect">
            <a:avLst/>
          </a:prstGeom>
          <a:noFill/>
          <a:ln w="9525">
            <a:noFill/>
            <a:miter lim="800000"/>
            <a:headEnd/>
            <a:tailEnd/>
          </a:ln>
        </p:spPr>
        <p:txBody>
          <a:bodyPr wrap="square">
            <a:spAutoFit/>
          </a:bodyPr>
          <a:lstStyle/>
          <a:p>
            <a:pPr>
              <a:defRPr/>
            </a:pPr>
            <a:r>
              <a:rPr lang="en-US" altLang="zh-CN"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rPr>
              <a:t>RBC</a:t>
            </a:r>
            <a:endParaRPr lang="zh-CN" altLang="en-US"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endParaRPr>
          </a:p>
        </p:txBody>
      </p:sp>
      <p:sp>
        <p:nvSpPr>
          <p:cNvPr id="43" name="矩形 9">
            <a:extLst>
              <a:ext uri="{FF2B5EF4-FFF2-40B4-BE49-F238E27FC236}">
                <a16:creationId xmlns:a16="http://schemas.microsoft.com/office/drawing/2014/main" id="{21F2C67E-37D8-47E4-B95F-35B21CE45652}"/>
              </a:ext>
            </a:extLst>
          </p:cNvPr>
          <p:cNvSpPr>
            <a:spLocks noChangeArrowheads="1"/>
          </p:cNvSpPr>
          <p:nvPr/>
        </p:nvSpPr>
        <p:spPr bwMode="auto">
          <a:xfrm>
            <a:off x="6868600" y="3628504"/>
            <a:ext cx="1130639" cy="276999"/>
          </a:xfrm>
          <a:prstGeom prst="rect">
            <a:avLst/>
          </a:prstGeom>
          <a:noFill/>
          <a:ln w="9525">
            <a:noFill/>
            <a:miter lim="800000"/>
            <a:headEnd/>
            <a:tailEnd/>
          </a:ln>
        </p:spPr>
        <p:txBody>
          <a:bodyPr>
            <a:spAutoFit/>
          </a:bodyPr>
          <a:lstStyle/>
          <a:p>
            <a:pPr>
              <a:defRPr/>
            </a:pPr>
            <a:r>
              <a:rPr lang="en-US" altLang="zh-CN"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rPr>
              <a:t>WBC</a:t>
            </a:r>
            <a:endParaRPr lang="zh-CN" altLang="en-US"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endParaRPr>
          </a:p>
        </p:txBody>
      </p:sp>
      <p:sp>
        <p:nvSpPr>
          <p:cNvPr id="44" name="矩形 9">
            <a:extLst>
              <a:ext uri="{FF2B5EF4-FFF2-40B4-BE49-F238E27FC236}">
                <a16:creationId xmlns:a16="http://schemas.microsoft.com/office/drawing/2014/main" id="{FD97690D-141D-4ED9-9EB5-5B99509A7BD2}"/>
              </a:ext>
            </a:extLst>
          </p:cNvPr>
          <p:cNvSpPr>
            <a:spLocks noChangeArrowheads="1"/>
          </p:cNvSpPr>
          <p:nvPr/>
        </p:nvSpPr>
        <p:spPr bwMode="auto">
          <a:xfrm>
            <a:off x="6873151" y="4100892"/>
            <a:ext cx="1130639" cy="276999"/>
          </a:xfrm>
          <a:prstGeom prst="rect">
            <a:avLst/>
          </a:prstGeom>
          <a:noFill/>
          <a:ln w="9525">
            <a:noFill/>
            <a:miter lim="800000"/>
            <a:headEnd/>
            <a:tailEnd/>
          </a:ln>
        </p:spPr>
        <p:txBody>
          <a:bodyPr>
            <a:spAutoFit/>
          </a:bodyPr>
          <a:lstStyle/>
          <a:p>
            <a:pPr>
              <a:defRPr/>
            </a:pPr>
            <a:r>
              <a:rPr lang="en-US" altLang="zh-CN"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rPr>
              <a:t>Platelet </a:t>
            </a:r>
            <a:endParaRPr lang="zh-CN" altLang="en-US"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endParaRPr>
          </a:p>
        </p:txBody>
      </p:sp>
      <p:sp>
        <p:nvSpPr>
          <p:cNvPr id="45" name="矩形 9">
            <a:extLst>
              <a:ext uri="{FF2B5EF4-FFF2-40B4-BE49-F238E27FC236}">
                <a16:creationId xmlns:a16="http://schemas.microsoft.com/office/drawing/2014/main" id="{56F30347-2769-4138-A484-CB11E49BDF94}"/>
              </a:ext>
            </a:extLst>
          </p:cNvPr>
          <p:cNvSpPr>
            <a:spLocks noChangeArrowheads="1"/>
          </p:cNvSpPr>
          <p:nvPr/>
        </p:nvSpPr>
        <p:spPr bwMode="auto">
          <a:xfrm>
            <a:off x="6868599" y="4509114"/>
            <a:ext cx="1656276" cy="276999"/>
          </a:xfrm>
          <a:prstGeom prst="rect">
            <a:avLst/>
          </a:prstGeom>
          <a:noFill/>
          <a:ln w="9525">
            <a:noFill/>
            <a:miter lim="800000"/>
            <a:headEnd/>
            <a:tailEnd/>
          </a:ln>
        </p:spPr>
        <p:txBody>
          <a:bodyPr wrap="square">
            <a:spAutoFit/>
          </a:bodyPr>
          <a:lstStyle/>
          <a:p>
            <a:pPr>
              <a:defRPr/>
            </a:pPr>
            <a:r>
              <a:rPr lang="en-US" altLang="zh-CN"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rPr>
              <a:t>Targeted molecules</a:t>
            </a:r>
            <a:endParaRPr lang="zh-CN" altLang="en-US" sz="1200" b="1" dirty="0">
              <a:ln w="3175">
                <a:noFill/>
              </a:ln>
              <a:solidFill>
                <a:srgbClr val="800080"/>
              </a:solidFill>
              <a:effectLst>
                <a:glow rad="63500">
                  <a:srgbClr val="FFFFFF">
                    <a:satMod val="175000"/>
                    <a:alpha val="40000"/>
                  </a:srgbClr>
                </a:glow>
                <a:reflection blurRad="6350" stA="55000" endA="300" endPos="45500" dir="5400000" sy="-100000" algn="bl" rotWithShape="0"/>
              </a:effectLst>
              <a:latin typeface="Arial" panose="020B0604020202020204" pitchFamily="34" charset="0"/>
              <a:ea typeface="微软雅黑" pitchFamily="34" charset="-122"/>
              <a:cs typeface="Arial" panose="020B0604020202020204" pitchFamily="34" charset="0"/>
            </a:endParaRPr>
          </a:p>
        </p:txBody>
      </p:sp>
      <p:grpSp>
        <p:nvGrpSpPr>
          <p:cNvPr id="2" name="组合 1">
            <a:extLst>
              <a:ext uri="{FF2B5EF4-FFF2-40B4-BE49-F238E27FC236}">
                <a16:creationId xmlns:a16="http://schemas.microsoft.com/office/drawing/2014/main" id="{D7F7CB6F-DA56-4B15-AEBE-4BD4F29422E3}"/>
              </a:ext>
            </a:extLst>
          </p:cNvPr>
          <p:cNvGrpSpPr/>
          <p:nvPr/>
        </p:nvGrpSpPr>
        <p:grpSpPr>
          <a:xfrm>
            <a:off x="939870" y="2356403"/>
            <a:ext cx="3746430" cy="2395040"/>
            <a:chOff x="615597" y="2234938"/>
            <a:chExt cx="4166376" cy="2637969"/>
          </a:xfrm>
        </p:grpSpPr>
        <p:grpSp>
          <p:nvGrpSpPr>
            <p:cNvPr id="9" name="组合 43">
              <a:extLst>
                <a:ext uri="{FF2B5EF4-FFF2-40B4-BE49-F238E27FC236}">
                  <a16:creationId xmlns:a16="http://schemas.microsoft.com/office/drawing/2014/main" id="{43EEEC43-AE44-4672-9177-9447D63D94C3}"/>
                </a:ext>
              </a:extLst>
            </p:cNvPr>
            <p:cNvGrpSpPr/>
            <p:nvPr/>
          </p:nvGrpSpPr>
          <p:grpSpPr bwMode="auto">
            <a:xfrm rot="2148068">
              <a:off x="4163523" y="3173500"/>
              <a:ext cx="480972" cy="867794"/>
              <a:chOff x="2702456" y="3117750"/>
              <a:chExt cx="480952" cy="672701"/>
            </a:xfrm>
            <a:solidFill>
              <a:srgbClr val="000000">
                <a:lumMod val="40000"/>
                <a:lumOff val="60000"/>
              </a:srgbClr>
            </a:solidFill>
          </p:grpSpPr>
          <p:sp>
            <p:nvSpPr>
              <p:cNvPr id="10" name="矩形 9">
                <a:extLst>
                  <a:ext uri="{FF2B5EF4-FFF2-40B4-BE49-F238E27FC236}">
                    <a16:creationId xmlns:a16="http://schemas.microsoft.com/office/drawing/2014/main" id="{E8A363C9-4C42-4D90-8860-0F088CA4A6F6}"/>
                  </a:ext>
                </a:extLst>
              </p:cNvPr>
              <p:cNvSpPr/>
              <p:nvPr/>
            </p:nvSpPr>
            <p:spPr bwMode="auto">
              <a:xfrm>
                <a:off x="2858840" y="3340075"/>
                <a:ext cx="122830" cy="450376"/>
              </a:xfrm>
              <a:prstGeom prst="rect">
                <a:avLst/>
              </a:prstGeom>
              <a:grp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sp>
            <p:nvSpPr>
              <p:cNvPr id="11" name="燕尾形 46">
                <a:extLst>
                  <a:ext uri="{FF2B5EF4-FFF2-40B4-BE49-F238E27FC236}">
                    <a16:creationId xmlns:a16="http://schemas.microsoft.com/office/drawing/2014/main" id="{FB0AD628-149A-4610-994F-C8AAB81D6E57}"/>
                  </a:ext>
                </a:extLst>
              </p:cNvPr>
              <p:cNvSpPr/>
              <p:nvPr/>
            </p:nvSpPr>
            <p:spPr bwMode="auto">
              <a:xfrm rot="5742287">
                <a:off x="2798033" y="3022173"/>
                <a:ext cx="289797" cy="480952"/>
              </a:xfrm>
              <a:prstGeom prst="chevron">
                <a:avLst/>
              </a:prstGeom>
              <a:grp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grpSp>
        <p:grpSp>
          <p:nvGrpSpPr>
            <p:cNvPr id="12" name="组合 44">
              <a:extLst>
                <a:ext uri="{FF2B5EF4-FFF2-40B4-BE49-F238E27FC236}">
                  <a16:creationId xmlns:a16="http://schemas.microsoft.com/office/drawing/2014/main" id="{E0B00F8B-6D2C-4AFD-9D3A-C066E0249707}"/>
                </a:ext>
              </a:extLst>
            </p:cNvPr>
            <p:cNvGrpSpPr/>
            <p:nvPr/>
          </p:nvGrpSpPr>
          <p:grpSpPr bwMode="auto">
            <a:xfrm rot="19339645">
              <a:off x="2363597" y="3088841"/>
              <a:ext cx="480972" cy="779409"/>
              <a:chOff x="2688875" y="3085606"/>
              <a:chExt cx="480952" cy="735767"/>
            </a:xfrm>
            <a:solidFill>
              <a:srgbClr val="000000">
                <a:lumMod val="40000"/>
                <a:lumOff val="60000"/>
              </a:srgbClr>
            </a:solidFill>
          </p:grpSpPr>
          <p:sp>
            <p:nvSpPr>
              <p:cNvPr id="13" name="矩形 12">
                <a:extLst>
                  <a:ext uri="{FF2B5EF4-FFF2-40B4-BE49-F238E27FC236}">
                    <a16:creationId xmlns:a16="http://schemas.microsoft.com/office/drawing/2014/main" id="{B8479336-836D-4D20-A9E6-98E35E83B676}"/>
                  </a:ext>
                </a:extLst>
              </p:cNvPr>
              <p:cNvSpPr/>
              <p:nvPr/>
            </p:nvSpPr>
            <p:spPr bwMode="auto">
              <a:xfrm>
                <a:off x="2852382" y="3370997"/>
                <a:ext cx="122830" cy="450376"/>
              </a:xfrm>
              <a:prstGeom prst="rect">
                <a:avLst/>
              </a:prstGeom>
              <a:grp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sp>
            <p:nvSpPr>
              <p:cNvPr id="14" name="燕尾形 49">
                <a:extLst>
                  <a:ext uri="{FF2B5EF4-FFF2-40B4-BE49-F238E27FC236}">
                    <a16:creationId xmlns:a16="http://schemas.microsoft.com/office/drawing/2014/main" id="{6E1E97B6-9B99-4A87-98BD-9234AF1DD7DB}"/>
                  </a:ext>
                </a:extLst>
              </p:cNvPr>
              <p:cNvSpPr/>
              <p:nvPr/>
            </p:nvSpPr>
            <p:spPr bwMode="auto">
              <a:xfrm rot="6341584">
                <a:off x="2747551" y="3026930"/>
                <a:ext cx="363599" cy="480952"/>
              </a:xfrm>
              <a:prstGeom prst="chevron">
                <a:avLst/>
              </a:prstGeom>
              <a:grp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grpSp>
        <p:grpSp>
          <p:nvGrpSpPr>
            <p:cNvPr id="15" name="组合 6">
              <a:extLst>
                <a:ext uri="{FF2B5EF4-FFF2-40B4-BE49-F238E27FC236}">
                  <a16:creationId xmlns:a16="http://schemas.microsoft.com/office/drawing/2014/main" id="{403A2B60-89A9-49D7-896D-F10C1732E26E}"/>
                </a:ext>
              </a:extLst>
            </p:cNvPr>
            <p:cNvGrpSpPr>
              <a:grpSpLocks noChangeAspect="1"/>
            </p:cNvGrpSpPr>
            <p:nvPr/>
          </p:nvGrpSpPr>
          <p:grpSpPr bwMode="auto">
            <a:xfrm>
              <a:off x="2586776" y="3426907"/>
              <a:ext cx="1738207" cy="1446000"/>
              <a:chOff x="2977657" y="5114945"/>
              <a:chExt cx="1139877" cy="1139877"/>
            </a:xfrm>
          </p:grpSpPr>
          <p:sp>
            <p:nvSpPr>
              <p:cNvPr id="16" name="椭圆 15">
                <a:extLst>
                  <a:ext uri="{FF2B5EF4-FFF2-40B4-BE49-F238E27FC236}">
                    <a16:creationId xmlns:a16="http://schemas.microsoft.com/office/drawing/2014/main" id="{9EB2CF22-26E9-43B0-9400-525A966478BD}"/>
                  </a:ext>
                </a:extLst>
              </p:cNvPr>
              <p:cNvSpPr/>
              <p:nvPr/>
            </p:nvSpPr>
            <p:spPr bwMode="auto">
              <a:xfrm>
                <a:off x="2977657" y="5114945"/>
                <a:ext cx="1139877" cy="1139877"/>
              </a:xfrm>
              <a:prstGeom prst="ellipse">
                <a:avLst/>
              </a:prstGeom>
              <a:gradFill flip="none" rotWithShape="1">
                <a:gsLst>
                  <a:gs pos="2000">
                    <a:srgbClr val="BBE0E3"/>
                  </a:gs>
                  <a:gs pos="0">
                    <a:srgbClr val="808080">
                      <a:lumMod val="20000"/>
                      <a:lumOff val="80000"/>
                    </a:srgbClr>
                  </a:gs>
                  <a:gs pos="100000">
                    <a:srgbClr val="62B7BE">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sp>
            <p:nvSpPr>
              <p:cNvPr id="17" name="矩形 9">
                <a:extLst>
                  <a:ext uri="{FF2B5EF4-FFF2-40B4-BE49-F238E27FC236}">
                    <a16:creationId xmlns:a16="http://schemas.microsoft.com/office/drawing/2014/main" id="{FD1AAAC3-F62B-4370-B8F4-74E98F7E4466}"/>
                  </a:ext>
                </a:extLst>
              </p:cNvPr>
              <p:cNvSpPr>
                <a:spLocks noChangeArrowheads="1"/>
              </p:cNvSpPr>
              <p:nvPr/>
            </p:nvSpPr>
            <p:spPr bwMode="auto">
              <a:xfrm>
                <a:off x="3121388" y="5531660"/>
                <a:ext cx="962773" cy="29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defRPr/>
                </a:pPr>
                <a:r>
                  <a:rPr lang="zh-CN" altLang="en-US" kern="0" dirty="0">
                    <a:solidFill>
                      <a:srgbClr val="000000"/>
                    </a:solidFill>
                    <a:latin typeface="Arial" panose="020B0604020202020204" pitchFamily="34" charset="0"/>
                    <a:ea typeface="微软雅黑" pitchFamily="34" charset="-122"/>
                    <a:cs typeface="Arial" panose="020B0604020202020204" pitchFamily="34" charset="0"/>
                  </a:rPr>
                  <a:t>   </a:t>
                </a:r>
                <a:r>
                  <a:rPr lang="en-US" altLang="zh-CN" b="1" kern="0" dirty="0">
                    <a:solidFill>
                      <a:srgbClr val="003366"/>
                    </a:solidFill>
                    <a:latin typeface="Arial" panose="020B0604020202020204" pitchFamily="34" charset="0"/>
                    <a:ea typeface="微软雅黑" pitchFamily="34" charset="-122"/>
                    <a:cs typeface="Arial" panose="020B0604020202020204" pitchFamily="34" charset="0"/>
                  </a:rPr>
                  <a:t>Carrier</a:t>
                </a:r>
                <a:endParaRPr lang="zh-CN" altLang="en-US" b="1" kern="0" dirty="0">
                  <a:solidFill>
                    <a:srgbClr val="003366"/>
                  </a:solidFill>
                  <a:latin typeface="Arial" panose="020B0604020202020204" pitchFamily="34" charset="0"/>
                  <a:ea typeface="微软雅黑" pitchFamily="34" charset="-122"/>
                  <a:cs typeface="Arial" panose="020B0604020202020204" pitchFamily="34" charset="0"/>
                </a:endParaRPr>
              </a:p>
            </p:txBody>
          </p:sp>
        </p:grpSp>
        <p:grpSp>
          <p:nvGrpSpPr>
            <p:cNvPr id="19" name="组合 51">
              <a:extLst>
                <a:ext uri="{FF2B5EF4-FFF2-40B4-BE49-F238E27FC236}">
                  <a16:creationId xmlns:a16="http://schemas.microsoft.com/office/drawing/2014/main" id="{DB55CEF5-3E81-4449-8D02-EF96D65397EA}"/>
                </a:ext>
              </a:extLst>
            </p:cNvPr>
            <p:cNvGrpSpPr>
              <a:grpSpLocks/>
            </p:cNvGrpSpPr>
            <p:nvPr/>
          </p:nvGrpSpPr>
          <p:grpSpPr bwMode="auto">
            <a:xfrm rot="1412925">
              <a:off x="1118832" y="3428610"/>
              <a:ext cx="385762" cy="141553"/>
              <a:chOff x="2336041" y="3946478"/>
              <a:chExt cx="830239" cy="502692"/>
            </a:xfrm>
          </p:grpSpPr>
          <p:sp>
            <p:nvSpPr>
              <p:cNvPr id="20" name="椭圆 52">
                <a:extLst>
                  <a:ext uri="{FF2B5EF4-FFF2-40B4-BE49-F238E27FC236}">
                    <a16:creationId xmlns:a16="http://schemas.microsoft.com/office/drawing/2014/main" id="{65C51271-F65B-4A92-B646-A9349B229D82}"/>
                  </a:ext>
                </a:extLst>
              </p:cNvPr>
              <p:cNvSpPr>
                <a:spLocks noChangeArrowheads="1"/>
              </p:cNvSpPr>
              <p:nvPr/>
            </p:nvSpPr>
            <p:spPr bwMode="auto">
              <a:xfrm>
                <a:off x="2336041" y="3946478"/>
                <a:ext cx="830239" cy="502692"/>
              </a:xfrm>
              <a:prstGeom prst="ellipse">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sp>
            <p:nvSpPr>
              <p:cNvPr id="21" name="椭圆 53">
                <a:extLst>
                  <a:ext uri="{FF2B5EF4-FFF2-40B4-BE49-F238E27FC236}">
                    <a16:creationId xmlns:a16="http://schemas.microsoft.com/office/drawing/2014/main" id="{51212E9F-DB21-4C4F-BD57-F6543369125A}"/>
                  </a:ext>
                </a:extLst>
              </p:cNvPr>
              <p:cNvSpPr>
                <a:spLocks noChangeArrowheads="1"/>
              </p:cNvSpPr>
              <p:nvPr/>
            </p:nvSpPr>
            <p:spPr bwMode="auto">
              <a:xfrm>
                <a:off x="2606722" y="4039738"/>
                <a:ext cx="382138" cy="23201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grpSp>
        <p:pic>
          <p:nvPicPr>
            <p:cNvPr id="22" name="Picture 11" descr="http://img2.itokit.com/uploadfile/2011/0211/20110322090457101.jpg">
              <a:extLst>
                <a:ext uri="{FF2B5EF4-FFF2-40B4-BE49-F238E27FC236}">
                  <a16:creationId xmlns:a16="http://schemas.microsoft.com/office/drawing/2014/main" id="{2DADA5CE-DA43-4CE7-B437-6FE9D256A750}"/>
                </a:ext>
              </a:extLst>
            </p:cNvPr>
            <p:cNvPicPr>
              <a:picLocks noChangeAspect="1" noChangeArrowheads="1"/>
            </p:cNvPicPr>
            <p:nvPr/>
          </p:nvPicPr>
          <p:blipFill>
            <a:blip r:embed="rId4" cstate="print"/>
            <a:srcRect l="-1938" r="49287" b="-1825"/>
            <a:stretch>
              <a:fillRect/>
            </a:stretch>
          </p:blipFill>
          <p:spPr bwMode="auto">
            <a:xfrm>
              <a:off x="1060298" y="2526598"/>
              <a:ext cx="543641" cy="451692"/>
            </a:xfrm>
            <a:prstGeom prst="ellipse">
              <a:avLst/>
            </a:prstGeom>
            <a:ln>
              <a:noFill/>
            </a:ln>
            <a:effectLst>
              <a:softEdge rad="112500"/>
            </a:effectLst>
          </p:spPr>
        </p:pic>
        <p:sp>
          <p:nvSpPr>
            <p:cNvPr id="23" name="五边形 58">
              <a:extLst>
                <a:ext uri="{FF2B5EF4-FFF2-40B4-BE49-F238E27FC236}">
                  <a16:creationId xmlns:a16="http://schemas.microsoft.com/office/drawing/2014/main" id="{6BC05345-962F-47C0-BE3D-F1C9F82D1A1F}"/>
                </a:ext>
              </a:extLst>
            </p:cNvPr>
            <p:cNvSpPr>
              <a:spLocks noChangeArrowheads="1"/>
            </p:cNvSpPr>
            <p:nvPr/>
          </p:nvSpPr>
          <p:spPr bwMode="auto">
            <a:xfrm rot="4014309">
              <a:off x="685976" y="3117460"/>
              <a:ext cx="235479" cy="376238"/>
            </a:xfrm>
            <a:prstGeom prst="homePlate">
              <a:avLst>
                <a:gd name="adj" fmla="val 50000"/>
              </a:avLst>
            </a:prstGeom>
            <a:solidFill>
              <a:srgbClr val="BBE0E3">
                <a:lumMod val="90000"/>
              </a:srgbClr>
            </a:solidFill>
            <a:ln>
              <a:noFill/>
            </a:ln>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sp>
          <p:nvSpPr>
            <p:cNvPr id="24" name="等腰三角形 23">
              <a:extLst>
                <a:ext uri="{FF2B5EF4-FFF2-40B4-BE49-F238E27FC236}">
                  <a16:creationId xmlns:a16="http://schemas.microsoft.com/office/drawing/2014/main" id="{B4CD193D-8D55-4357-9FD6-AE0AD1669BFB}"/>
                </a:ext>
              </a:extLst>
            </p:cNvPr>
            <p:cNvSpPr>
              <a:spLocks noChangeArrowheads="1"/>
            </p:cNvSpPr>
            <p:nvPr/>
          </p:nvSpPr>
          <p:spPr bwMode="auto">
            <a:xfrm rot="-5400000">
              <a:off x="1649720" y="3583260"/>
              <a:ext cx="157427" cy="168275"/>
            </a:xfrm>
            <a:prstGeom prst="triangle">
              <a:avLst>
                <a:gd name="adj" fmla="val 50000"/>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sp>
          <p:nvSpPr>
            <p:cNvPr id="25" name="十六角星 60">
              <a:extLst>
                <a:ext uri="{FF2B5EF4-FFF2-40B4-BE49-F238E27FC236}">
                  <a16:creationId xmlns:a16="http://schemas.microsoft.com/office/drawing/2014/main" id="{FF824753-87DC-407C-B7AA-422A2EB2ECFD}"/>
                </a:ext>
              </a:extLst>
            </p:cNvPr>
            <p:cNvSpPr>
              <a:spLocks noChangeArrowheads="1"/>
            </p:cNvSpPr>
            <p:nvPr/>
          </p:nvSpPr>
          <p:spPr bwMode="auto">
            <a:xfrm>
              <a:off x="1264885" y="3060841"/>
              <a:ext cx="257175" cy="199761"/>
            </a:xfrm>
            <a:prstGeom prst="star16">
              <a:avLst>
                <a:gd name="adj" fmla="val 37500"/>
              </a:avLst>
            </a:prstGeom>
            <a:solidFill>
              <a:srgbClr val="BBE0E3"/>
            </a:solidFill>
            <a:ln w="19050" algn="ctr">
              <a:solidFill>
                <a:srgbClr val="3399FF"/>
              </a:solidFill>
              <a:round/>
              <a:headEnd/>
              <a:tailEnd/>
            </a:ln>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sp>
          <p:nvSpPr>
            <p:cNvPr id="26" name="五边形 61">
              <a:extLst>
                <a:ext uri="{FF2B5EF4-FFF2-40B4-BE49-F238E27FC236}">
                  <a16:creationId xmlns:a16="http://schemas.microsoft.com/office/drawing/2014/main" id="{0CDF3975-C1C4-4165-9A1A-736DD811590A}"/>
                </a:ext>
              </a:extLst>
            </p:cNvPr>
            <p:cNvSpPr>
              <a:spLocks noChangeArrowheads="1"/>
            </p:cNvSpPr>
            <p:nvPr/>
          </p:nvSpPr>
          <p:spPr bwMode="auto">
            <a:xfrm rot="6600000" flipV="1">
              <a:off x="1736237" y="3299361"/>
              <a:ext cx="236802" cy="376238"/>
            </a:xfrm>
            <a:prstGeom prst="homePlate">
              <a:avLst>
                <a:gd name="adj" fmla="val 50000"/>
              </a:avLst>
            </a:prstGeom>
            <a:solidFill>
              <a:srgbClr val="BBE0E3">
                <a:lumMod val="90000"/>
              </a:srgbClr>
            </a:solidFill>
            <a:ln>
              <a:noFill/>
            </a:ln>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pic>
          <p:nvPicPr>
            <p:cNvPr id="27" name="Picture 11" descr="http://img2.itokit.com/uploadfile/2011/0211/20110322090457101.jpg">
              <a:extLst>
                <a:ext uri="{FF2B5EF4-FFF2-40B4-BE49-F238E27FC236}">
                  <a16:creationId xmlns:a16="http://schemas.microsoft.com/office/drawing/2014/main" id="{E5E565B8-AE26-45AC-B8D1-3BECD11375AC}"/>
                </a:ext>
              </a:extLst>
            </p:cNvPr>
            <p:cNvPicPr>
              <a:picLocks noChangeAspect="1" noChangeArrowheads="1"/>
            </p:cNvPicPr>
            <p:nvPr/>
          </p:nvPicPr>
          <p:blipFill>
            <a:blip r:embed="rId5" cstate="print"/>
            <a:srcRect l="-1938" r="49287" b="-1825"/>
            <a:stretch>
              <a:fillRect/>
            </a:stretch>
          </p:blipFill>
          <p:spPr bwMode="auto">
            <a:xfrm rot="19336556">
              <a:off x="748671" y="3779875"/>
              <a:ext cx="680120" cy="565088"/>
            </a:xfrm>
            <a:prstGeom prst="ellipse">
              <a:avLst/>
            </a:prstGeom>
            <a:ln>
              <a:noFill/>
            </a:ln>
            <a:effectLst>
              <a:softEdge rad="112500"/>
            </a:effectLst>
          </p:spPr>
        </p:pic>
        <p:grpSp>
          <p:nvGrpSpPr>
            <p:cNvPr id="28" name="组合 83">
              <a:extLst>
                <a:ext uri="{FF2B5EF4-FFF2-40B4-BE49-F238E27FC236}">
                  <a16:creationId xmlns:a16="http://schemas.microsoft.com/office/drawing/2014/main" id="{B0A7076F-1A5D-4CCC-85EF-B5A78CEDECAD}"/>
                </a:ext>
              </a:extLst>
            </p:cNvPr>
            <p:cNvGrpSpPr>
              <a:grpSpLocks/>
            </p:cNvGrpSpPr>
            <p:nvPr/>
          </p:nvGrpSpPr>
          <p:grpSpPr bwMode="auto">
            <a:xfrm rot="-913199">
              <a:off x="1612547" y="3953808"/>
              <a:ext cx="385763" cy="141552"/>
              <a:chOff x="2336041" y="3946478"/>
              <a:chExt cx="830239" cy="502692"/>
            </a:xfrm>
          </p:grpSpPr>
          <p:sp>
            <p:nvSpPr>
              <p:cNvPr id="29" name="椭圆 84">
                <a:extLst>
                  <a:ext uri="{FF2B5EF4-FFF2-40B4-BE49-F238E27FC236}">
                    <a16:creationId xmlns:a16="http://schemas.microsoft.com/office/drawing/2014/main" id="{E7AAD045-24B4-4D5E-938A-1654E9ED8492}"/>
                  </a:ext>
                </a:extLst>
              </p:cNvPr>
              <p:cNvSpPr>
                <a:spLocks noChangeArrowheads="1"/>
              </p:cNvSpPr>
              <p:nvPr/>
            </p:nvSpPr>
            <p:spPr bwMode="auto">
              <a:xfrm>
                <a:off x="2336041" y="3946478"/>
                <a:ext cx="830239" cy="502692"/>
              </a:xfrm>
              <a:prstGeom prst="ellipse">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sp>
            <p:nvSpPr>
              <p:cNvPr id="30" name="椭圆 85">
                <a:extLst>
                  <a:ext uri="{FF2B5EF4-FFF2-40B4-BE49-F238E27FC236}">
                    <a16:creationId xmlns:a16="http://schemas.microsoft.com/office/drawing/2014/main" id="{1C44A430-22AC-4418-B0CC-B3212192746D}"/>
                  </a:ext>
                </a:extLst>
              </p:cNvPr>
              <p:cNvSpPr>
                <a:spLocks noChangeArrowheads="1"/>
              </p:cNvSpPr>
              <p:nvPr/>
            </p:nvSpPr>
            <p:spPr bwMode="auto">
              <a:xfrm>
                <a:off x="2606722" y="4039738"/>
                <a:ext cx="382138" cy="23201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grpSp>
        <p:sp>
          <p:nvSpPr>
            <p:cNvPr id="31" name="十六角星 66">
              <a:extLst>
                <a:ext uri="{FF2B5EF4-FFF2-40B4-BE49-F238E27FC236}">
                  <a16:creationId xmlns:a16="http://schemas.microsoft.com/office/drawing/2014/main" id="{4DB21023-A9F2-494F-B243-2C3DEC037BCA}"/>
                </a:ext>
              </a:extLst>
            </p:cNvPr>
            <p:cNvSpPr>
              <a:spLocks noChangeArrowheads="1"/>
            </p:cNvSpPr>
            <p:nvPr/>
          </p:nvSpPr>
          <p:spPr bwMode="auto">
            <a:xfrm>
              <a:off x="1269647" y="3701132"/>
              <a:ext cx="257175" cy="199761"/>
            </a:xfrm>
            <a:prstGeom prst="star16">
              <a:avLst>
                <a:gd name="adj" fmla="val 37500"/>
              </a:avLst>
            </a:prstGeom>
            <a:solidFill>
              <a:srgbClr val="BBE0E3"/>
            </a:solidFill>
            <a:ln w="19050" algn="ctr">
              <a:solidFill>
                <a:srgbClr val="3399FF"/>
              </a:solidFill>
              <a:round/>
              <a:headEnd/>
              <a:tailEnd/>
            </a:ln>
          </p:spPr>
          <p:txBody>
            <a:bodyPr/>
            <a:lstStyle/>
            <a:p>
              <a:pPr eaLnBrk="0" fontAlgn="auto" hangingPunct="0">
                <a:spcBef>
                  <a:spcPts val="0"/>
                </a:spcBef>
                <a:spcAft>
                  <a:spcPts val="0"/>
                </a:spcAft>
                <a:defRPr/>
              </a:pPr>
              <a:endParaRPr lang="zh-CN" altLang="en-US" kern="0">
                <a:solidFill>
                  <a:srgbClr val="000000"/>
                </a:solidFill>
                <a:latin typeface="Arial" panose="020B0604020202020204" pitchFamily="34" charset="0"/>
                <a:cs typeface="Arial" panose="020B0604020202020204" pitchFamily="34" charset="0"/>
              </a:endParaRPr>
            </a:p>
          </p:txBody>
        </p:sp>
        <p:sp>
          <p:nvSpPr>
            <p:cNvPr id="32" name="等腰三角形 31">
              <a:extLst>
                <a:ext uri="{FF2B5EF4-FFF2-40B4-BE49-F238E27FC236}">
                  <a16:creationId xmlns:a16="http://schemas.microsoft.com/office/drawing/2014/main" id="{6E31AEA2-3219-4C1D-A792-C596E750628E}"/>
                </a:ext>
              </a:extLst>
            </p:cNvPr>
            <p:cNvSpPr>
              <a:spLocks noChangeArrowheads="1"/>
            </p:cNvSpPr>
            <p:nvPr/>
          </p:nvSpPr>
          <p:spPr bwMode="auto">
            <a:xfrm>
              <a:off x="1969732" y="2976174"/>
              <a:ext cx="188912" cy="140229"/>
            </a:xfrm>
            <a:prstGeom prst="triangle">
              <a:avLst>
                <a:gd name="adj" fmla="val 50000"/>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sp>
          <p:nvSpPr>
            <p:cNvPr id="33" name="等腰三角形 32">
              <a:extLst>
                <a:ext uri="{FF2B5EF4-FFF2-40B4-BE49-F238E27FC236}">
                  <a16:creationId xmlns:a16="http://schemas.microsoft.com/office/drawing/2014/main" id="{27EB9FC2-E366-4AAC-BF3A-B14DB87C5233}"/>
                </a:ext>
              </a:extLst>
            </p:cNvPr>
            <p:cNvSpPr>
              <a:spLocks noChangeArrowheads="1"/>
            </p:cNvSpPr>
            <p:nvPr/>
          </p:nvSpPr>
          <p:spPr bwMode="auto">
            <a:xfrm>
              <a:off x="648932" y="3707748"/>
              <a:ext cx="188912" cy="140229"/>
            </a:xfrm>
            <a:prstGeom prst="triangle">
              <a:avLst>
                <a:gd name="adj" fmla="val 50000"/>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sp>
          <p:nvSpPr>
            <p:cNvPr id="46" name="右箭头 83">
              <a:extLst>
                <a:ext uri="{FF2B5EF4-FFF2-40B4-BE49-F238E27FC236}">
                  <a16:creationId xmlns:a16="http://schemas.microsoft.com/office/drawing/2014/main" id="{E4B14927-0A5E-4975-8282-5838BB677D77}"/>
                </a:ext>
              </a:extLst>
            </p:cNvPr>
            <p:cNvSpPr>
              <a:spLocks noChangeArrowheads="1"/>
            </p:cNvSpPr>
            <p:nvPr/>
          </p:nvSpPr>
          <p:spPr bwMode="auto">
            <a:xfrm>
              <a:off x="3318652" y="2560504"/>
              <a:ext cx="531813" cy="306917"/>
            </a:xfrm>
            <a:prstGeom prst="rightArrow">
              <a:avLst>
                <a:gd name="adj1" fmla="val 50000"/>
                <a:gd name="adj2" fmla="val 49984"/>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zh-CN" altLang="en-US">
                <a:solidFill>
                  <a:srgbClr val="000000"/>
                </a:solidFill>
                <a:latin typeface="Arial" panose="020B0604020202020204" pitchFamily="34" charset="0"/>
                <a:cs typeface="Arial" panose="020B0604020202020204" pitchFamily="34" charset="0"/>
              </a:endParaRPr>
            </a:p>
          </p:txBody>
        </p:sp>
        <p:sp>
          <p:nvSpPr>
            <p:cNvPr id="47" name="TextBox 84">
              <a:extLst>
                <a:ext uri="{FF2B5EF4-FFF2-40B4-BE49-F238E27FC236}">
                  <a16:creationId xmlns:a16="http://schemas.microsoft.com/office/drawing/2014/main" id="{AA94B4E2-4A11-4D5E-B12D-4C4A70BBA117}"/>
                </a:ext>
              </a:extLst>
            </p:cNvPr>
            <p:cNvSpPr txBox="1">
              <a:spLocks noChangeArrowheads="1"/>
            </p:cNvSpPr>
            <p:nvPr/>
          </p:nvSpPr>
          <p:spPr bwMode="auto">
            <a:xfrm>
              <a:off x="2629323" y="2234938"/>
              <a:ext cx="2152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en-US" altLang="zh-CN" sz="1400" dirty="0">
                  <a:solidFill>
                    <a:srgbClr val="000000"/>
                  </a:solidFill>
                  <a:latin typeface="Arial" panose="020B0604020202020204" pitchFamily="34" charset="0"/>
                  <a:ea typeface="微软雅黑" pitchFamily="34" charset="-122"/>
                  <a:cs typeface="Arial" panose="020B0604020202020204" pitchFamily="34" charset="0"/>
                </a:rPr>
                <a:t>Flow Direction</a:t>
              </a:r>
              <a:endParaRPr lang="zh-CN" altLang="en-US" sz="1400" dirty="0">
                <a:solidFill>
                  <a:srgbClr val="000000"/>
                </a:solidFill>
                <a:latin typeface="Arial" panose="020B0604020202020204" pitchFamily="34" charset="0"/>
                <a:ea typeface="微软雅黑" pitchFamily="34" charset="-122"/>
                <a:cs typeface="Arial" panose="020B0604020202020204" pitchFamily="34" charset="0"/>
              </a:endParaRPr>
            </a:p>
          </p:txBody>
        </p:sp>
      </p:grpSp>
    </p:spTree>
    <p:extLst>
      <p:ext uri="{BB962C8B-B14F-4D97-AF65-F5344CB8AC3E}">
        <p14:creationId xmlns:p14="http://schemas.microsoft.com/office/powerpoint/2010/main" val="1138655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箭头: 五边形 6">
            <a:extLst>
              <a:ext uri="{FF2B5EF4-FFF2-40B4-BE49-F238E27FC236}">
                <a16:creationId xmlns:a16="http://schemas.microsoft.com/office/drawing/2014/main" id="{45D30A75-548B-437B-8994-ADFE988B4110}"/>
              </a:ext>
            </a:extLst>
          </p:cNvPr>
          <p:cNvSpPr/>
          <p:nvPr/>
        </p:nvSpPr>
        <p:spPr>
          <a:xfrm>
            <a:off x="-3175" y="429344"/>
            <a:ext cx="5235576" cy="474521"/>
          </a:xfrm>
          <a:prstGeom prst="homePlate">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2E34A44-BE67-4BF2-B33C-7917ADFA1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85983">
            <a:off x="1677705" y="1164509"/>
            <a:ext cx="1149224" cy="1721964"/>
          </a:xfrm>
          <a:prstGeom prst="rect">
            <a:avLst/>
          </a:prstGeom>
        </p:spPr>
      </p:pic>
      <p:sp>
        <p:nvSpPr>
          <p:cNvPr id="10" name="标题 1">
            <a:extLst>
              <a:ext uri="{FF2B5EF4-FFF2-40B4-BE49-F238E27FC236}">
                <a16:creationId xmlns:a16="http://schemas.microsoft.com/office/drawing/2014/main" id="{670BCA93-2265-424F-AFAF-EBBFEBD6A94C}"/>
              </a:ext>
            </a:extLst>
          </p:cNvPr>
          <p:cNvSpPr>
            <a:spLocks noGrp="1" noChangeArrowheads="1"/>
          </p:cNvSpPr>
          <p:nvPr>
            <p:ph type="title"/>
          </p:nvPr>
        </p:nvSpPr>
        <p:spPr>
          <a:xfrm>
            <a:off x="-3175" y="452132"/>
            <a:ext cx="6869430" cy="454343"/>
          </a:xfrm>
        </p:spPr>
        <p:txBody>
          <a:bodyPr>
            <a:normAutofit fontScale="90000"/>
          </a:bodyPr>
          <a:lstStyle/>
          <a:p>
            <a:r>
              <a:rPr lang="en-US" altLang="zh-CN" sz="2400" cap="none" dirty="0">
                <a:solidFill>
                  <a:schemeClr val="bg1"/>
                </a:solidFill>
                <a:latin typeface="Times New Roman" panose="02020603050405020304" pitchFamily="18" charset="0"/>
                <a:cs typeface="Times New Roman" panose="02020603050405020304" pitchFamily="18" charset="0"/>
              </a:rPr>
              <a:t>DNA230 </a:t>
            </a:r>
            <a:r>
              <a:rPr lang="en-US" altLang="zh-CN" sz="2400" cap="none" dirty="0" err="1">
                <a:solidFill>
                  <a:schemeClr val="bg1"/>
                </a:solidFill>
                <a:latin typeface="Times New Roman" panose="02020603050405020304" pitchFamily="18" charset="0"/>
                <a:cs typeface="Times New Roman" panose="02020603050405020304" pitchFamily="18" charset="0"/>
              </a:rPr>
              <a:t>Immunoadsorbent</a:t>
            </a:r>
            <a:r>
              <a:rPr lang="en-US" altLang="zh-CN" sz="2400" cap="none" dirty="0">
                <a:solidFill>
                  <a:schemeClr val="bg1"/>
                </a:solidFill>
                <a:latin typeface="Times New Roman" panose="02020603050405020304" pitchFamily="18" charset="0"/>
                <a:cs typeface="Times New Roman" panose="02020603050405020304" pitchFamily="18" charset="0"/>
              </a:rPr>
              <a:t> Column</a:t>
            </a:r>
            <a:endParaRPr lang="zh-CN" altLang="en-US" sz="2400" cap="none" dirty="0">
              <a:solidFill>
                <a:schemeClr val="bg1"/>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1D1120B6-6B80-4CE9-A2C0-D939AAEA0465}"/>
              </a:ext>
            </a:extLst>
          </p:cNvPr>
          <p:cNvSpPr txBox="1"/>
          <p:nvPr/>
        </p:nvSpPr>
        <p:spPr>
          <a:xfrm>
            <a:off x="3772416" y="1832739"/>
            <a:ext cx="4430403" cy="738664"/>
          </a:xfrm>
          <a:prstGeom prst="rect">
            <a:avLst/>
          </a:prstGeom>
          <a:noFill/>
        </p:spPr>
        <p:txBody>
          <a:bodyPr wrap="square">
            <a:spAutoFit/>
          </a:bodyPr>
          <a:lstStyle/>
          <a:p>
            <a:pPr marL="285750" indent="-285750" algn="just">
              <a:buFont typeface="Wingdings" panose="05000000000000000000" pitchFamily="2" charset="2"/>
              <a:buChar char="l"/>
            </a:pPr>
            <a:r>
              <a:rPr lang="en-US" altLang="zh-CN" sz="1400" dirty="0">
                <a:latin typeface="Arial" panose="020B0604020202020204" pitchFamily="34" charset="0"/>
                <a:cs typeface="Arial" panose="020B0604020202020204" pitchFamily="34" charset="0"/>
              </a:rPr>
              <a:t>DNA230 is especially designed for Systemic Lupus Erythematosus (SLE) and its complications based on the immunoadsorption therapy.</a:t>
            </a:r>
            <a:endParaRPr lang="zh-CN" altLang="en-US" sz="14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D6169BEE-A396-47F0-812E-38A8ECF516CF}"/>
              </a:ext>
            </a:extLst>
          </p:cNvPr>
          <p:cNvSpPr txBox="1"/>
          <p:nvPr/>
        </p:nvSpPr>
        <p:spPr>
          <a:xfrm>
            <a:off x="897248" y="3106525"/>
            <a:ext cx="3982728" cy="1600438"/>
          </a:xfrm>
          <a:prstGeom prst="rect">
            <a:avLst/>
          </a:prstGeom>
          <a:noFill/>
        </p:spPr>
        <p:txBody>
          <a:bodyPr wrap="square">
            <a:spAutoFit/>
          </a:bodyPr>
          <a:lstStyle/>
          <a:p>
            <a:pPr marL="285750" indent="-285750" algn="just">
              <a:buFont typeface="Wingdings" panose="05000000000000000000" pitchFamily="2" charset="2"/>
              <a:buChar char="l"/>
            </a:pPr>
            <a:r>
              <a:rPr lang="en-US" altLang="zh-CN" sz="1400" dirty="0">
                <a:latin typeface="Arial" panose="020B0604020202020204" pitchFamily="34" charset="0"/>
                <a:cs typeface="Arial" panose="020B0604020202020204" pitchFamily="34" charset="0"/>
              </a:rPr>
              <a:t>DNA230 can specifically adsorb ANA &amp; anti-ds-DNA antibodies and clear pathogenic immunologic complexes, accordingly ease SLE symptom, protect kidney function, enhance drug sensitivity, reduce the side effect of medicine treatment and</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improve patients' prognosis.</a:t>
            </a:r>
            <a:endParaRPr lang="zh-CN" altLang="en-US" sz="1400" dirty="0">
              <a:latin typeface="Arial" panose="020B0604020202020204" pitchFamily="34" charset="0"/>
              <a:cs typeface="Arial" panose="020B0604020202020204" pitchFamily="34" charset="0"/>
            </a:endParaRPr>
          </a:p>
        </p:txBody>
      </p:sp>
      <p:pic>
        <p:nvPicPr>
          <p:cNvPr id="18" name="图片 17">
            <a:extLst>
              <a:ext uri="{FF2B5EF4-FFF2-40B4-BE49-F238E27FC236}">
                <a16:creationId xmlns:a16="http://schemas.microsoft.com/office/drawing/2014/main" id="{4F114E2D-76EE-4E2A-AD4D-2E24D9456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489" y="2857499"/>
            <a:ext cx="2815764" cy="1954000"/>
          </a:xfrm>
          <a:prstGeom prst="rect">
            <a:avLst/>
          </a:prstGeom>
        </p:spPr>
      </p:pic>
    </p:spTree>
    <p:extLst>
      <p:ext uri="{BB962C8B-B14F-4D97-AF65-F5344CB8AC3E}">
        <p14:creationId xmlns:p14="http://schemas.microsoft.com/office/powerpoint/2010/main" val="3151459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a:extLst>
              <a:ext uri="{28A0092B-C50C-407E-A947-70E740481C1C}">
                <a14:useLocalDpi xmlns:a14="http://schemas.microsoft.com/office/drawing/2010/main" val="0"/>
              </a:ext>
            </a:extLst>
          </a:blip>
          <a:srcRect l="2703" t="19596" r="13510" b="19833"/>
          <a:stretch>
            <a:fillRect/>
          </a:stretch>
        </p:blipFill>
        <p:spPr>
          <a:xfrm>
            <a:off x="0" y="279693"/>
            <a:ext cx="4860032" cy="4522023"/>
          </a:xfrm>
          <a:prstGeom prst="rect">
            <a:avLst/>
          </a:prstGeom>
        </p:spPr>
      </p:pic>
      <p:sp>
        <p:nvSpPr>
          <p:cNvPr id="14" name="TextBox 13"/>
          <p:cNvSpPr txBox="1"/>
          <p:nvPr/>
        </p:nvSpPr>
        <p:spPr>
          <a:xfrm>
            <a:off x="5148064" y="2182594"/>
            <a:ext cx="2351633" cy="646331"/>
          </a:xfrm>
          <a:prstGeom prst="rect">
            <a:avLst/>
          </a:prstGeom>
          <a:noFill/>
        </p:spPr>
        <p:txBody>
          <a:bodyPr wrap="square">
            <a:spAutoFit/>
          </a:bodyPr>
          <a:lstStyle/>
          <a:p>
            <a:pPr eaLnBrk="0" fontAlgn="base" hangingPunct="0">
              <a:spcBef>
                <a:spcPct val="0"/>
              </a:spcBef>
              <a:spcAft>
                <a:spcPct val="0"/>
              </a:spcAft>
              <a:defRPr/>
            </a:pPr>
            <a:r>
              <a:rPr lang="en-US" altLang="zh-CN" b="1" kern="0" dirty="0">
                <a:solidFill>
                  <a:srgbClr val="0070C0"/>
                </a:solidFill>
                <a:effectLst>
                  <a:outerShdw blurRad="38100" dist="38100" dir="2700000" algn="tl">
                    <a:srgbClr val="000000">
                      <a:alpha val="43137"/>
                    </a:srgbClr>
                  </a:outerShdw>
                </a:effectLst>
                <a:sym typeface="Verdana" panose="020B0604030504040204" pitchFamily="34" charset="0"/>
              </a:rPr>
              <a:t>Background of </a:t>
            </a:r>
          </a:p>
          <a:p>
            <a:pPr eaLnBrk="0" fontAlgn="base" hangingPunct="0">
              <a:spcBef>
                <a:spcPct val="0"/>
              </a:spcBef>
              <a:spcAft>
                <a:spcPct val="0"/>
              </a:spcAft>
              <a:defRPr/>
            </a:pPr>
            <a:r>
              <a:rPr lang="en-US" altLang="zh-CN" b="1" kern="0" dirty="0">
                <a:solidFill>
                  <a:srgbClr val="0070C0"/>
                </a:solidFill>
                <a:effectLst>
                  <a:outerShdw blurRad="38100" dist="38100" dir="2700000" algn="tl">
                    <a:srgbClr val="000000">
                      <a:alpha val="43137"/>
                    </a:srgbClr>
                  </a:outerShdw>
                </a:effectLst>
                <a:sym typeface="Verdana" panose="020B0604030504040204" pitchFamily="34" charset="0"/>
              </a:rPr>
              <a:t>Poisoning</a:t>
            </a:r>
          </a:p>
        </p:txBody>
      </p:sp>
      <p:grpSp>
        <p:nvGrpSpPr>
          <p:cNvPr id="5" name="组合 17"/>
          <p:cNvGrpSpPr/>
          <p:nvPr/>
        </p:nvGrpSpPr>
        <p:grpSpPr bwMode="auto">
          <a:xfrm>
            <a:off x="4156769" y="2137420"/>
            <a:ext cx="703263" cy="701675"/>
            <a:chOff x="1278434" y="1221111"/>
            <a:chExt cx="806694" cy="806694"/>
          </a:xfrm>
        </p:grpSpPr>
        <p:sp>
          <p:nvSpPr>
            <p:cNvPr id="6" name="椭圆 5"/>
            <p:cNvSpPr/>
            <p:nvPr/>
          </p:nvSpPr>
          <p:spPr bwMode="auto">
            <a:xfrm>
              <a:off x="1278434" y="1221111"/>
              <a:ext cx="806694" cy="806694"/>
            </a:xfrm>
            <a:prstGeom prst="ellipse">
              <a:avLst/>
            </a:prstGeom>
            <a:solidFill>
              <a:srgbClr val="38C8C5"/>
            </a:solidFill>
            <a:ln w="25400" cap="flat" cmpd="sng" algn="ctr">
              <a:noFill/>
              <a:prstDash val="solid"/>
            </a:ln>
            <a:effectLst/>
          </p:spPr>
          <p:txBody>
            <a:bodyPr anchor="ctr"/>
            <a:lstStyle/>
            <a:p>
              <a:pPr eaLnBrk="0" hangingPunct="0">
                <a:defRPr/>
              </a:pPr>
              <a:endParaRPr lang="zh-CN" altLang="en-US" kern="0" dirty="0">
                <a:solidFill>
                  <a:prstClr val="white"/>
                </a:solidFill>
              </a:endParaRPr>
            </a:p>
          </p:txBody>
        </p:sp>
        <p:sp>
          <p:nvSpPr>
            <p:cNvPr id="7" name="椭圆 6"/>
            <p:cNvSpPr/>
            <p:nvPr/>
          </p:nvSpPr>
          <p:spPr bwMode="auto">
            <a:xfrm>
              <a:off x="1331243" y="1274038"/>
              <a:ext cx="701076" cy="700838"/>
            </a:xfrm>
            <a:prstGeom prst="ellipse">
              <a:avLst/>
            </a:prstGeom>
            <a:noFill/>
            <a:ln w="12700" cap="flat" cmpd="sng" algn="ctr">
              <a:solidFill>
                <a:srgbClr val="FFFFFF"/>
              </a:solidFill>
              <a:prstDash val="solid"/>
            </a:ln>
            <a:effectLst/>
          </p:spPr>
          <p:txBody>
            <a:bodyPr anchor="ctr"/>
            <a:lstStyle/>
            <a:p>
              <a:pPr eaLnBrk="0" hangingPunct="0">
                <a:defRPr/>
              </a:pPr>
              <a:r>
                <a:rPr lang="en-US" altLang="zh-CN" sz="3200" b="1" kern="0" dirty="0">
                  <a:solidFill>
                    <a:prstClr val="white"/>
                  </a:solidFill>
                  <a:latin typeface="微软雅黑"/>
                </a:rPr>
                <a:t>1</a:t>
              </a:r>
              <a:endParaRPr lang="zh-CN" altLang="en-US" sz="3200" b="1" kern="0" dirty="0">
                <a:solidFill>
                  <a:prstClr val="white"/>
                </a:solidFill>
                <a:latin typeface="微软雅黑"/>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7CA812C2-28AD-4BE3-8D3C-A31B547E8726}"/>
              </a:ext>
            </a:extLst>
          </p:cNvPr>
          <p:cNvSpPr txBox="1">
            <a:spLocks/>
          </p:cNvSpPr>
          <p:nvPr/>
        </p:nvSpPr>
        <p:spPr>
          <a:xfrm>
            <a:off x="251520" y="193204"/>
            <a:ext cx="6182608" cy="408285"/>
          </a:xfrm>
          <a:prstGeom prst="rect">
            <a:avLst/>
          </a:prstGeom>
        </p:spPr>
        <p:txBody>
          <a:bodyPr anchor="t"/>
          <a:lstStyle>
            <a:defPPr>
              <a:defRPr lang="en-US"/>
            </a:defPPr>
            <a:lvl1pPr defTabSz="1097280">
              <a:spcBef>
                <a:spcPct val="0"/>
              </a:spcBef>
              <a:buNone/>
              <a:defRPr sz="3360" b="1" cap="all">
                <a:solidFill>
                  <a:srgbClr val="0070C0"/>
                </a:solidFill>
                <a:latin typeface="+mj-lt"/>
                <a:ea typeface="+mj-ea"/>
                <a:cs typeface="+mj-cs"/>
              </a:defRPr>
            </a:lvl1pPr>
            <a:lvl2pPr lvl="1" algn="ctr">
              <a:spcBef>
                <a:spcPts val="0"/>
              </a:spcBef>
              <a:spcAft>
                <a:spcPts val="0"/>
              </a:spcAft>
              <a:buClr>
                <a:schemeClr val="accent2"/>
              </a:buClr>
              <a:buSzPts val="2400"/>
              <a:buNone/>
              <a:defRPr sz="2880">
                <a:solidFill>
                  <a:schemeClr val="accent2"/>
                </a:solidFill>
              </a:defRPr>
            </a:lvl2pPr>
            <a:lvl3pPr lvl="2" algn="ctr">
              <a:spcBef>
                <a:spcPts val="0"/>
              </a:spcBef>
              <a:spcAft>
                <a:spcPts val="0"/>
              </a:spcAft>
              <a:buClr>
                <a:schemeClr val="accent2"/>
              </a:buClr>
              <a:buSzPts val="2400"/>
              <a:buNone/>
              <a:defRPr sz="2880">
                <a:solidFill>
                  <a:schemeClr val="accent2"/>
                </a:solidFill>
              </a:defRPr>
            </a:lvl3pPr>
            <a:lvl4pPr lvl="3" algn="ctr">
              <a:spcBef>
                <a:spcPts val="0"/>
              </a:spcBef>
              <a:spcAft>
                <a:spcPts val="0"/>
              </a:spcAft>
              <a:buClr>
                <a:schemeClr val="accent2"/>
              </a:buClr>
              <a:buSzPts val="2400"/>
              <a:buNone/>
              <a:defRPr sz="2880">
                <a:solidFill>
                  <a:schemeClr val="accent2"/>
                </a:solidFill>
              </a:defRPr>
            </a:lvl4pPr>
            <a:lvl5pPr lvl="4" algn="ctr">
              <a:spcBef>
                <a:spcPts val="0"/>
              </a:spcBef>
              <a:spcAft>
                <a:spcPts val="0"/>
              </a:spcAft>
              <a:buClr>
                <a:schemeClr val="accent2"/>
              </a:buClr>
              <a:buSzPts val="2400"/>
              <a:buNone/>
              <a:defRPr sz="2880">
                <a:solidFill>
                  <a:schemeClr val="accent2"/>
                </a:solidFill>
              </a:defRPr>
            </a:lvl5pPr>
            <a:lvl6pPr lvl="5" algn="ctr">
              <a:spcBef>
                <a:spcPts val="0"/>
              </a:spcBef>
              <a:spcAft>
                <a:spcPts val="0"/>
              </a:spcAft>
              <a:buClr>
                <a:schemeClr val="accent2"/>
              </a:buClr>
              <a:buSzPts val="2400"/>
              <a:buNone/>
              <a:defRPr sz="2880">
                <a:solidFill>
                  <a:schemeClr val="accent2"/>
                </a:solidFill>
              </a:defRPr>
            </a:lvl6pPr>
            <a:lvl7pPr lvl="6" algn="ctr">
              <a:spcBef>
                <a:spcPts val="0"/>
              </a:spcBef>
              <a:spcAft>
                <a:spcPts val="0"/>
              </a:spcAft>
              <a:buClr>
                <a:schemeClr val="accent2"/>
              </a:buClr>
              <a:buSzPts val="2400"/>
              <a:buNone/>
              <a:defRPr sz="2880">
                <a:solidFill>
                  <a:schemeClr val="accent2"/>
                </a:solidFill>
              </a:defRPr>
            </a:lvl7pPr>
            <a:lvl8pPr lvl="7" algn="ctr">
              <a:spcBef>
                <a:spcPts val="0"/>
              </a:spcBef>
              <a:spcAft>
                <a:spcPts val="0"/>
              </a:spcAft>
              <a:buClr>
                <a:schemeClr val="accent2"/>
              </a:buClr>
              <a:buSzPts val="2400"/>
              <a:buNone/>
              <a:defRPr sz="2880">
                <a:solidFill>
                  <a:schemeClr val="accent2"/>
                </a:solidFill>
              </a:defRPr>
            </a:lvl8pPr>
            <a:lvl9pPr lvl="8" algn="ctr">
              <a:spcBef>
                <a:spcPts val="0"/>
              </a:spcBef>
              <a:spcAft>
                <a:spcPts val="0"/>
              </a:spcAft>
              <a:buClr>
                <a:schemeClr val="accent2"/>
              </a:buClr>
              <a:buSzPts val="2400"/>
              <a:buNone/>
              <a:defRPr sz="2880">
                <a:solidFill>
                  <a:schemeClr val="accent2"/>
                </a:solidFill>
              </a:defRPr>
            </a:lvl9pPr>
          </a:lstStyle>
          <a:p>
            <a:r>
              <a:rPr lang="en-US" altLang="zh-CN" sz="2268" dirty="0"/>
              <a:t>WHY JAFRON PRODUCTS</a:t>
            </a:r>
            <a:endParaRPr lang="zh-CN" altLang="en-US" sz="2268" dirty="0"/>
          </a:p>
        </p:txBody>
      </p:sp>
      <p:sp>
        <p:nvSpPr>
          <p:cNvPr id="12" name="TextBox 11">
            <a:extLst>
              <a:ext uri="{FF2B5EF4-FFF2-40B4-BE49-F238E27FC236}">
                <a16:creationId xmlns:a16="http://schemas.microsoft.com/office/drawing/2014/main" id="{57D5BD5D-93A8-48E6-93F8-5E67602EAFEA}"/>
              </a:ext>
            </a:extLst>
          </p:cNvPr>
          <p:cNvSpPr txBox="1"/>
          <p:nvPr/>
        </p:nvSpPr>
        <p:spPr>
          <a:xfrm>
            <a:off x="1881073" y="3722437"/>
            <a:ext cx="5328692" cy="507831"/>
          </a:xfrm>
          <a:prstGeom prst="rect">
            <a:avLst/>
          </a:prstGeom>
          <a:noFill/>
        </p:spPr>
        <p:txBody>
          <a:bodyPr wrap="square">
            <a:spAutoFit/>
          </a:bodyPr>
          <a:lstStyle/>
          <a:p>
            <a:pPr algn="ctr"/>
            <a:r>
              <a:rPr lang="en-US" altLang="zh-CN" sz="1350" dirty="0"/>
              <a:t>3.Improve hemodynamic; Benefit organ function;</a:t>
            </a:r>
          </a:p>
          <a:p>
            <a:pPr algn="ctr"/>
            <a:r>
              <a:rPr lang="en-US" altLang="zh-CN" sz="1350" dirty="0"/>
              <a:t>Reduce the ICU stay; improve survival.</a:t>
            </a:r>
          </a:p>
        </p:txBody>
      </p:sp>
      <p:pic>
        <p:nvPicPr>
          <p:cNvPr id="5" name="Picture 4">
            <a:extLst>
              <a:ext uri="{FF2B5EF4-FFF2-40B4-BE49-F238E27FC236}">
                <a16:creationId xmlns:a16="http://schemas.microsoft.com/office/drawing/2014/main" id="{F538EAD0-CB1A-4B9E-B52F-ACF6EFBC5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91302">
            <a:off x="4015579" y="323478"/>
            <a:ext cx="603902" cy="1129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811DB4CA-8F41-4512-B3DE-DF99D689F48D}"/>
              </a:ext>
            </a:extLst>
          </p:cNvPr>
          <p:cNvSpPr txBox="1"/>
          <p:nvPr/>
        </p:nvSpPr>
        <p:spPr>
          <a:xfrm>
            <a:off x="2453996" y="1745251"/>
            <a:ext cx="3980132" cy="715581"/>
          </a:xfrm>
          <a:prstGeom prst="rect">
            <a:avLst/>
          </a:prstGeom>
          <a:noFill/>
        </p:spPr>
        <p:txBody>
          <a:bodyPr wrap="square" rtlCol="0">
            <a:spAutoFit/>
          </a:bodyPr>
          <a:lstStyle/>
          <a:p>
            <a:pPr algn="ctr"/>
            <a:r>
              <a:rPr lang="en-US" sz="1350" dirty="0"/>
              <a:t>1. Compatible with all blood purification machines such as hemodia</a:t>
            </a:r>
            <a:r>
              <a:rPr lang="en-US" altLang="zh-CN" sz="1350" dirty="0"/>
              <a:t>l</a:t>
            </a:r>
            <a:r>
              <a:rPr lang="en-US" sz="1350" dirty="0"/>
              <a:t>ysis machine, CRRT machines, ECMO, CPB</a:t>
            </a:r>
          </a:p>
        </p:txBody>
      </p:sp>
      <p:sp>
        <p:nvSpPr>
          <p:cNvPr id="3" name="Arrow: Down 2">
            <a:extLst>
              <a:ext uri="{FF2B5EF4-FFF2-40B4-BE49-F238E27FC236}">
                <a16:creationId xmlns:a16="http://schemas.microsoft.com/office/drawing/2014/main" id="{DFD81A6F-663B-434F-B957-E4DC8016FE2B}"/>
              </a:ext>
            </a:extLst>
          </p:cNvPr>
          <p:cNvSpPr/>
          <p:nvPr/>
        </p:nvSpPr>
        <p:spPr>
          <a:xfrm>
            <a:off x="4169543" y="1408804"/>
            <a:ext cx="295977" cy="276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rrow: Down 7">
            <a:extLst>
              <a:ext uri="{FF2B5EF4-FFF2-40B4-BE49-F238E27FC236}">
                <a16:creationId xmlns:a16="http://schemas.microsoft.com/office/drawing/2014/main" id="{CCF8A1FD-6C68-48A6-B41F-27A7C8D83C88}"/>
              </a:ext>
            </a:extLst>
          </p:cNvPr>
          <p:cNvSpPr/>
          <p:nvPr/>
        </p:nvSpPr>
        <p:spPr>
          <a:xfrm>
            <a:off x="4163648" y="2601159"/>
            <a:ext cx="295977" cy="276999"/>
          </a:xfrm>
          <a:prstGeom prst="downArrow">
            <a:avLst>
              <a:gd name="adj1" fmla="val 3800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F08B41FB-F860-4C85-AF7C-87388ADE8072}"/>
              </a:ext>
            </a:extLst>
          </p:cNvPr>
          <p:cNvSpPr txBox="1"/>
          <p:nvPr/>
        </p:nvSpPr>
        <p:spPr>
          <a:xfrm>
            <a:off x="2993345" y="2922548"/>
            <a:ext cx="3104148" cy="507831"/>
          </a:xfrm>
          <a:prstGeom prst="rect">
            <a:avLst/>
          </a:prstGeom>
          <a:noFill/>
        </p:spPr>
        <p:txBody>
          <a:bodyPr wrap="square" rtlCol="0">
            <a:spAutoFit/>
          </a:bodyPr>
          <a:lstStyle/>
          <a:p>
            <a:r>
              <a:rPr lang="en-US" sz="1350" dirty="0"/>
              <a:t>2.Easy to operate and connect and safety issue approved </a:t>
            </a:r>
          </a:p>
        </p:txBody>
      </p:sp>
      <p:sp>
        <p:nvSpPr>
          <p:cNvPr id="13" name="Arrow: Down 12">
            <a:extLst>
              <a:ext uri="{FF2B5EF4-FFF2-40B4-BE49-F238E27FC236}">
                <a16:creationId xmlns:a16="http://schemas.microsoft.com/office/drawing/2014/main" id="{FA7B81FC-B412-4541-A0DD-2C1A5EFF0480}"/>
              </a:ext>
            </a:extLst>
          </p:cNvPr>
          <p:cNvSpPr/>
          <p:nvPr/>
        </p:nvSpPr>
        <p:spPr>
          <a:xfrm>
            <a:off x="4211020" y="3431690"/>
            <a:ext cx="295977" cy="276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文本框 8">
            <a:extLst>
              <a:ext uri="{FF2B5EF4-FFF2-40B4-BE49-F238E27FC236}">
                <a16:creationId xmlns:a16="http://schemas.microsoft.com/office/drawing/2014/main" id="{0DBBABF5-F631-4CF0-A98E-1765F6DC4534}"/>
              </a:ext>
            </a:extLst>
          </p:cNvPr>
          <p:cNvSpPr txBox="1"/>
          <p:nvPr/>
        </p:nvSpPr>
        <p:spPr>
          <a:xfrm>
            <a:off x="467544" y="4668251"/>
            <a:ext cx="8424936" cy="276999"/>
          </a:xfrm>
          <a:prstGeom prst="rect">
            <a:avLst/>
          </a:prstGeom>
          <a:noFill/>
        </p:spPr>
        <p:txBody>
          <a:bodyPr wrap="square" rtlCol="0">
            <a:spAutoFit/>
          </a:bodyPr>
          <a:lstStyle/>
          <a:p>
            <a:pPr algn="ctr"/>
            <a:r>
              <a:rPr lang="en-US" altLang="zh-CN" sz="1200" b="1" dirty="0">
                <a:solidFill>
                  <a:srgbClr val="FF0000"/>
                </a:solidFill>
              </a:rPr>
              <a:t>For more details, please log onto the website </a:t>
            </a:r>
            <a:r>
              <a:rPr lang="en-US" altLang="zh-CN" sz="1200" b="1" dirty="0">
                <a:solidFill>
                  <a:srgbClr val="5F5F5F"/>
                </a:solidFill>
                <a:hlinkClick r:id="rId4"/>
              </a:rPr>
              <a:t>www.jafron.com</a:t>
            </a:r>
            <a:r>
              <a:rPr lang="en-US" altLang="zh-CN" sz="1200" b="1" dirty="0">
                <a:solidFill>
                  <a:srgbClr val="5F5F5F"/>
                </a:solidFill>
              </a:rPr>
              <a:t> </a:t>
            </a:r>
            <a:r>
              <a:rPr lang="en-US" altLang="zh-CN" sz="1200" b="1" dirty="0">
                <a:solidFill>
                  <a:srgbClr val="FF0000"/>
                </a:solidFill>
              </a:rPr>
              <a:t>to learn about more products.</a:t>
            </a:r>
            <a:endParaRPr lang="zh-CN" altLang="en-US" b="1" dirty="0">
              <a:solidFill>
                <a:srgbClr val="FF0000"/>
              </a:solidFill>
            </a:endParaRPr>
          </a:p>
        </p:txBody>
      </p:sp>
    </p:spTree>
    <p:extLst>
      <p:ext uri="{BB962C8B-B14F-4D97-AF65-F5344CB8AC3E}">
        <p14:creationId xmlns:p14="http://schemas.microsoft.com/office/powerpoint/2010/main" val="2203405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F9BD9B78-612B-4785-870A-8858437CB5D1}"/>
              </a:ext>
            </a:extLst>
          </p:cNvPr>
          <p:cNvGrpSpPr>
            <a:grpSpLocks noChangeAspect="1"/>
          </p:cNvGrpSpPr>
          <p:nvPr/>
        </p:nvGrpSpPr>
        <p:grpSpPr>
          <a:xfrm>
            <a:off x="2123728" y="1057579"/>
            <a:ext cx="2358235" cy="2700000"/>
            <a:chOff x="1701552" y="984738"/>
            <a:chExt cx="3086472" cy="3533777"/>
          </a:xfrm>
        </p:grpSpPr>
        <p:pic>
          <p:nvPicPr>
            <p:cNvPr id="8" name="图片 7">
              <a:extLst>
                <a:ext uri="{FF2B5EF4-FFF2-40B4-BE49-F238E27FC236}">
                  <a16:creationId xmlns:a16="http://schemas.microsoft.com/office/drawing/2014/main" id="{8C46DD54-9871-4B9F-AD25-AFDFFF37D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552" y="984738"/>
              <a:ext cx="3086472" cy="3533777"/>
            </a:xfrm>
            <a:prstGeom prst="rect">
              <a:avLst/>
            </a:prstGeom>
          </p:spPr>
        </p:pic>
        <p:pic>
          <p:nvPicPr>
            <p:cNvPr id="5" name="图片 4">
              <a:extLst>
                <a:ext uri="{FF2B5EF4-FFF2-40B4-BE49-F238E27FC236}">
                  <a16:creationId xmlns:a16="http://schemas.microsoft.com/office/drawing/2014/main" id="{97C8904D-6A17-4B75-BC09-E989B74F477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25588" y="1532426"/>
              <a:ext cx="2438400" cy="2438400"/>
            </a:xfrm>
            <a:prstGeom prst="rect">
              <a:avLst/>
            </a:prstGeom>
          </p:spPr>
        </p:pic>
      </p:grpSp>
      <p:sp>
        <p:nvSpPr>
          <p:cNvPr id="6" name="文本框 5">
            <a:extLst>
              <a:ext uri="{FF2B5EF4-FFF2-40B4-BE49-F238E27FC236}">
                <a16:creationId xmlns:a16="http://schemas.microsoft.com/office/drawing/2014/main" id="{F69F4512-EC37-49DA-84B6-55EDA1730134}"/>
              </a:ext>
            </a:extLst>
          </p:cNvPr>
          <p:cNvSpPr txBox="1"/>
          <p:nvPr/>
        </p:nvSpPr>
        <p:spPr>
          <a:xfrm>
            <a:off x="2489984" y="3495969"/>
            <a:ext cx="1451039"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Scan to register</a:t>
            </a:r>
          </a:p>
          <a:p>
            <a:pPr algn="ctr"/>
            <a:r>
              <a:rPr lang="en-US" altLang="zh-CN" sz="1400" dirty="0">
                <a:latin typeface="Times New Roman" panose="02020603050405020304" pitchFamily="18" charset="0"/>
                <a:cs typeface="Times New Roman" panose="02020603050405020304" pitchFamily="18" charset="0"/>
              </a:rPr>
              <a:t>at jafronclub.com</a:t>
            </a:r>
            <a:endParaRPr lang="zh-CN" altLang="en-US" sz="1400" dirty="0">
              <a:latin typeface="Times New Roman" panose="02020603050405020304" pitchFamily="18" charset="0"/>
              <a:cs typeface="Times New Roman" panose="02020603050405020304" pitchFamily="18" charset="0"/>
            </a:endParaRPr>
          </a:p>
        </p:txBody>
      </p:sp>
      <p:grpSp>
        <p:nvGrpSpPr>
          <p:cNvPr id="16" name="组合 15">
            <a:extLst>
              <a:ext uri="{FF2B5EF4-FFF2-40B4-BE49-F238E27FC236}">
                <a16:creationId xmlns:a16="http://schemas.microsoft.com/office/drawing/2014/main" id="{828AE36D-283A-4536-89BF-9A4C48640CDF}"/>
              </a:ext>
            </a:extLst>
          </p:cNvPr>
          <p:cNvGrpSpPr>
            <a:grpSpLocks noChangeAspect="1"/>
          </p:cNvGrpSpPr>
          <p:nvPr/>
        </p:nvGrpSpPr>
        <p:grpSpPr>
          <a:xfrm>
            <a:off x="4722229" y="1057300"/>
            <a:ext cx="2358236" cy="2700000"/>
            <a:chOff x="4655071" y="984738"/>
            <a:chExt cx="3086472" cy="3533777"/>
          </a:xfrm>
        </p:grpSpPr>
        <p:pic>
          <p:nvPicPr>
            <p:cNvPr id="14" name="图片 13">
              <a:extLst>
                <a:ext uri="{FF2B5EF4-FFF2-40B4-BE49-F238E27FC236}">
                  <a16:creationId xmlns:a16="http://schemas.microsoft.com/office/drawing/2014/main" id="{7A015791-AFC6-48C0-B8FF-C8E264E522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5071" y="984738"/>
              <a:ext cx="3086472" cy="3533777"/>
            </a:xfrm>
            <a:prstGeom prst="rect">
              <a:avLst/>
            </a:prstGeom>
          </p:spPr>
        </p:pic>
        <p:pic>
          <p:nvPicPr>
            <p:cNvPr id="12" name="图片 11">
              <a:extLst>
                <a:ext uri="{FF2B5EF4-FFF2-40B4-BE49-F238E27FC236}">
                  <a16:creationId xmlns:a16="http://schemas.microsoft.com/office/drawing/2014/main" id="{5C1D8446-DBD9-49AD-A1A8-299ADAB315D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4048" y="1561356"/>
              <a:ext cx="2438400" cy="2438400"/>
            </a:xfrm>
            <a:prstGeom prst="rect">
              <a:avLst/>
            </a:prstGeom>
          </p:spPr>
        </p:pic>
      </p:grpSp>
      <p:sp>
        <p:nvSpPr>
          <p:cNvPr id="13" name="文本框 12">
            <a:extLst>
              <a:ext uri="{FF2B5EF4-FFF2-40B4-BE49-F238E27FC236}">
                <a16:creationId xmlns:a16="http://schemas.microsoft.com/office/drawing/2014/main" id="{566E83BF-6DA7-4F7E-9653-F07918DF0ED5}"/>
              </a:ext>
            </a:extLst>
          </p:cNvPr>
          <p:cNvSpPr txBox="1"/>
          <p:nvPr/>
        </p:nvSpPr>
        <p:spPr>
          <a:xfrm>
            <a:off x="4859985" y="3499662"/>
            <a:ext cx="2220480"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Scan to watch webinar 2020</a:t>
            </a:r>
          </a:p>
          <a:p>
            <a:pPr algn="ctr"/>
            <a:r>
              <a:rPr lang="en-US" altLang="zh-CN" sz="1400" dirty="0">
                <a:latin typeface="Times New Roman" panose="02020603050405020304" pitchFamily="18" charset="0"/>
                <a:cs typeface="Times New Roman" panose="02020603050405020304" pitchFamily="18" charset="0"/>
              </a:rPr>
              <a:t>at jafron.com</a:t>
            </a:r>
            <a:endParaRPr lang="zh-CN" altLang="en-US" sz="1400" dirty="0">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A7532F5F-2FF8-40A4-A1F2-6FA37CA9C77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516" t="36339" r="29751" b="35941"/>
          <a:stretch/>
        </p:blipFill>
        <p:spPr>
          <a:xfrm>
            <a:off x="7655258" y="93591"/>
            <a:ext cx="445134" cy="497412"/>
          </a:xfrm>
          <a:prstGeom prst="rect">
            <a:avLst/>
          </a:prstGeom>
        </p:spPr>
      </p:pic>
      <p:sp>
        <p:nvSpPr>
          <p:cNvPr id="26" name="文本框 25">
            <a:extLst>
              <a:ext uri="{FF2B5EF4-FFF2-40B4-BE49-F238E27FC236}">
                <a16:creationId xmlns:a16="http://schemas.microsoft.com/office/drawing/2014/main" id="{1D25D6F2-65AC-41A5-9CC6-D290A77B1CB3}"/>
              </a:ext>
            </a:extLst>
          </p:cNvPr>
          <p:cNvSpPr txBox="1"/>
          <p:nvPr/>
        </p:nvSpPr>
        <p:spPr>
          <a:xfrm>
            <a:off x="3535192" y="4153644"/>
            <a:ext cx="2044920" cy="369332"/>
          </a:xfrm>
          <a:prstGeom prst="rect">
            <a:avLst/>
          </a:prstGeom>
          <a:noFill/>
        </p:spPr>
        <p:txBody>
          <a:bodyPr wrap="none" rtlCol="0">
            <a:spAutoFit/>
          </a:bodyPr>
          <a:lstStyle/>
          <a:p>
            <a:pPr algn="ctr"/>
            <a:r>
              <a:rPr lang="en-US" altLang="zh-CN" dirty="0">
                <a:latin typeface="Times New Roman" panose="02020603050405020304" pitchFamily="18" charset="0"/>
                <a:cs typeface="Times New Roman" panose="02020603050405020304" pitchFamily="18" charset="0"/>
              </a:rPr>
              <a:t>Welcome to join us!</a:t>
            </a:r>
            <a:endParaRPr lang="zh-CN" altLang="en-US"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9DDC1F4D-C555-4C81-8B83-D7FC1B67D045}"/>
              </a:ext>
            </a:extLst>
          </p:cNvPr>
          <p:cNvSpPr txBox="1"/>
          <p:nvPr/>
        </p:nvSpPr>
        <p:spPr>
          <a:xfrm>
            <a:off x="7278149" y="564292"/>
            <a:ext cx="1701107" cy="276999"/>
          </a:xfrm>
          <a:prstGeom prst="rect">
            <a:avLst/>
          </a:prstGeom>
          <a:noFill/>
        </p:spPr>
        <p:txBody>
          <a:bodyPr wrap="none" rtlCol="0">
            <a:spAutoFit/>
          </a:bodyPr>
          <a:lstStyle/>
          <a:p>
            <a:r>
              <a:rPr lang="en-US" altLang="zh-CN" sz="1200" dirty="0"/>
              <a:t>@</a:t>
            </a:r>
            <a:r>
              <a:rPr lang="en-US" altLang="zh-CN" sz="1200" dirty="0" err="1"/>
              <a:t>Jafron</a:t>
            </a:r>
            <a:r>
              <a:rPr lang="en-US" altLang="zh-CN" sz="1200" dirty="0"/>
              <a:t> Biomedical</a:t>
            </a:r>
            <a:endParaRPr lang="zh-CN" altLang="en-US" sz="1200" dirty="0"/>
          </a:p>
        </p:txBody>
      </p:sp>
      <p:pic>
        <p:nvPicPr>
          <p:cNvPr id="17" name="图片 16">
            <a:extLst>
              <a:ext uri="{FF2B5EF4-FFF2-40B4-BE49-F238E27FC236}">
                <a16:creationId xmlns:a16="http://schemas.microsoft.com/office/drawing/2014/main" id="{5F6AAAFF-0C5A-49FC-B71E-5EFC7C65D01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33" t="37791" r="47934" b="34490"/>
          <a:stretch/>
        </p:blipFill>
        <p:spPr>
          <a:xfrm>
            <a:off x="8100754" y="127840"/>
            <a:ext cx="445134" cy="497412"/>
          </a:xfrm>
          <a:prstGeom prst="rect">
            <a:avLst/>
          </a:prstGeom>
        </p:spPr>
      </p:pic>
      <p:pic>
        <p:nvPicPr>
          <p:cNvPr id="18" name="图片 17">
            <a:extLst>
              <a:ext uri="{FF2B5EF4-FFF2-40B4-BE49-F238E27FC236}">
                <a16:creationId xmlns:a16="http://schemas.microsoft.com/office/drawing/2014/main" id="{2BAA562D-238C-44B4-9669-82FDCBF2E62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1" t="36966" r="66667" b="35315"/>
          <a:stretch/>
        </p:blipFill>
        <p:spPr>
          <a:xfrm>
            <a:off x="8547208" y="114392"/>
            <a:ext cx="432048" cy="497412"/>
          </a:xfrm>
          <a:prstGeom prst="rect">
            <a:avLst/>
          </a:prstGeom>
        </p:spPr>
      </p:pic>
      <p:pic>
        <p:nvPicPr>
          <p:cNvPr id="19" name="图片 18">
            <a:extLst>
              <a:ext uri="{FF2B5EF4-FFF2-40B4-BE49-F238E27FC236}">
                <a16:creationId xmlns:a16="http://schemas.microsoft.com/office/drawing/2014/main" id="{2AB0807B-A6C6-4C06-9BBC-68989AE34AA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9190" t="36545" r="12077" b="35735"/>
          <a:stretch/>
        </p:blipFill>
        <p:spPr>
          <a:xfrm>
            <a:off x="7189590" y="93591"/>
            <a:ext cx="445134" cy="497412"/>
          </a:xfrm>
          <a:prstGeom prst="rect">
            <a:avLst/>
          </a:prstGeom>
        </p:spPr>
      </p:pic>
      <p:sp>
        <p:nvSpPr>
          <p:cNvPr id="21" name="文本框 20">
            <a:extLst>
              <a:ext uri="{FF2B5EF4-FFF2-40B4-BE49-F238E27FC236}">
                <a16:creationId xmlns:a16="http://schemas.microsoft.com/office/drawing/2014/main" id="{A0730C89-E12F-467D-BF66-088104E81D01}"/>
              </a:ext>
            </a:extLst>
          </p:cNvPr>
          <p:cNvSpPr txBox="1"/>
          <p:nvPr/>
        </p:nvSpPr>
        <p:spPr>
          <a:xfrm>
            <a:off x="125670" y="157631"/>
            <a:ext cx="4572000" cy="369332"/>
          </a:xfrm>
          <a:prstGeom prst="rect">
            <a:avLst/>
          </a:prstGeom>
          <a:noFill/>
        </p:spPr>
        <p:txBody>
          <a:bodyPr wrap="square">
            <a:spAutoFit/>
          </a:bodyPr>
          <a:lstStyle/>
          <a:p>
            <a:r>
              <a:rPr lang="en-US" altLang="zh-CN" sz="1800" dirty="0">
                <a:solidFill>
                  <a:srgbClr val="0070C0"/>
                </a:solidFill>
              </a:rPr>
              <a:t>JAFRONCLUB</a:t>
            </a:r>
            <a:endParaRPr lang="zh-CN" altLang="en-US" sz="1800" dirty="0">
              <a:solidFill>
                <a:srgbClr val="0070C0"/>
              </a:solidFill>
            </a:endParaRPr>
          </a:p>
        </p:txBody>
      </p:sp>
    </p:spTree>
    <p:extLst>
      <p:ext uri="{BB962C8B-B14F-4D97-AF65-F5344CB8AC3E}">
        <p14:creationId xmlns:p14="http://schemas.microsoft.com/office/powerpoint/2010/main" val="4159406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B78DD73-F844-4E1A-BE34-528D07D871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285750"/>
            <a:ext cx="8229600" cy="3219822"/>
          </a:xfrm>
          <a:prstGeom prst="rect">
            <a:avLst/>
          </a:prstGeom>
        </p:spPr>
      </p:pic>
      <p:sp>
        <p:nvSpPr>
          <p:cNvPr id="6" name="矩形 5">
            <a:extLst>
              <a:ext uri="{FF2B5EF4-FFF2-40B4-BE49-F238E27FC236}">
                <a16:creationId xmlns:a16="http://schemas.microsoft.com/office/drawing/2014/main" id="{9C5F48E6-F95D-496B-91A1-F7214840284F}"/>
              </a:ext>
            </a:extLst>
          </p:cNvPr>
          <p:cNvSpPr/>
          <p:nvPr/>
        </p:nvSpPr>
        <p:spPr>
          <a:xfrm>
            <a:off x="0" y="285750"/>
            <a:ext cx="9144000" cy="3219822"/>
          </a:xfrm>
          <a:prstGeom prst="rect">
            <a:avLst/>
          </a:prstGeom>
          <a:solidFill>
            <a:srgbClr val="0075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162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7" name="图片 6">
            <a:extLst>
              <a:ext uri="{FF2B5EF4-FFF2-40B4-BE49-F238E27FC236}">
                <a16:creationId xmlns:a16="http://schemas.microsoft.com/office/drawing/2014/main" id="{4B31D1C9-42AA-412A-93AE-CA903D2E2D9C}"/>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49795" y="2162847"/>
            <a:ext cx="2685452" cy="2685452"/>
          </a:xfrm>
          <a:prstGeom prst="ellipse">
            <a:avLst/>
          </a:prstGeom>
          <a:noFill/>
          <a:ln>
            <a:noFill/>
          </a:ln>
        </p:spPr>
      </p:pic>
      <p:sp>
        <p:nvSpPr>
          <p:cNvPr id="17" name="文本框 16">
            <a:extLst>
              <a:ext uri="{FF2B5EF4-FFF2-40B4-BE49-F238E27FC236}">
                <a16:creationId xmlns:a16="http://schemas.microsoft.com/office/drawing/2014/main" id="{B7C1CA55-16BC-4703-81B0-F3CE1B7BC2C9}"/>
              </a:ext>
            </a:extLst>
          </p:cNvPr>
          <p:cNvSpPr txBox="1">
            <a:spLocks noChangeAspect="1"/>
          </p:cNvSpPr>
          <p:nvPr/>
        </p:nvSpPr>
        <p:spPr>
          <a:xfrm>
            <a:off x="3444250" y="2682318"/>
            <a:ext cx="4906813" cy="566319"/>
          </a:xfrm>
          <a:custGeom>
            <a:avLst/>
            <a:gdLst/>
            <a:ahLst/>
            <a:cxnLst/>
            <a:rect l="l" t="t" r="r" b="b"/>
            <a:pathLst>
              <a:path w="4012464" h="463098">
                <a:moveTo>
                  <a:pt x="1169365" y="139217"/>
                </a:moveTo>
                <a:lnTo>
                  <a:pt x="1122731" y="257175"/>
                </a:lnTo>
                <a:lnTo>
                  <a:pt x="1216686" y="257175"/>
                </a:lnTo>
                <a:close/>
                <a:moveTo>
                  <a:pt x="3327502" y="82982"/>
                </a:moveTo>
                <a:cubicBezTo>
                  <a:pt x="3286354" y="82982"/>
                  <a:pt x="3253321" y="96012"/>
                  <a:pt x="3228404" y="122072"/>
                </a:cubicBezTo>
                <a:cubicBezTo>
                  <a:pt x="3203486" y="148133"/>
                  <a:pt x="3191028" y="184480"/>
                  <a:pt x="3191028" y="231115"/>
                </a:cubicBezTo>
                <a:cubicBezTo>
                  <a:pt x="3191028" y="276835"/>
                  <a:pt x="3202000" y="312153"/>
                  <a:pt x="3223946" y="337071"/>
                </a:cubicBezTo>
                <a:cubicBezTo>
                  <a:pt x="3245892" y="361988"/>
                  <a:pt x="3280410" y="374447"/>
                  <a:pt x="3327502" y="374447"/>
                </a:cubicBezTo>
                <a:cubicBezTo>
                  <a:pt x="3368193" y="374447"/>
                  <a:pt x="3400425" y="361417"/>
                  <a:pt x="3424200" y="335356"/>
                </a:cubicBezTo>
                <a:cubicBezTo>
                  <a:pt x="3447974" y="309296"/>
                  <a:pt x="3459861" y="272949"/>
                  <a:pt x="3459861" y="226314"/>
                </a:cubicBezTo>
                <a:cubicBezTo>
                  <a:pt x="3459861" y="197968"/>
                  <a:pt x="3454032" y="172936"/>
                  <a:pt x="3442374" y="151219"/>
                </a:cubicBezTo>
                <a:cubicBezTo>
                  <a:pt x="3430715" y="129502"/>
                  <a:pt x="3414713" y="112700"/>
                  <a:pt x="3394367" y="100813"/>
                </a:cubicBezTo>
                <a:cubicBezTo>
                  <a:pt x="3374022" y="88925"/>
                  <a:pt x="3351733" y="82982"/>
                  <a:pt x="3327502" y="82982"/>
                </a:cubicBezTo>
                <a:close/>
                <a:moveTo>
                  <a:pt x="3322701" y="18517"/>
                </a:moveTo>
                <a:cubicBezTo>
                  <a:pt x="3375737" y="18059"/>
                  <a:pt x="3420428" y="27661"/>
                  <a:pt x="3456775" y="47320"/>
                </a:cubicBezTo>
                <a:cubicBezTo>
                  <a:pt x="3493122" y="66980"/>
                  <a:pt x="3520212" y="92926"/>
                  <a:pt x="3538043" y="125159"/>
                </a:cubicBezTo>
                <a:cubicBezTo>
                  <a:pt x="3555874" y="157391"/>
                  <a:pt x="3564789" y="191795"/>
                  <a:pt x="3564789" y="228371"/>
                </a:cubicBezTo>
                <a:cubicBezTo>
                  <a:pt x="3564789" y="264947"/>
                  <a:pt x="3555874" y="300038"/>
                  <a:pt x="3538043" y="333642"/>
                </a:cubicBezTo>
                <a:cubicBezTo>
                  <a:pt x="3520212" y="367246"/>
                  <a:pt x="3493122" y="394449"/>
                  <a:pt x="3456775" y="415252"/>
                </a:cubicBezTo>
                <a:cubicBezTo>
                  <a:pt x="3420428" y="436055"/>
                  <a:pt x="3375737" y="445999"/>
                  <a:pt x="3322701" y="445084"/>
                </a:cubicBezTo>
                <a:cubicBezTo>
                  <a:pt x="3269666" y="445999"/>
                  <a:pt x="3225432" y="436055"/>
                  <a:pt x="3189999" y="415252"/>
                </a:cubicBezTo>
                <a:cubicBezTo>
                  <a:pt x="3154566" y="394449"/>
                  <a:pt x="3128391" y="367360"/>
                  <a:pt x="3111475" y="333985"/>
                </a:cubicBezTo>
                <a:cubicBezTo>
                  <a:pt x="3094559" y="300609"/>
                  <a:pt x="3086100" y="265405"/>
                  <a:pt x="3086100" y="228371"/>
                </a:cubicBezTo>
                <a:cubicBezTo>
                  <a:pt x="3086100" y="191338"/>
                  <a:pt x="3094444" y="156820"/>
                  <a:pt x="3111132" y="124816"/>
                </a:cubicBezTo>
                <a:cubicBezTo>
                  <a:pt x="3127820" y="92812"/>
                  <a:pt x="3153995" y="66980"/>
                  <a:pt x="3189656" y="47320"/>
                </a:cubicBezTo>
                <a:cubicBezTo>
                  <a:pt x="3225318" y="27661"/>
                  <a:pt x="3269666" y="18059"/>
                  <a:pt x="3322701" y="18517"/>
                </a:cubicBezTo>
                <a:close/>
                <a:moveTo>
                  <a:pt x="3619500" y="10973"/>
                </a:moveTo>
                <a:lnTo>
                  <a:pt x="3725114" y="10973"/>
                </a:lnTo>
                <a:lnTo>
                  <a:pt x="3725114" y="277063"/>
                </a:lnTo>
                <a:lnTo>
                  <a:pt x="3722370" y="277063"/>
                </a:lnTo>
                <a:lnTo>
                  <a:pt x="3725114" y="277749"/>
                </a:lnTo>
                <a:cubicBezTo>
                  <a:pt x="3725114" y="299695"/>
                  <a:pt x="3733229" y="319011"/>
                  <a:pt x="3749459" y="335699"/>
                </a:cubicBezTo>
                <a:cubicBezTo>
                  <a:pt x="3765690" y="352387"/>
                  <a:pt x="3787978" y="361417"/>
                  <a:pt x="3816325" y="362788"/>
                </a:cubicBezTo>
                <a:cubicBezTo>
                  <a:pt x="3844672" y="361417"/>
                  <a:pt x="3866845" y="352387"/>
                  <a:pt x="3882848" y="335699"/>
                </a:cubicBezTo>
                <a:cubicBezTo>
                  <a:pt x="3898849" y="319011"/>
                  <a:pt x="3906851" y="299695"/>
                  <a:pt x="3906851" y="277749"/>
                </a:cubicBezTo>
                <a:lnTo>
                  <a:pt x="3906851" y="12344"/>
                </a:lnTo>
                <a:lnTo>
                  <a:pt x="4012464" y="10973"/>
                </a:lnTo>
                <a:lnTo>
                  <a:pt x="4012464" y="276378"/>
                </a:lnTo>
                <a:lnTo>
                  <a:pt x="4011778" y="276378"/>
                </a:lnTo>
                <a:cubicBezTo>
                  <a:pt x="4011778" y="306095"/>
                  <a:pt x="4005148" y="334442"/>
                  <a:pt x="3991890" y="361417"/>
                </a:cubicBezTo>
                <a:cubicBezTo>
                  <a:pt x="3978631" y="388392"/>
                  <a:pt x="3958628" y="410566"/>
                  <a:pt x="3931882" y="427939"/>
                </a:cubicBezTo>
                <a:cubicBezTo>
                  <a:pt x="3905136" y="445313"/>
                  <a:pt x="3872561" y="454228"/>
                  <a:pt x="3834156" y="454686"/>
                </a:cubicBezTo>
                <a:cubicBezTo>
                  <a:pt x="3825926" y="454686"/>
                  <a:pt x="3819754" y="454457"/>
                  <a:pt x="3815639" y="454000"/>
                </a:cubicBezTo>
                <a:cubicBezTo>
                  <a:pt x="3811981" y="454457"/>
                  <a:pt x="3806038" y="454686"/>
                  <a:pt x="3797808" y="454686"/>
                </a:cubicBezTo>
                <a:cubicBezTo>
                  <a:pt x="3759403" y="454228"/>
                  <a:pt x="3726714" y="445313"/>
                  <a:pt x="3699739" y="427939"/>
                </a:cubicBezTo>
                <a:cubicBezTo>
                  <a:pt x="3672764" y="410566"/>
                  <a:pt x="3652648" y="388392"/>
                  <a:pt x="3639389" y="361417"/>
                </a:cubicBezTo>
                <a:cubicBezTo>
                  <a:pt x="3626130" y="334442"/>
                  <a:pt x="3619500" y="306095"/>
                  <a:pt x="3619500" y="276378"/>
                </a:cubicBezTo>
                <a:close/>
                <a:moveTo>
                  <a:pt x="2638425" y="10287"/>
                </a:moveTo>
                <a:lnTo>
                  <a:pt x="2746096" y="10287"/>
                </a:lnTo>
                <a:lnTo>
                  <a:pt x="2837307" y="177622"/>
                </a:lnTo>
                <a:lnTo>
                  <a:pt x="2926461" y="10287"/>
                </a:lnTo>
                <a:lnTo>
                  <a:pt x="3034132" y="10287"/>
                </a:lnTo>
                <a:lnTo>
                  <a:pt x="2888742" y="264033"/>
                </a:lnTo>
                <a:lnTo>
                  <a:pt x="2888742" y="318897"/>
                </a:lnTo>
                <a:cubicBezTo>
                  <a:pt x="2888742" y="365989"/>
                  <a:pt x="2890343" y="403708"/>
                  <a:pt x="2893543" y="432054"/>
                </a:cubicBezTo>
                <a:cubicBezTo>
                  <a:pt x="2881198" y="440284"/>
                  <a:pt x="2864854" y="446570"/>
                  <a:pt x="2844508" y="450914"/>
                </a:cubicBezTo>
                <a:cubicBezTo>
                  <a:pt x="2824163" y="455257"/>
                  <a:pt x="2804160" y="457429"/>
                  <a:pt x="2784501" y="457429"/>
                </a:cubicBezTo>
                <a:cubicBezTo>
                  <a:pt x="2777643" y="457429"/>
                  <a:pt x="2772613" y="457200"/>
                  <a:pt x="2769413" y="456743"/>
                </a:cubicBezTo>
                <a:cubicBezTo>
                  <a:pt x="2774899" y="439369"/>
                  <a:pt x="2778900" y="420053"/>
                  <a:pt x="2781414" y="398793"/>
                </a:cubicBezTo>
                <a:cubicBezTo>
                  <a:pt x="2783929" y="377533"/>
                  <a:pt x="2785187" y="357530"/>
                  <a:pt x="2785187" y="338785"/>
                </a:cubicBezTo>
                <a:lnTo>
                  <a:pt x="2785187" y="266090"/>
                </a:lnTo>
                <a:close/>
                <a:moveTo>
                  <a:pt x="1117930" y="10287"/>
                </a:moveTo>
                <a:lnTo>
                  <a:pt x="1220800" y="10287"/>
                </a:lnTo>
                <a:lnTo>
                  <a:pt x="1405966" y="449885"/>
                </a:lnTo>
                <a:lnTo>
                  <a:pt x="1293495" y="449885"/>
                </a:lnTo>
                <a:lnTo>
                  <a:pt x="1247547" y="333985"/>
                </a:lnTo>
                <a:lnTo>
                  <a:pt x="1091870" y="333985"/>
                </a:lnTo>
                <a:lnTo>
                  <a:pt x="1045921" y="449885"/>
                </a:lnTo>
                <a:lnTo>
                  <a:pt x="933450" y="449885"/>
                </a:lnTo>
                <a:close/>
                <a:moveTo>
                  <a:pt x="196139" y="6172"/>
                </a:moveTo>
                <a:cubicBezTo>
                  <a:pt x="273406" y="6172"/>
                  <a:pt x="340157" y="7544"/>
                  <a:pt x="396393" y="10287"/>
                </a:cubicBezTo>
                <a:cubicBezTo>
                  <a:pt x="395021" y="24460"/>
                  <a:pt x="392506" y="39548"/>
                  <a:pt x="388849" y="55550"/>
                </a:cubicBezTo>
                <a:cubicBezTo>
                  <a:pt x="385191" y="71552"/>
                  <a:pt x="380848" y="85496"/>
                  <a:pt x="375819" y="97384"/>
                </a:cubicBezTo>
                <a:cubicBezTo>
                  <a:pt x="333756" y="95098"/>
                  <a:pt x="292608" y="93955"/>
                  <a:pt x="252375" y="93955"/>
                </a:cubicBezTo>
                <a:lnTo>
                  <a:pt x="252375" y="318897"/>
                </a:lnTo>
                <a:cubicBezTo>
                  <a:pt x="252375" y="367360"/>
                  <a:pt x="254203" y="405079"/>
                  <a:pt x="257861" y="432054"/>
                </a:cubicBezTo>
                <a:cubicBezTo>
                  <a:pt x="243231" y="441198"/>
                  <a:pt x="224028" y="447942"/>
                  <a:pt x="200254" y="452285"/>
                </a:cubicBezTo>
                <a:cubicBezTo>
                  <a:pt x="176479" y="456629"/>
                  <a:pt x="154534" y="458343"/>
                  <a:pt x="134417" y="457429"/>
                </a:cubicBezTo>
                <a:cubicBezTo>
                  <a:pt x="139903" y="439598"/>
                  <a:pt x="143904" y="419824"/>
                  <a:pt x="146419" y="398107"/>
                </a:cubicBezTo>
                <a:cubicBezTo>
                  <a:pt x="148933" y="376390"/>
                  <a:pt x="150190" y="356616"/>
                  <a:pt x="150190" y="338785"/>
                </a:cubicBezTo>
                <a:lnTo>
                  <a:pt x="150190" y="93269"/>
                </a:lnTo>
                <a:cubicBezTo>
                  <a:pt x="102184" y="94183"/>
                  <a:pt x="59208" y="95555"/>
                  <a:pt x="21260" y="97384"/>
                </a:cubicBezTo>
                <a:cubicBezTo>
                  <a:pt x="16231" y="85954"/>
                  <a:pt x="11773" y="72123"/>
                  <a:pt x="7887" y="55893"/>
                </a:cubicBezTo>
                <a:cubicBezTo>
                  <a:pt x="4001" y="39662"/>
                  <a:pt x="1372" y="24460"/>
                  <a:pt x="0" y="10287"/>
                </a:cubicBezTo>
                <a:cubicBezTo>
                  <a:pt x="53950" y="7544"/>
                  <a:pt x="119329" y="6172"/>
                  <a:pt x="196139" y="6172"/>
                </a:cubicBezTo>
                <a:close/>
                <a:moveTo>
                  <a:pt x="1962150" y="0"/>
                </a:moveTo>
                <a:cubicBezTo>
                  <a:pt x="1983181" y="0"/>
                  <a:pt x="2006042" y="1486"/>
                  <a:pt x="2030730" y="4458"/>
                </a:cubicBezTo>
                <a:cubicBezTo>
                  <a:pt x="2055419" y="7430"/>
                  <a:pt x="2073479" y="12344"/>
                  <a:pt x="2084909" y="19202"/>
                </a:cubicBezTo>
                <a:lnTo>
                  <a:pt x="2075307" y="138532"/>
                </a:lnTo>
                <a:lnTo>
                  <a:pt x="2075307" y="156363"/>
                </a:lnTo>
                <a:lnTo>
                  <a:pt x="2235099" y="10287"/>
                </a:lnTo>
                <a:lnTo>
                  <a:pt x="2363343" y="10287"/>
                </a:lnTo>
                <a:lnTo>
                  <a:pt x="2145945" y="204368"/>
                </a:lnTo>
                <a:lnTo>
                  <a:pt x="2368144" y="455371"/>
                </a:lnTo>
                <a:lnTo>
                  <a:pt x="2235099" y="455371"/>
                </a:lnTo>
                <a:lnTo>
                  <a:pt x="2075307" y="258547"/>
                </a:lnTo>
                <a:lnTo>
                  <a:pt x="2075307" y="318211"/>
                </a:lnTo>
                <a:cubicBezTo>
                  <a:pt x="2075307" y="365303"/>
                  <a:pt x="2076908" y="403022"/>
                  <a:pt x="2080108" y="431368"/>
                </a:cubicBezTo>
                <a:cubicBezTo>
                  <a:pt x="2064563" y="441427"/>
                  <a:pt x="2045703" y="449428"/>
                  <a:pt x="2023530" y="455371"/>
                </a:cubicBezTo>
                <a:cubicBezTo>
                  <a:pt x="2001355" y="461315"/>
                  <a:pt x="1980896" y="463601"/>
                  <a:pt x="1962150" y="462229"/>
                </a:cubicBezTo>
                <a:cubicBezTo>
                  <a:pt x="1972209" y="431140"/>
                  <a:pt x="1977238" y="391820"/>
                  <a:pt x="1977238" y="344272"/>
                </a:cubicBezTo>
                <a:lnTo>
                  <a:pt x="1977238" y="144018"/>
                </a:lnTo>
                <a:close/>
                <a:moveTo>
                  <a:pt x="1910639" y="0"/>
                </a:moveTo>
                <a:lnTo>
                  <a:pt x="1894866" y="144018"/>
                </a:lnTo>
                <a:lnTo>
                  <a:pt x="1894866" y="344272"/>
                </a:lnTo>
                <a:lnTo>
                  <a:pt x="1909953" y="455371"/>
                </a:lnTo>
                <a:lnTo>
                  <a:pt x="1796796" y="455371"/>
                </a:lnTo>
                <a:lnTo>
                  <a:pt x="1570482" y="125501"/>
                </a:lnTo>
                <a:lnTo>
                  <a:pt x="1570482" y="318211"/>
                </a:lnTo>
                <a:cubicBezTo>
                  <a:pt x="1570482" y="365303"/>
                  <a:pt x="1572082" y="403022"/>
                  <a:pt x="1575283" y="431368"/>
                </a:cubicBezTo>
                <a:cubicBezTo>
                  <a:pt x="1559738" y="441427"/>
                  <a:pt x="1540878" y="449428"/>
                  <a:pt x="1518704" y="455371"/>
                </a:cubicBezTo>
                <a:cubicBezTo>
                  <a:pt x="1496530" y="461315"/>
                  <a:pt x="1476070" y="463830"/>
                  <a:pt x="1457325" y="462915"/>
                </a:cubicBezTo>
                <a:cubicBezTo>
                  <a:pt x="1467384" y="430911"/>
                  <a:pt x="1472413" y="391363"/>
                  <a:pt x="1472413" y="344272"/>
                </a:cubicBezTo>
                <a:lnTo>
                  <a:pt x="1472413" y="148819"/>
                </a:lnTo>
                <a:lnTo>
                  <a:pt x="1457325" y="4801"/>
                </a:lnTo>
                <a:lnTo>
                  <a:pt x="1570482" y="4801"/>
                </a:lnTo>
                <a:lnTo>
                  <a:pt x="1797482" y="319583"/>
                </a:lnTo>
                <a:lnTo>
                  <a:pt x="1797482" y="138532"/>
                </a:lnTo>
                <a:lnTo>
                  <a:pt x="1786509" y="19202"/>
                </a:lnTo>
                <a:cubicBezTo>
                  <a:pt x="1798396" y="12344"/>
                  <a:pt x="1816799" y="7430"/>
                  <a:pt x="1841716" y="4458"/>
                </a:cubicBezTo>
                <a:cubicBezTo>
                  <a:pt x="1866634" y="1486"/>
                  <a:pt x="1889608" y="0"/>
                  <a:pt x="1910639" y="0"/>
                </a:cubicBezTo>
                <a:close/>
                <a:moveTo>
                  <a:pt x="447675" y="0"/>
                </a:moveTo>
                <a:cubicBezTo>
                  <a:pt x="468706" y="0"/>
                  <a:pt x="491681" y="1486"/>
                  <a:pt x="516598" y="4458"/>
                </a:cubicBezTo>
                <a:cubicBezTo>
                  <a:pt x="541516" y="7430"/>
                  <a:pt x="559918" y="12344"/>
                  <a:pt x="571805" y="19202"/>
                </a:cubicBezTo>
                <a:lnTo>
                  <a:pt x="560832" y="138532"/>
                </a:lnTo>
                <a:lnTo>
                  <a:pt x="560832" y="185166"/>
                </a:lnTo>
                <a:lnTo>
                  <a:pt x="771373" y="185166"/>
                </a:lnTo>
                <a:lnTo>
                  <a:pt x="771373" y="144018"/>
                </a:lnTo>
                <a:lnTo>
                  <a:pt x="756285" y="0"/>
                </a:lnTo>
                <a:cubicBezTo>
                  <a:pt x="777316" y="0"/>
                  <a:pt x="800291" y="1486"/>
                  <a:pt x="825208" y="4458"/>
                </a:cubicBezTo>
                <a:cubicBezTo>
                  <a:pt x="850125" y="7430"/>
                  <a:pt x="868299" y="12344"/>
                  <a:pt x="879729" y="19202"/>
                </a:cubicBezTo>
                <a:lnTo>
                  <a:pt x="869442" y="138532"/>
                </a:lnTo>
                <a:lnTo>
                  <a:pt x="869442" y="318211"/>
                </a:lnTo>
                <a:cubicBezTo>
                  <a:pt x="869442" y="366674"/>
                  <a:pt x="871271" y="404394"/>
                  <a:pt x="874929" y="431368"/>
                </a:cubicBezTo>
                <a:cubicBezTo>
                  <a:pt x="859384" y="441427"/>
                  <a:pt x="840410" y="449428"/>
                  <a:pt x="818007" y="455371"/>
                </a:cubicBezTo>
                <a:cubicBezTo>
                  <a:pt x="795604" y="461315"/>
                  <a:pt x="775030" y="463601"/>
                  <a:pt x="756285" y="462229"/>
                </a:cubicBezTo>
                <a:cubicBezTo>
                  <a:pt x="766344" y="431140"/>
                  <a:pt x="771373" y="391820"/>
                  <a:pt x="771373" y="344272"/>
                </a:cubicBezTo>
                <a:lnTo>
                  <a:pt x="771373" y="261976"/>
                </a:lnTo>
                <a:lnTo>
                  <a:pt x="560832" y="261976"/>
                </a:lnTo>
                <a:lnTo>
                  <a:pt x="560832" y="318211"/>
                </a:lnTo>
                <a:cubicBezTo>
                  <a:pt x="560832" y="365303"/>
                  <a:pt x="562432" y="403022"/>
                  <a:pt x="565633" y="431368"/>
                </a:cubicBezTo>
                <a:cubicBezTo>
                  <a:pt x="550088" y="441427"/>
                  <a:pt x="531228" y="449428"/>
                  <a:pt x="509054" y="455371"/>
                </a:cubicBezTo>
                <a:cubicBezTo>
                  <a:pt x="486880" y="461315"/>
                  <a:pt x="466420" y="463601"/>
                  <a:pt x="447675" y="462229"/>
                </a:cubicBezTo>
                <a:cubicBezTo>
                  <a:pt x="453162" y="444856"/>
                  <a:pt x="457162" y="425539"/>
                  <a:pt x="459677" y="404279"/>
                </a:cubicBezTo>
                <a:cubicBezTo>
                  <a:pt x="462191" y="383019"/>
                  <a:pt x="463449" y="363017"/>
                  <a:pt x="463449" y="344272"/>
                </a:cubicBezTo>
                <a:lnTo>
                  <a:pt x="463449" y="144018"/>
                </a:lnTo>
                <a:close/>
              </a:path>
            </a:pathLst>
          </a:custGeom>
          <a:solidFill>
            <a:schemeClr val="bg1"/>
          </a:solidFill>
          <a:ln>
            <a:noFill/>
          </a:ln>
          <a:effectLst/>
        </p:spPr>
        <p:txBody>
          <a:bodyPr rot="0" spcFirstLastPara="0" vertOverflow="overflow" horzOverflow="overflow" vert="horz" wrap="square" lIns="82296" tIns="41148" rIns="82296" bIns="41148" numCol="1" spcCol="0" rtlCol="0" fromWordArt="0" anchor="t" anchorCtr="0" forceAA="0" compatLnSpc="1">
            <a:prstTxWarp prst="textNoShape">
              <a:avLst/>
            </a:prstTxWarp>
            <a:noAutofit/>
          </a:bodyPr>
          <a:lstStyle/>
          <a:p>
            <a:pPr defTabSz="822960">
              <a:defRPr/>
            </a:pPr>
            <a:endParaRPr lang="en-US" altLang="zh-CN" sz="4860" dirty="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4" name="组合 3">
            <a:extLst>
              <a:ext uri="{FF2B5EF4-FFF2-40B4-BE49-F238E27FC236}">
                <a16:creationId xmlns:a16="http://schemas.microsoft.com/office/drawing/2014/main" id="{9917B05B-D3A2-4155-A707-A4EAF40B0BBA}"/>
              </a:ext>
            </a:extLst>
          </p:cNvPr>
          <p:cNvGrpSpPr/>
          <p:nvPr/>
        </p:nvGrpSpPr>
        <p:grpSpPr>
          <a:xfrm>
            <a:off x="4276358" y="3966637"/>
            <a:ext cx="4114800" cy="1213451"/>
            <a:chOff x="4486126" y="4272417"/>
            <a:chExt cx="4572000" cy="1348278"/>
          </a:xfrm>
        </p:grpSpPr>
        <p:sp>
          <p:nvSpPr>
            <p:cNvPr id="30" name="Rectangle 38">
              <a:extLst>
                <a:ext uri="{FF2B5EF4-FFF2-40B4-BE49-F238E27FC236}">
                  <a16:creationId xmlns:a16="http://schemas.microsoft.com/office/drawing/2014/main" id="{0C8A75D8-2C87-410C-B03C-A69D33B8F46C}"/>
                </a:ext>
              </a:extLst>
            </p:cNvPr>
            <p:cNvSpPr/>
            <p:nvPr/>
          </p:nvSpPr>
          <p:spPr>
            <a:xfrm>
              <a:off x="5004048" y="5372622"/>
              <a:ext cx="4054078" cy="248073"/>
            </a:xfrm>
            <a:prstGeom prst="rect">
              <a:avLst/>
            </a:prstGeom>
            <a:noFill/>
          </p:spPr>
          <p:txBody>
            <a:bodyPr wrap="square" anchor="ctr">
              <a:spAutoFit/>
            </a:bodyPr>
            <a:lstStyle/>
            <a:p>
              <a:pPr algn="r" defTabSz="822960">
                <a:defRPr/>
              </a:pPr>
              <a:r>
                <a:rPr lang="ms-MY" sz="851"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98, Technology Six Road, High-Tech Zone, 519085, Zhuhai, China</a:t>
              </a:r>
            </a:p>
          </p:txBody>
        </p:sp>
        <p:grpSp>
          <p:nvGrpSpPr>
            <p:cNvPr id="52" name="组合 51">
              <a:extLst>
                <a:ext uri="{FF2B5EF4-FFF2-40B4-BE49-F238E27FC236}">
                  <a16:creationId xmlns:a16="http://schemas.microsoft.com/office/drawing/2014/main" id="{59F4E67B-8FF9-42A2-AF43-4C5D70BC9EC4}"/>
                </a:ext>
              </a:extLst>
            </p:cNvPr>
            <p:cNvGrpSpPr/>
            <p:nvPr/>
          </p:nvGrpSpPr>
          <p:grpSpPr>
            <a:xfrm flipH="1">
              <a:off x="7416622" y="4578253"/>
              <a:ext cx="1531788" cy="241090"/>
              <a:chOff x="3805518" y="4722632"/>
              <a:chExt cx="1531788" cy="241090"/>
            </a:xfrm>
          </p:grpSpPr>
          <p:sp>
            <p:nvSpPr>
              <p:cNvPr id="35" name="Rectangle 25">
                <a:extLst>
                  <a:ext uri="{FF2B5EF4-FFF2-40B4-BE49-F238E27FC236}">
                    <a16:creationId xmlns:a16="http://schemas.microsoft.com/office/drawing/2014/main" id="{3C0F307F-2CA2-4BD7-8921-9F18FE7A23F4}"/>
                  </a:ext>
                </a:extLst>
              </p:cNvPr>
              <p:cNvSpPr/>
              <p:nvPr/>
            </p:nvSpPr>
            <p:spPr>
              <a:xfrm>
                <a:off x="3994840" y="4722632"/>
                <a:ext cx="1342466" cy="241090"/>
              </a:xfrm>
              <a:prstGeom prst="rect">
                <a:avLst/>
              </a:prstGeom>
              <a:noFill/>
            </p:spPr>
            <p:txBody>
              <a:bodyPr wrap="square" anchor="ctr">
                <a:spAutoFit/>
              </a:bodyPr>
              <a:lstStyle/>
              <a:p>
                <a:pPr algn="r" defTabSz="822960">
                  <a:defRPr/>
                </a:pPr>
                <a:r>
                  <a:rPr lang="en-US" altLang="zh-CN"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+86 (756)</a:t>
                </a:r>
                <a:r>
                  <a:rPr lang="zh-CN" altLang="en-US"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 </a:t>
                </a:r>
                <a:r>
                  <a:rPr lang="en-US" altLang="zh-CN"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3689 708</a:t>
                </a:r>
                <a:endParaRPr lang="ms-MY"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nvGrpSpPr>
              <p:cNvPr id="36" name="Group 9">
                <a:extLst>
                  <a:ext uri="{FF2B5EF4-FFF2-40B4-BE49-F238E27FC236}">
                    <a16:creationId xmlns:a16="http://schemas.microsoft.com/office/drawing/2014/main" id="{C3A70F64-AE71-4FDC-8BCD-BBBBA1F970C4}"/>
                  </a:ext>
                </a:extLst>
              </p:cNvPr>
              <p:cNvGrpSpPr/>
              <p:nvPr/>
            </p:nvGrpSpPr>
            <p:grpSpPr>
              <a:xfrm>
                <a:off x="3805518" y="4752070"/>
                <a:ext cx="112502" cy="182216"/>
                <a:chOff x="4230190" y="3652404"/>
                <a:chExt cx="251543" cy="366676"/>
              </a:xfrm>
              <a:gradFill>
                <a:gsLst>
                  <a:gs pos="0">
                    <a:srgbClr val="0075C1"/>
                  </a:gs>
                  <a:gs pos="100000">
                    <a:srgbClr val="01B3BB"/>
                  </a:gs>
                </a:gsLst>
                <a:lin ang="2700000" scaled="0"/>
              </a:gradFill>
            </p:grpSpPr>
            <p:sp>
              <p:nvSpPr>
                <p:cNvPr id="37" name="AutoShape 97">
                  <a:extLst>
                    <a:ext uri="{FF2B5EF4-FFF2-40B4-BE49-F238E27FC236}">
                      <a16:creationId xmlns:a16="http://schemas.microsoft.com/office/drawing/2014/main" id="{78716738-9802-4209-9187-624C9B45B415}"/>
                    </a:ext>
                  </a:extLst>
                </p:cNvPr>
                <p:cNvSpPr>
                  <a:spLocks/>
                </p:cNvSpPr>
                <p:nvPr/>
              </p:nvSpPr>
              <p:spPr bwMode="auto">
                <a:xfrm>
                  <a:off x="4230190" y="3652404"/>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solidFill>
                  <a:srgbClr val="0075C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8" name="AutoShape 98">
                  <a:extLst>
                    <a:ext uri="{FF2B5EF4-FFF2-40B4-BE49-F238E27FC236}">
                      <a16:creationId xmlns:a16="http://schemas.microsoft.com/office/drawing/2014/main" id="{1D81C6A6-0C7F-4185-A27B-2431A78835A3}"/>
                    </a:ext>
                  </a:extLst>
                </p:cNvPr>
                <p:cNvSpPr>
                  <a:spLocks/>
                </p:cNvSpPr>
                <p:nvPr/>
              </p:nvSpPr>
              <p:spPr bwMode="auto">
                <a:xfrm>
                  <a:off x="4332809" y="3686819"/>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9" name="AutoShape 99">
                  <a:extLst>
                    <a:ext uri="{FF2B5EF4-FFF2-40B4-BE49-F238E27FC236}">
                      <a16:creationId xmlns:a16="http://schemas.microsoft.com/office/drawing/2014/main" id="{F848AF0A-1316-4A3F-A03D-308D7F87DCFB}"/>
                    </a:ext>
                  </a:extLst>
                </p:cNvPr>
                <p:cNvSpPr>
                  <a:spLocks/>
                </p:cNvSpPr>
                <p:nvPr/>
              </p:nvSpPr>
              <p:spPr bwMode="auto">
                <a:xfrm>
                  <a:off x="4344698" y="3973402"/>
                  <a:ext cx="22526"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grpSp>
          <p:nvGrpSpPr>
            <p:cNvPr id="51" name="组合 50">
              <a:extLst>
                <a:ext uri="{FF2B5EF4-FFF2-40B4-BE49-F238E27FC236}">
                  <a16:creationId xmlns:a16="http://schemas.microsoft.com/office/drawing/2014/main" id="{33EDB521-8F4B-4F35-84AB-5C254765D213}"/>
                </a:ext>
              </a:extLst>
            </p:cNvPr>
            <p:cNvGrpSpPr/>
            <p:nvPr/>
          </p:nvGrpSpPr>
          <p:grpSpPr>
            <a:xfrm flipH="1">
              <a:off x="7416622" y="4843051"/>
              <a:ext cx="1552076" cy="241091"/>
              <a:chOff x="3782571" y="4962310"/>
              <a:chExt cx="1552076" cy="241091"/>
            </a:xfrm>
          </p:grpSpPr>
          <p:sp>
            <p:nvSpPr>
              <p:cNvPr id="33" name="Rectangle 26">
                <a:extLst>
                  <a:ext uri="{FF2B5EF4-FFF2-40B4-BE49-F238E27FC236}">
                    <a16:creationId xmlns:a16="http://schemas.microsoft.com/office/drawing/2014/main" id="{A8D20379-FB6B-47B1-8359-4925BFF84081}"/>
                  </a:ext>
                </a:extLst>
              </p:cNvPr>
              <p:cNvSpPr/>
              <p:nvPr/>
            </p:nvSpPr>
            <p:spPr>
              <a:xfrm>
                <a:off x="3992181" y="4962310"/>
                <a:ext cx="1342466" cy="241091"/>
              </a:xfrm>
              <a:prstGeom prst="rect">
                <a:avLst/>
              </a:prstGeom>
              <a:noFill/>
            </p:spPr>
            <p:txBody>
              <a:bodyPr wrap="square" anchor="ctr">
                <a:spAutoFit/>
              </a:bodyPr>
              <a:lstStyle/>
              <a:p>
                <a:pPr algn="r" defTabSz="822960">
                  <a:defRPr/>
                </a:pPr>
                <a:r>
                  <a:rPr lang="en-US" sz="810" dirty="0" err="1">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en</a:t>
                </a:r>
                <a:r>
                  <a:rPr lang="en-US"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a:t>
                </a:r>
                <a:r>
                  <a:rPr lang="ms-MY"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jafron.com</a:t>
                </a:r>
              </a:p>
            </p:txBody>
          </p:sp>
          <p:sp>
            <p:nvSpPr>
              <p:cNvPr id="34" name="AutoShape 4">
                <a:extLst>
                  <a:ext uri="{FF2B5EF4-FFF2-40B4-BE49-F238E27FC236}">
                    <a16:creationId xmlns:a16="http://schemas.microsoft.com/office/drawing/2014/main" id="{4D487DB7-3898-46CA-BA18-DDD3A45BB5A7}"/>
                  </a:ext>
                </a:extLst>
              </p:cNvPr>
              <p:cNvSpPr>
                <a:spLocks/>
              </p:cNvSpPr>
              <p:nvPr/>
            </p:nvSpPr>
            <p:spPr bwMode="auto">
              <a:xfrm>
                <a:off x="3782571" y="4994547"/>
                <a:ext cx="158397" cy="1766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0075C1"/>
              </a:solidFill>
              <a:ln>
                <a:noFill/>
              </a:ln>
              <a:effec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50" name="组合 49">
              <a:extLst>
                <a:ext uri="{FF2B5EF4-FFF2-40B4-BE49-F238E27FC236}">
                  <a16:creationId xmlns:a16="http://schemas.microsoft.com/office/drawing/2014/main" id="{C5C15EEB-0FED-44BD-9285-752DE45AB971}"/>
                </a:ext>
              </a:extLst>
            </p:cNvPr>
            <p:cNvGrpSpPr/>
            <p:nvPr/>
          </p:nvGrpSpPr>
          <p:grpSpPr>
            <a:xfrm flipH="1">
              <a:off x="7416622" y="5107850"/>
              <a:ext cx="1557395" cy="241091"/>
              <a:chOff x="3779912" y="5201989"/>
              <a:chExt cx="1557395" cy="241091"/>
            </a:xfrm>
          </p:grpSpPr>
          <p:sp>
            <p:nvSpPr>
              <p:cNvPr id="31" name="AutoShape 83">
                <a:extLst>
                  <a:ext uri="{FF2B5EF4-FFF2-40B4-BE49-F238E27FC236}">
                    <a16:creationId xmlns:a16="http://schemas.microsoft.com/office/drawing/2014/main" id="{921570FA-68C9-4F93-B795-409A17A72AF8}"/>
                  </a:ext>
                </a:extLst>
              </p:cNvPr>
              <p:cNvSpPr>
                <a:spLocks/>
              </p:cNvSpPr>
              <p:nvPr/>
            </p:nvSpPr>
            <p:spPr bwMode="auto">
              <a:xfrm>
                <a:off x="3779912" y="5262834"/>
                <a:ext cx="163715" cy="1194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0075C1"/>
              </a:solidFill>
              <a:ln>
                <a:noFill/>
              </a:ln>
              <a:effectLst/>
            </p:spPr>
            <p:txBody>
              <a:bodyPr lIns="30861" tIns="30861" rIns="30861" bIns="30861" anchor="ctr"/>
              <a:lstStyle/>
              <a:p>
                <a:pPr algn="r" defTabSz="370311">
                  <a:defRPr/>
                </a:pPr>
                <a:endParaRPr lang="en-US" sz="2430">
                  <a:solidFill>
                    <a:prstClr val="black">
                      <a:lumMod val="75000"/>
                      <a:lumOff val="25000"/>
                    </a:prstClr>
                  </a:solidFill>
                  <a:effectLst>
                    <a:outerShdw blurRad="38100" dist="38100" dir="2700000" algn="tl">
                      <a:srgbClr val="000000"/>
                    </a:outerShdw>
                  </a:effectLst>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2" name="Rectangle 36">
                <a:extLst>
                  <a:ext uri="{FF2B5EF4-FFF2-40B4-BE49-F238E27FC236}">
                    <a16:creationId xmlns:a16="http://schemas.microsoft.com/office/drawing/2014/main" id="{460104D4-21E7-4D52-B8BC-F8F895CDB68A}"/>
                  </a:ext>
                </a:extLst>
              </p:cNvPr>
              <p:cNvSpPr/>
              <p:nvPr/>
            </p:nvSpPr>
            <p:spPr>
              <a:xfrm>
                <a:off x="3994841" y="5201989"/>
                <a:ext cx="1342466" cy="241091"/>
              </a:xfrm>
              <a:prstGeom prst="rect">
                <a:avLst/>
              </a:prstGeom>
              <a:noFill/>
            </p:spPr>
            <p:txBody>
              <a:bodyPr wrap="square" anchor="ctr">
                <a:spAutoFit/>
              </a:bodyPr>
              <a:lstStyle/>
              <a:p>
                <a:pPr algn="r" defTabSz="822960">
                  <a:defRPr/>
                </a:pPr>
                <a:r>
                  <a:rPr lang="ms-MY" sz="810" dirty="0">
                    <a:solidFill>
                      <a:prstClr val="black">
                        <a:lumMod val="75000"/>
                        <a:lumOff val="2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support@jafron.com</a:t>
                </a:r>
              </a:p>
            </p:txBody>
          </p:sp>
        </p:grpSp>
        <p:sp>
          <p:nvSpPr>
            <p:cNvPr id="47" name="文本框 46">
              <a:extLst>
                <a:ext uri="{FF2B5EF4-FFF2-40B4-BE49-F238E27FC236}">
                  <a16:creationId xmlns:a16="http://schemas.microsoft.com/office/drawing/2014/main" id="{6440E9C0-93DE-4BD0-8253-EE22769A524F}"/>
                </a:ext>
              </a:extLst>
            </p:cNvPr>
            <p:cNvSpPr txBox="1"/>
            <p:nvPr/>
          </p:nvSpPr>
          <p:spPr>
            <a:xfrm>
              <a:off x="4486126" y="4272417"/>
              <a:ext cx="4572000" cy="287258"/>
            </a:xfrm>
            <a:prstGeom prst="rect">
              <a:avLst/>
            </a:prstGeom>
            <a:noFill/>
          </p:spPr>
          <p:txBody>
            <a:bodyPr wrap="square">
              <a:spAutoFit/>
            </a:bodyPr>
            <a:lstStyle/>
            <a:p>
              <a:pPr algn="r" defTabSz="822960">
                <a:defRPr/>
              </a:pPr>
              <a:r>
                <a:rPr lang="en-US" altLang="zh-CN" sz="1080" b="1" dirty="0">
                  <a:solidFill>
                    <a:srgbClr val="0075C1"/>
                  </a:solidFill>
                  <a:latin typeface="思源黑体 CN Bold"/>
                  <a:ea typeface="思源黑体 CN Bold"/>
                  <a:sym typeface="思源黑体 CN Normal" panose="020B0400000000000000" pitchFamily="34" charset="-122"/>
                </a:rPr>
                <a:t>Contact Us:</a:t>
              </a:r>
            </a:p>
          </p:txBody>
        </p:sp>
      </p:grpSp>
      <p:sp>
        <p:nvSpPr>
          <p:cNvPr id="27" name="文本框 26">
            <a:extLst>
              <a:ext uri="{FF2B5EF4-FFF2-40B4-BE49-F238E27FC236}">
                <a16:creationId xmlns:a16="http://schemas.microsoft.com/office/drawing/2014/main" id="{CA4870E4-8C1B-4355-9881-92D28F48443E}"/>
              </a:ext>
            </a:extLst>
          </p:cNvPr>
          <p:cNvSpPr txBox="1"/>
          <p:nvPr/>
        </p:nvSpPr>
        <p:spPr>
          <a:xfrm>
            <a:off x="540792" y="2335990"/>
            <a:ext cx="2903458" cy="2685452"/>
          </a:xfrm>
          <a:prstGeom prst="rect">
            <a:avLst/>
          </a:prstGeom>
          <a:noFill/>
        </p:spPr>
        <p:txBody>
          <a:bodyPr wrap="square">
            <a:prstTxWarp prst="textArchDown">
              <a:avLst>
                <a:gd name="adj" fmla="val 20107093"/>
              </a:avLst>
            </a:prstTxWarp>
            <a:spAutoFit/>
          </a:bodyPr>
          <a:lstStyle/>
          <a:p>
            <a:pPr algn="ctr" defTabSz="822960">
              <a:defRPr/>
            </a:pPr>
            <a:r>
              <a:rPr lang="en-US" altLang="zh-CN" sz="1260" b="1" dirty="0" err="1">
                <a:solidFill>
                  <a:srgbClr val="0075C1"/>
                </a:solidFill>
                <a:latin typeface="思源黑体 CN Bold"/>
                <a:ea typeface="思源黑体 CN Bold"/>
                <a:sym typeface="思源黑体 CN Normal" panose="020B0400000000000000" pitchFamily="34" charset="-122"/>
              </a:rPr>
              <a:t>Jafron</a:t>
            </a:r>
            <a:r>
              <a:rPr lang="en-US" altLang="zh-CN" sz="1260" b="1" dirty="0">
                <a:solidFill>
                  <a:srgbClr val="0075C1"/>
                </a:solidFill>
                <a:latin typeface="思源黑体 CN Bold"/>
                <a:ea typeface="思源黑体 CN Bold"/>
                <a:sym typeface="思源黑体 CN Normal" panose="020B0400000000000000" pitchFamily="34" charset="-122"/>
              </a:rPr>
              <a:t>: make every resin with best quality</a:t>
            </a:r>
            <a:endParaRPr lang="zh-CN" altLang="en-US" sz="1260" b="1" dirty="0">
              <a:solidFill>
                <a:srgbClr val="0075C1"/>
              </a:solidFill>
              <a:latin typeface="思源黑体 CN Bold"/>
              <a:ea typeface="思源黑体 CN Bold"/>
              <a:sym typeface="思源黑体 CN Normal" panose="020B0400000000000000" pitchFamily="34" charset="-122"/>
            </a:endParaRPr>
          </a:p>
        </p:txBody>
      </p:sp>
      <p:pic>
        <p:nvPicPr>
          <p:cNvPr id="3" name="图片 2">
            <a:extLst>
              <a:ext uri="{FF2B5EF4-FFF2-40B4-BE49-F238E27FC236}">
                <a16:creationId xmlns:a16="http://schemas.microsoft.com/office/drawing/2014/main" id="{3B85E5DE-BC49-4D42-95EE-176AAEABA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9300" y="539240"/>
            <a:ext cx="1573113" cy="466560"/>
          </a:xfrm>
          <a:prstGeom prst="rect">
            <a:avLst/>
          </a:prstGeom>
        </p:spPr>
      </p:pic>
    </p:spTree>
    <p:extLst>
      <p:ext uri="{BB962C8B-B14F-4D97-AF65-F5344CB8AC3E}">
        <p14:creationId xmlns:p14="http://schemas.microsoft.com/office/powerpoint/2010/main" val="3072284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p:cNvGraphicFramePr>
            <a:graphicFrameLocks noGrp="1"/>
          </p:cNvGraphicFramePr>
          <p:nvPr/>
        </p:nvGraphicFramePr>
        <p:xfrm>
          <a:off x="1110424" y="1414975"/>
          <a:ext cx="6892416" cy="2954693"/>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20000"/>
                    </a:ext>
                  </a:extLst>
                </a:gridCol>
                <a:gridCol w="1504280">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463824">
                  <a:extLst>
                    <a:ext uri="{9D8B030D-6E8A-4147-A177-3AD203B41FA5}">
                      <a16:colId xmlns:a16="http://schemas.microsoft.com/office/drawing/2014/main" val="20004"/>
                    </a:ext>
                  </a:extLst>
                </a:gridCol>
              </a:tblGrid>
              <a:tr h="612000">
                <a:tc>
                  <a:txBody>
                    <a:bodyPr/>
                    <a:lstStyle/>
                    <a:p>
                      <a:pPr algn="ctr">
                        <a:lnSpc>
                          <a:spcPts val="1100"/>
                        </a:lnSpc>
                      </a:pPr>
                      <a:r>
                        <a:rPr lang="en-US" altLang="zh-CN" sz="1100" dirty="0">
                          <a:solidFill>
                            <a:schemeClr val="tx1"/>
                          </a:solidFill>
                          <a:latin typeface="Times New Roman" panose="02020603050405020304" pitchFamily="18" charset="0"/>
                          <a:cs typeface="Times New Roman" panose="02020603050405020304" pitchFamily="18" charset="0"/>
                        </a:rPr>
                        <a:t>WHO Region</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lang="en-US" altLang="zh-CN" sz="1100" dirty="0">
                          <a:solidFill>
                            <a:schemeClr val="tx1"/>
                          </a:solidFill>
                          <a:latin typeface="Times New Roman" panose="02020603050405020304" pitchFamily="18" charset="0"/>
                          <a:cs typeface="Times New Roman" panose="02020603050405020304" pitchFamily="18" charset="0"/>
                        </a:rPr>
                        <a:t>Total no. suicides (World Health </a:t>
                      </a:r>
                      <a:r>
                        <a:rPr lang="en-US" altLang="zh-CN" sz="1100" dirty="0" err="1">
                          <a:solidFill>
                            <a:schemeClr val="tx1"/>
                          </a:solidFill>
                          <a:latin typeface="Times New Roman" panose="02020603050405020304" pitchFamily="18" charset="0"/>
                          <a:cs typeface="Times New Roman" panose="02020603050405020304" pitchFamily="18" charset="0"/>
                        </a:rPr>
                        <a:t>Organiation</a:t>
                      </a:r>
                      <a:r>
                        <a:rPr lang="en-US" altLang="zh-CN" sz="1100" dirty="0">
                          <a:solidFill>
                            <a:schemeClr val="tx1"/>
                          </a:solidFill>
                          <a:latin typeface="Times New Roman" panose="02020603050405020304" pitchFamily="18" charset="0"/>
                          <a:cs typeface="Times New Roman" panose="02020603050405020304" pitchFamily="18" charset="0"/>
                        </a:rPr>
                        <a:t>, 2014)</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lang="en-US" altLang="zh-CN" sz="1100" dirty="0">
                          <a:solidFill>
                            <a:schemeClr val="tx1"/>
                          </a:solidFill>
                          <a:latin typeface="Times New Roman" panose="02020603050405020304" pitchFamily="18" charset="0"/>
                          <a:cs typeface="Times New Roman" panose="02020603050405020304" pitchFamily="18" charset="0"/>
                        </a:rPr>
                        <a:t>Estimated % of suicides due to pesticide poisoning in the region</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lang="en-US" altLang="zh-CN" sz="1100" dirty="0">
                          <a:solidFill>
                            <a:schemeClr val="tx1"/>
                          </a:solidFill>
                          <a:latin typeface="Times New Roman" panose="02020603050405020304" pitchFamily="18" charset="0"/>
                          <a:cs typeface="Times New Roman" panose="02020603050405020304" pitchFamily="18" charset="0"/>
                        </a:rPr>
                        <a:t>Estimated no. pesticide</a:t>
                      </a:r>
                    </a:p>
                    <a:p>
                      <a:pPr algn="ctr">
                        <a:lnSpc>
                          <a:spcPts val="1100"/>
                        </a:lnSpc>
                      </a:pPr>
                      <a:r>
                        <a:rPr lang="en-US" altLang="zh-CN" sz="1100" dirty="0">
                          <a:solidFill>
                            <a:schemeClr val="tx1"/>
                          </a:solidFill>
                          <a:latin typeface="Times New Roman" panose="02020603050405020304" pitchFamily="18" charset="0"/>
                          <a:cs typeface="Times New Roman" panose="02020603050405020304" pitchFamily="18" charset="0"/>
                        </a:rPr>
                        <a:t>suicides</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lang="en-US" altLang="zh-CN" sz="1100" dirty="0">
                          <a:solidFill>
                            <a:schemeClr val="tx1"/>
                          </a:solidFill>
                          <a:latin typeface="Times New Roman" panose="02020603050405020304" pitchFamily="18" charset="0"/>
                          <a:cs typeface="Times New Roman" panose="02020603050405020304" pitchFamily="18" charset="0"/>
                        </a:rPr>
                        <a:t>% of each region's population</a:t>
                      </a:r>
                    </a:p>
                    <a:p>
                      <a:pPr algn="ctr">
                        <a:lnSpc>
                          <a:spcPts val="1100"/>
                        </a:lnSpc>
                      </a:pPr>
                      <a:r>
                        <a:rPr lang="en-US" altLang="zh-CN" sz="1100" dirty="0">
                          <a:solidFill>
                            <a:schemeClr val="tx1"/>
                          </a:solidFill>
                          <a:latin typeface="Times New Roman" panose="02020603050405020304" pitchFamily="18" charset="0"/>
                          <a:cs typeface="Times New Roman" panose="02020603050405020304" pitchFamily="18" charset="0"/>
                        </a:rPr>
                        <a:t>contributing to the estimate</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8131">
                <a:tc>
                  <a:txBody>
                    <a:bodyPr/>
                    <a:lstStyle/>
                    <a:p>
                      <a:pPr algn="ctr"/>
                      <a:r>
                        <a:rPr lang="en-US" altLang="zh-CN" sz="1050" dirty="0">
                          <a:solidFill>
                            <a:schemeClr val="tx1"/>
                          </a:solidFill>
                          <a:latin typeface="Times New Roman" panose="02020603050405020304" pitchFamily="18" charset="0"/>
                          <a:cs typeface="Times New Roman" panose="02020603050405020304" pitchFamily="18" charset="0"/>
                        </a:rPr>
                        <a:t>High-income countries</a:t>
                      </a:r>
                      <a:endParaRPr lang="zh-CN" altLang="en-US" sz="105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192000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1.7</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3300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89.7</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1185">
                <a:tc>
                  <a:txBody>
                    <a:bodyPr/>
                    <a:lstStyle/>
                    <a:p>
                      <a:pPr algn="ctr"/>
                      <a:r>
                        <a:rPr lang="en-US" altLang="zh-CN" sz="1050" dirty="0">
                          <a:solidFill>
                            <a:schemeClr val="tx1"/>
                          </a:solidFill>
                          <a:latin typeface="Times New Roman" panose="02020603050405020304" pitchFamily="18" charset="0"/>
                          <a:cs typeface="Times New Roman" panose="02020603050405020304" pitchFamily="18" charset="0"/>
                        </a:rPr>
                        <a:t>African Region</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61000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3.5</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2100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5.9</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1185">
                <a:tc>
                  <a:txBody>
                    <a:bodyPr/>
                    <a:lstStyle/>
                    <a:p>
                      <a:pPr algn="ctr"/>
                      <a:r>
                        <a:rPr lang="en-US" altLang="zh-CN" sz="1050" dirty="0">
                          <a:solidFill>
                            <a:schemeClr val="tx1"/>
                          </a:solidFill>
                          <a:latin typeface="Times New Roman" panose="02020603050405020304" pitchFamily="18" charset="0"/>
                          <a:cs typeface="Times New Roman" panose="02020603050405020304" pitchFamily="18" charset="0"/>
                        </a:rPr>
                        <a:t>the Americas</a:t>
                      </a:r>
                      <a:endParaRPr lang="zh-CN" altLang="en-US" sz="105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35000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8.8</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3100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95.7</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77197">
                <a:tc>
                  <a:txBody>
                    <a:bodyPr/>
                    <a:lstStyle/>
                    <a:p>
                      <a:pPr algn="ctr">
                        <a:lnSpc>
                          <a:spcPts val="1000"/>
                        </a:lnSpc>
                      </a:pPr>
                      <a:r>
                        <a:rPr lang="en-US" altLang="zh-CN" sz="1050" dirty="0">
                          <a:solidFill>
                            <a:schemeClr val="tx1"/>
                          </a:solidFill>
                          <a:latin typeface="Times New Roman" panose="02020603050405020304" pitchFamily="18" charset="0"/>
                          <a:cs typeface="Times New Roman" panose="02020603050405020304" pitchFamily="18" charset="0"/>
                        </a:rPr>
                        <a:t>Eastern Mediterranean Region</a:t>
                      </a:r>
                      <a:endParaRPr lang="zh-CN" altLang="en-US" sz="105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30000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7.1</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2100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33.4</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97399">
                <a:tc>
                  <a:txBody>
                    <a:bodyPr/>
                    <a:lstStyle/>
                    <a:p>
                      <a:pPr algn="ctr">
                        <a:lnSpc>
                          <a:spcPts val="1000"/>
                        </a:lnSpc>
                      </a:pPr>
                      <a:r>
                        <a:rPr lang="en-US" altLang="zh-CN" sz="1050" dirty="0">
                          <a:solidFill>
                            <a:schemeClr val="tx1"/>
                          </a:solidFill>
                          <a:latin typeface="Times New Roman" panose="02020603050405020304" pitchFamily="18" charset="0"/>
                          <a:cs typeface="Times New Roman" panose="02020603050405020304" pitchFamily="18" charset="0"/>
                        </a:rPr>
                        <a:t>European Region</a:t>
                      </a:r>
                      <a:endParaRPr lang="zh-CN" altLang="en-US" sz="105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35000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0.9</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56.2</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18131">
                <a:tc>
                  <a:txBody>
                    <a:bodyPr/>
                    <a:lstStyle/>
                    <a:p>
                      <a:pPr algn="ctr">
                        <a:lnSpc>
                          <a:spcPts val="1000"/>
                        </a:lnSpc>
                      </a:pPr>
                      <a:r>
                        <a:rPr lang="en-US" altLang="zh-CN" sz="1050" dirty="0">
                          <a:solidFill>
                            <a:schemeClr val="tx1"/>
                          </a:solidFill>
                          <a:latin typeface="Times New Roman" panose="02020603050405020304" pitchFamily="18" charset="0"/>
                          <a:cs typeface="Times New Roman" panose="02020603050405020304" pitchFamily="18" charset="0"/>
                        </a:rPr>
                        <a:t>South East Asia Region</a:t>
                      </a:r>
                      <a:endParaRPr lang="zh-CN" altLang="en-US" sz="105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314000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11.3</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35500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69.1</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18131">
                <a:tc>
                  <a:txBody>
                    <a:bodyPr/>
                    <a:lstStyle/>
                    <a:p>
                      <a:pPr algn="ctr">
                        <a:lnSpc>
                          <a:spcPts val="1000"/>
                        </a:lnSpc>
                      </a:pPr>
                      <a:r>
                        <a:rPr lang="en-US" altLang="zh-CN" sz="1050" dirty="0">
                          <a:solidFill>
                            <a:schemeClr val="tx1"/>
                          </a:solidFill>
                          <a:latin typeface="Times New Roman" panose="02020603050405020304" pitchFamily="18" charset="0"/>
                          <a:cs typeface="Times New Roman" panose="02020603050405020304" pitchFamily="18" charset="0"/>
                        </a:rPr>
                        <a:t>Western Pacific Region</a:t>
                      </a:r>
                      <a:endParaRPr lang="zh-CN" altLang="en-US" sz="105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131000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48.3</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63300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92.3</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91185">
                <a:tc>
                  <a:txBody>
                    <a:bodyPr/>
                    <a:lstStyle/>
                    <a:p>
                      <a:pPr algn="ctr"/>
                      <a:r>
                        <a:rPr lang="en-US" altLang="zh-CN" sz="1050" dirty="0">
                          <a:solidFill>
                            <a:schemeClr val="tx1"/>
                          </a:solidFill>
                          <a:latin typeface="Times New Roman" panose="02020603050405020304" pitchFamily="18" charset="0"/>
                          <a:cs typeface="Times New Roman" panose="02020603050405020304" pitchFamily="18" charset="0"/>
                        </a:rPr>
                        <a:t>Total</a:t>
                      </a:r>
                      <a:endParaRPr lang="zh-CN" altLang="en-US" sz="105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798000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13.7</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100" dirty="0">
                          <a:solidFill>
                            <a:schemeClr val="tx1"/>
                          </a:solidFill>
                          <a:latin typeface="Times New Roman" panose="02020603050405020304" pitchFamily="18" charset="0"/>
                          <a:cs typeface="Times New Roman" panose="02020603050405020304" pitchFamily="18" charset="0"/>
                        </a:rPr>
                        <a:t>109700</a:t>
                      </a: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1100" dirty="0">
                        <a:solidFill>
                          <a:schemeClr val="tx1"/>
                        </a:solidFill>
                        <a:latin typeface="Times New Roman" panose="02020603050405020304" pitchFamily="18" charset="0"/>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5" name="文本框 4"/>
          <p:cNvSpPr txBox="1"/>
          <p:nvPr/>
        </p:nvSpPr>
        <p:spPr>
          <a:xfrm>
            <a:off x="997976" y="1002756"/>
            <a:ext cx="6463564" cy="307777"/>
          </a:xfrm>
          <a:prstGeom prst="rect">
            <a:avLst/>
          </a:prstGeom>
          <a:noFill/>
        </p:spPr>
        <p:txBody>
          <a:bodyPr wrap="none" rtlCol="0">
            <a:spAutoFit/>
          </a:bodyPr>
          <a:lstStyle/>
          <a:p>
            <a:r>
              <a:rPr lang="en-US" altLang="zh-CN" sz="1400" dirty="0">
                <a:latin typeface="Times New Roman" panose="02020603050405020304" pitchFamily="18" charset="0"/>
                <a:cs typeface="Times New Roman" panose="02020603050405020304" pitchFamily="18" charset="0"/>
              </a:rPr>
              <a:t>Annual estimated number and percentage of  suicides in each WHO region (2010-2014)</a:t>
            </a:r>
            <a:endParaRPr lang="zh-CN" altLang="en-US" sz="1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4421506" y="4854270"/>
            <a:ext cx="4722494" cy="415498"/>
          </a:xfrm>
          <a:prstGeom prst="rect">
            <a:avLst/>
          </a:prstGeom>
          <a:noFill/>
        </p:spPr>
        <p:txBody>
          <a:bodyPr wrap="square">
            <a:spAutoFit/>
          </a:bodyPr>
          <a:lstStyle/>
          <a:p>
            <a:pPr algn="r"/>
            <a:r>
              <a:rPr lang="en-US" altLang="zh-CN" sz="1050" b="0" i="0" dirty="0">
                <a:solidFill>
                  <a:srgbClr val="000000"/>
                </a:solidFill>
                <a:effectLst/>
                <a:latin typeface="Times New Roman" panose="02020603050405020304" pitchFamily="18" charset="0"/>
                <a:cs typeface="Times New Roman" panose="02020603050405020304" pitchFamily="18" charset="0"/>
              </a:rPr>
              <a:t>The global burden of fatal self-poisoning with pesticides 2006-15: Systematic review</a:t>
            </a:r>
          </a:p>
          <a:p>
            <a:pPr algn="r"/>
            <a:r>
              <a:rPr lang="en-US" altLang="zh-CN" sz="1050" dirty="0">
                <a:solidFill>
                  <a:srgbClr val="000000"/>
                </a:solidFill>
                <a:latin typeface="Times New Roman" panose="02020603050405020304" pitchFamily="18" charset="0"/>
                <a:cs typeface="Times New Roman" panose="02020603050405020304" pitchFamily="18" charset="0"/>
              </a:rPr>
              <a:t>World Health Organization, 2014</a:t>
            </a:r>
            <a:r>
              <a:rPr lang="en-US" altLang="zh-CN" sz="1050" dirty="0">
                <a:latin typeface="Times New Roman" panose="02020603050405020304" pitchFamily="18" charset="0"/>
                <a:cs typeface="Times New Roman" panose="02020603050405020304" pitchFamily="18" charset="0"/>
              </a:rPr>
              <a:t> </a:t>
            </a:r>
            <a:endParaRPr lang="zh-CN" altLang="en-US" sz="1050" dirty="0">
              <a:latin typeface="Times New Roman" panose="02020603050405020304" pitchFamily="18" charset="0"/>
              <a:cs typeface="Times New Roman" panose="02020603050405020304" pitchFamily="18" charset="0"/>
            </a:endParaRPr>
          </a:p>
        </p:txBody>
      </p:sp>
      <p:grpSp>
        <p:nvGrpSpPr>
          <p:cNvPr id="16" name="组合 15"/>
          <p:cNvGrpSpPr/>
          <p:nvPr/>
        </p:nvGrpSpPr>
        <p:grpSpPr>
          <a:xfrm>
            <a:off x="315844" y="128880"/>
            <a:ext cx="3816424" cy="689037"/>
            <a:chOff x="104288" y="-19873"/>
            <a:chExt cx="5779745" cy="1043504"/>
          </a:xfrm>
        </p:grpSpPr>
        <p:sp>
          <p:nvSpPr>
            <p:cNvPr id="18" name="文本框 17"/>
            <p:cNvSpPr txBox="1"/>
            <p:nvPr/>
          </p:nvSpPr>
          <p:spPr>
            <a:xfrm>
              <a:off x="1040571" y="281050"/>
              <a:ext cx="4843462"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POISONING OVERVIEW</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19" name="组合 18"/>
            <p:cNvGrpSpPr/>
            <p:nvPr/>
          </p:nvGrpSpPr>
          <p:grpSpPr>
            <a:xfrm>
              <a:off x="104288" y="-19873"/>
              <a:ext cx="872241" cy="1043504"/>
              <a:chOff x="104288" y="-19873"/>
              <a:chExt cx="872241" cy="1043504"/>
            </a:xfrm>
          </p:grpSpPr>
          <p:sp>
            <p:nvSpPr>
              <p:cNvPr id="20" name="矩形 19"/>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1" name="组合 20"/>
              <p:cNvGrpSpPr/>
              <p:nvPr/>
            </p:nvGrpSpPr>
            <p:grpSpPr>
              <a:xfrm>
                <a:off x="104288" y="-19873"/>
                <a:ext cx="704852" cy="1043504"/>
                <a:chOff x="104288" y="-19873"/>
                <a:chExt cx="704852" cy="1043504"/>
              </a:xfrm>
            </p:grpSpPr>
            <p:sp>
              <p:nvSpPr>
                <p:cNvPr id="22" name="矩形 21"/>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3" name="组合 22"/>
                <p:cNvGrpSpPr/>
                <p:nvPr/>
              </p:nvGrpSpPr>
              <p:grpSpPr>
                <a:xfrm>
                  <a:off x="104288" y="-19873"/>
                  <a:ext cx="704852" cy="1043504"/>
                  <a:chOff x="104288" y="-19873"/>
                  <a:chExt cx="704852" cy="1043504"/>
                </a:xfrm>
              </p:grpSpPr>
              <p:sp>
                <p:nvSpPr>
                  <p:cNvPr id="24" name="文本框 23"/>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1</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25" name="文本框 24"/>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421506" y="4854270"/>
            <a:ext cx="4722494" cy="253916"/>
          </a:xfrm>
          <a:prstGeom prst="rect">
            <a:avLst/>
          </a:prstGeom>
          <a:noFill/>
        </p:spPr>
        <p:txBody>
          <a:bodyPr wrap="square">
            <a:spAutoFit/>
          </a:bodyPr>
          <a:lstStyle/>
          <a:p>
            <a:pPr algn="r"/>
            <a:endParaRPr lang="zh-CN" altLang="en-US" sz="1050" dirty="0">
              <a:latin typeface="Times New Roman" panose="02020603050405020304" pitchFamily="18" charset="0"/>
              <a:cs typeface="Times New Roman" panose="02020603050405020304" pitchFamily="18" charset="0"/>
            </a:endParaRPr>
          </a:p>
        </p:txBody>
      </p:sp>
      <p:grpSp>
        <p:nvGrpSpPr>
          <p:cNvPr id="16" name="组合 15"/>
          <p:cNvGrpSpPr/>
          <p:nvPr/>
        </p:nvGrpSpPr>
        <p:grpSpPr>
          <a:xfrm>
            <a:off x="315844" y="128880"/>
            <a:ext cx="3816424" cy="689037"/>
            <a:chOff x="104288" y="-19873"/>
            <a:chExt cx="5779745" cy="1043504"/>
          </a:xfrm>
        </p:grpSpPr>
        <p:sp>
          <p:nvSpPr>
            <p:cNvPr id="18" name="文本框 17"/>
            <p:cNvSpPr txBox="1"/>
            <p:nvPr/>
          </p:nvSpPr>
          <p:spPr>
            <a:xfrm>
              <a:off x="1040571" y="281050"/>
              <a:ext cx="4843462"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POISONING OVERVIEW</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19" name="组合 18"/>
            <p:cNvGrpSpPr/>
            <p:nvPr/>
          </p:nvGrpSpPr>
          <p:grpSpPr>
            <a:xfrm>
              <a:off x="104288" y="-19873"/>
              <a:ext cx="872241" cy="1043504"/>
              <a:chOff x="104288" y="-19873"/>
              <a:chExt cx="872241" cy="1043504"/>
            </a:xfrm>
          </p:grpSpPr>
          <p:sp>
            <p:nvSpPr>
              <p:cNvPr id="20" name="矩形 19"/>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1" name="组合 20"/>
              <p:cNvGrpSpPr/>
              <p:nvPr/>
            </p:nvGrpSpPr>
            <p:grpSpPr>
              <a:xfrm>
                <a:off x="104288" y="-19873"/>
                <a:ext cx="704852" cy="1043504"/>
                <a:chOff x="104288" y="-19873"/>
                <a:chExt cx="704852" cy="1043504"/>
              </a:xfrm>
            </p:grpSpPr>
            <p:sp>
              <p:nvSpPr>
                <p:cNvPr id="22" name="矩形 21"/>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3" name="组合 22"/>
                <p:cNvGrpSpPr/>
                <p:nvPr/>
              </p:nvGrpSpPr>
              <p:grpSpPr>
                <a:xfrm>
                  <a:off x="104288" y="-19873"/>
                  <a:ext cx="704852" cy="1043504"/>
                  <a:chOff x="104288" y="-19873"/>
                  <a:chExt cx="704852" cy="1043504"/>
                </a:xfrm>
              </p:grpSpPr>
              <p:sp>
                <p:nvSpPr>
                  <p:cNvPr id="24" name="文本框 23"/>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1</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25" name="文本框 24"/>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pic>
        <p:nvPicPr>
          <p:cNvPr id="4" name="图片 3">
            <a:extLst>
              <a:ext uri="{FF2B5EF4-FFF2-40B4-BE49-F238E27FC236}">
                <a16:creationId xmlns:a16="http://schemas.microsoft.com/office/drawing/2014/main" id="{01B19F3A-6616-4DCB-8C3E-A9492016F595}"/>
              </a:ext>
            </a:extLst>
          </p:cNvPr>
          <p:cNvPicPr>
            <a:picLocks noChangeAspect="1"/>
          </p:cNvPicPr>
          <p:nvPr/>
        </p:nvPicPr>
        <p:blipFill>
          <a:blip r:embed="rId3"/>
          <a:stretch>
            <a:fillRect/>
          </a:stretch>
        </p:blipFill>
        <p:spPr>
          <a:xfrm>
            <a:off x="1160850" y="679417"/>
            <a:ext cx="5942836" cy="4171753"/>
          </a:xfrm>
          <a:prstGeom prst="rect">
            <a:avLst/>
          </a:prstGeom>
        </p:spPr>
      </p:pic>
      <p:pic>
        <p:nvPicPr>
          <p:cNvPr id="7" name="图片 6">
            <a:extLst>
              <a:ext uri="{FF2B5EF4-FFF2-40B4-BE49-F238E27FC236}">
                <a16:creationId xmlns:a16="http://schemas.microsoft.com/office/drawing/2014/main" id="{A78ECFDA-D7B2-4122-80BB-322C8889F4E9}"/>
              </a:ext>
            </a:extLst>
          </p:cNvPr>
          <p:cNvPicPr>
            <a:picLocks noChangeAspect="1"/>
          </p:cNvPicPr>
          <p:nvPr/>
        </p:nvPicPr>
        <p:blipFill>
          <a:blip r:embed="rId4"/>
          <a:stretch>
            <a:fillRect/>
          </a:stretch>
        </p:blipFill>
        <p:spPr>
          <a:xfrm>
            <a:off x="876999" y="4907729"/>
            <a:ext cx="7972425" cy="295275"/>
          </a:xfrm>
          <a:prstGeom prst="rect">
            <a:avLst/>
          </a:prstGeom>
        </p:spPr>
      </p:pic>
    </p:spTree>
    <p:extLst>
      <p:ext uri="{BB962C8B-B14F-4D97-AF65-F5344CB8AC3E}">
        <p14:creationId xmlns:p14="http://schemas.microsoft.com/office/powerpoint/2010/main" val="1089108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p:cNvSpPr/>
          <p:nvPr/>
        </p:nvSpPr>
        <p:spPr>
          <a:xfrm>
            <a:off x="3957688" y="2463406"/>
            <a:ext cx="1151931" cy="115193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half" idx="2"/>
          </p:nvPr>
        </p:nvSpPr>
        <p:spPr>
          <a:xfrm>
            <a:off x="6110141" y="3835212"/>
            <a:ext cx="1318506" cy="460311"/>
          </a:xfrm>
        </p:spPr>
        <p:txBody>
          <a:bodyPr/>
          <a:lstStyle/>
          <a:p>
            <a:pPr>
              <a:lnSpc>
                <a:spcPts val="1400"/>
              </a:lnSpc>
              <a:buClr>
                <a:srgbClr val="0070C0"/>
              </a:buClr>
            </a:pPr>
            <a:r>
              <a:rPr lang="en-US" altLang="zh-CN" dirty="0">
                <a:latin typeface="Times New Roman" panose="02020603050405020304" pitchFamily="18" charset="0"/>
                <a:cs typeface="Times New Roman" panose="02020603050405020304" pitchFamily="18" charset="0"/>
              </a:rPr>
              <a:t>Other fatal </a:t>
            </a:r>
          </a:p>
          <a:p>
            <a:pPr>
              <a:lnSpc>
                <a:spcPts val="1400"/>
              </a:lnSpc>
              <a:buClr>
                <a:srgbClr val="0070C0"/>
              </a:buClr>
            </a:pPr>
            <a:r>
              <a:rPr lang="en-US" altLang="zh-CN" dirty="0">
                <a:latin typeface="Times New Roman" panose="02020603050405020304" pitchFamily="18" charset="0"/>
                <a:cs typeface="Times New Roman" panose="02020603050405020304" pitchFamily="18" charset="0"/>
              </a:rPr>
              <a:t>complications</a:t>
            </a:r>
            <a:endParaRPr lang="zh-CN" altLang="en-US" dirty="0">
              <a:latin typeface="Times New Roman" panose="02020603050405020304" pitchFamily="18" charset="0"/>
              <a:cs typeface="Times New Roman" panose="02020603050405020304" pitchFamily="18" charset="0"/>
            </a:endParaRPr>
          </a:p>
        </p:txBody>
      </p:sp>
      <p:sp>
        <p:nvSpPr>
          <p:cNvPr id="27" name="文本框 26"/>
          <p:cNvSpPr txBox="1"/>
          <p:nvPr/>
        </p:nvSpPr>
        <p:spPr>
          <a:xfrm>
            <a:off x="4933605" y="1031500"/>
            <a:ext cx="1413722" cy="451406"/>
          </a:xfrm>
          <a:prstGeom prst="rect">
            <a:avLst/>
          </a:prstGeom>
          <a:noFill/>
        </p:spPr>
        <p:txBody>
          <a:bodyPr wrap="square">
            <a:spAutoFit/>
          </a:bodyPr>
          <a:lstStyle/>
          <a:p>
            <a:pPr>
              <a:lnSpc>
                <a:spcPts val="1400"/>
              </a:lnSpc>
              <a:buClr>
                <a:srgbClr val="0070C0"/>
              </a:buClr>
            </a:pPr>
            <a:r>
              <a:rPr lang="en-US" altLang="zh-CN" sz="1400" dirty="0">
                <a:latin typeface="Times New Roman" panose="02020603050405020304" pitchFamily="18" charset="0"/>
                <a:cs typeface="Times New Roman" panose="02020603050405020304" pitchFamily="18" charset="0"/>
              </a:rPr>
              <a:t>Cells destruction </a:t>
            </a:r>
          </a:p>
          <a:p>
            <a:pPr>
              <a:lnSpc>
                <a:spcPts val="1400"/>
              </a:lnSpc>
              <a:buClr>
                <a:srgbClr val="0070C0"/>
              </a:buClr>
            </a:pPr>
            <a:r>
              <a:rPr lang="en-US" altLang="zh-CN" sz="1400" dirty="0">
                <a:latin typeface="Times New Roman" panose="02020603050405020304" pitchFamily="18" charset="0"/>
                <a:cs typeface="Times New Roman" panose="02020603050405020304" pitchFamily="18" charset="0"/>
              </a:rPr>
              <a:t>or death</a:t>
            </a:r>
          </a:p>
        </p:txBody>
      </p:sp>
      <p:sp>
        <p:nvSpPr>
          <p:cNvPr id="29" name="文本框 28"/>
          <p:cNvSpPr txBox="1"/>
          <p:nvPr/>
        </p:nvSpPr>
        <p:spPr>
          <a:xfrm>
            <a:off x="1577141" y="1639652"/>
            <a:ext cx="1296530" cy="523220"/>
          </a:xfrm>
          <a:prstGeom prst="rect">
            <a:avLst/>
          </a:prstGeom>
          <a:noFill/>
        </p:spPr>
        <p:txBody>
          <a:bodyPr wrap="square">
            <a:spAutoFit/>
          </a:bodyPr>
          <a:lstStyle/>
          <a:p>
            <a:pPr algn="r">
              <a:buClr>
                <a:srgbClr val="0070C0"/>
              </a:buClr>
            </a:pPr>
            <a:r>
              <a:rPr lang="en-US" altLang="zh-CN" sz="1400" dirty="0">
                <a:latin typeface="Times New Roman" panose="02020603050405020304" pitchFamily="18" charset="0"/>
                <a:cs typeface="Times New Roman" panose="02020603050405020304" pitchFamily="18" charset="0"/>
              </a:rPr>
              <a:t>Tissue hypoxia</a:t>
            </a:r>
          </a:p>
          <a:p>
            <a:pPr algn="r">
              <a:buClr>
                <a:srgbClr val="0070C0"/>
              </a:buClr>
            </a:pPr>
            <a:r>
              <a:rPr lang="en-US" altLang="zh-CN" sz="1400" dirty="0">
                <a:latin typeface="Times New Roman" panose="02020603050405020304" pitchFamily="18" charset="0"/>
                <a:cs typeface="Times New Roman" panose="02020603050405020304" pitchFamily="18" charset="0"/>
              </a:rPr>
              <a:t> and ischemia</a:t>
            </a:r>
          </a:p>
        </p:txBody>
      </p:sp>
      <p:sp>
        <p:nvSpPr>
          <p:cNvPr id="31" name="文本框 30"/>
          <p:cNvSpPr txBox="1"/>
          <p:nvPr/>
        </p:nvSpPr>
        <p:spPr>
          <a:xfrm>
            <a:off x="767160" y="2783865"/>
            <a:ext cx="1828623" cy="523220"/>
          </a:xfrm>
          <a:prstGeom prst="rect">
            <a:avLst/>
          </a:prstGeom>
          <a:noFill/>
        </p:spPr>
        <p:txBody>
          <a:bodyPr wrap="square">
            <a:spAutoFit/>
          </a:bodyPr>
          <a:lstStyle/>
          <a:p>
            <a:pPr algn="r">
              <a:buClr>
                <a:srgbClr val="0070C0"/>
              </a:buClr>
            </a:pPr>
            <a:r>
              <a:rPr lang="en-US" altLang="zh-CN" sz="1400" dirty="0">
                <a:latin typeface="Times New Roman" panose="02020603050405020304" pitchFamily="18" charset="0"/>
                <a:cs typeface="Times New Roman" panose="02020603050405020304" pitchFamily="18" charset="0"/>
              </a:rPr>
              <a:t>Respiratory depression </a:t>
            </a:r>
          </a:p>
          <a:p>
            <a:pPr algn="r">
              <a:buClr>
                <a:srgbClr val="0070C0"/>
              </a:buClr>
            </a:pPr>
            <a:r>
              <a:rPr lang="en-US" altLang="zh-CN" sz="1400" dirty="0">
                <a:latin typeface="Times New Roman" panose="02020603050405020304" pitchFamily="18" charset="0"/>
                <a:cs typeface="Times New Roman" panose="02020603050405020304" pitchFamily="18" charset="0"/>
              </a:rPr>
              <a:t>or apnea</a:t>
            </a:r>
          </a:p>
        </p:txBody>
      </p:sp>
      <p:sp>
        <p:nvSpPr>
          <p:cNvPr id="33" name="文本框 32"/>
          <p:cNvSpPr txBox="1"/>
          <p:nvPr/>
        </p:nvSpPr>
        <p:spPr>
          <a:xfrm>
            <a:off x="6496047" y="2885484"/>
            <a:ext cx="1740677" cy="307777"/>
          </a:xfrm>
          <a:prstGeom prst="rect">
            <a:avLst/>
          </a:prstGeom>
          <a:noFill/>
        </p:spPr>
        <p:txBody>
          <a:bodyPr wrap="square">
            <a:spAutoFit/>
          </a:bodyPr>
          <a:lstStyle/>
          <a:p>
            <a:pPr>
              <a:buClr>
                <a:srgbClr val="0070C0"/>
              </a:buClr>
            </a:pPr>
            <a:r>
              <a:rPr lang="en-US" altLang="zh-CN" sz="1400" dirty="0">
                <a:latin typeface="Times New Roman" panose="02020603050405020304" pitchFamily="18" charset="0"/>
                <a:cs typeface="Times New Roman" panose="02020603050405020304" pitchFamily="18" charset="0"/>
              </a:rPr>
              <a:t>Severe organ injuries </a:t>
            </a:r>
          </a:p>
        </p:txBody>
      </p:sp>
      <p:sp>
        <p:nvSpPr>
          <p:cNvPr id="35" name="文本框 34"/>
          <p:cNvSpPr txBox="1"/>
          <p:nvPr/>
        </p:nvSpPr>
        <p:spPr>
          <a:xfrm>
            <a:off x="4868353" y="4631970"/>
            <a:ext cx="1512168" cy="307777"/>
          </a:xfrm>
          <a:prstGeom prst="rect">
            <a:avLst/>
          </a:prstGeom>
          <a:noFill/>
        </p:spPr>
        <p:txBody>
          <a:bodyPr wrap="square">
            <a:spAutoFit/>
          </a:bodyPr>
          <a:lstStyle/>
          <a:p>
            <a:pPr>
              <a:buClr>
                <a:srgbClr val="0070C0"/>
              </a:buClr>
            </a:pPr>
            <a:r>
              <a:rPr lang="en-US" altLang="zh-CN" sz="1400" dirty="0">
                <a:latin typeface="Times New Roman" panose="02020603050405020304" pitchFamily="18" charset="0"/>
                <a:cs typeface="Times New Roman" panose="02020603050405020304" pitchFamily="18" charset="0"/>
              </a:rPr>
              <a:t>Pulmonary edema</a:t>
            </a:r>
          </a:p>
        </p:txBody>
      </p:sp>
      <p:sp>
        <p:nvSpPr>
          <p:cNvPr id="37" name="文本框 36"/>
          <p:cNvSpPr txBox="1"/>
          <p:nvPr/>
        </p:nvSpPr>
        <p:spPr>
          <a:xfrm>
            <a:off x="6084168" y="1862901"/>
            <a:ext cx="1287791" cy="307777"/>
          </a:xfrm>
          <a:prstGeom prst="rect">
            <a:avLst/>
          </a:prstGeom>
          <a:noFill/>
        </p:spPr>
        <p:txBody>
          <a:bodyPr wrap="square">
            <a:spAutoFit/>
          </a:bodyPr>
          <a:lstStyle/>
          <a:p>
            <a:pPr>
              <a:buClr>
                <a:srgbClr val="0070C0"/>
              </a:buClr>
            </a:pPr>
            <a:r>
              <a:rPr lang="en-US" altLang="zh-CN" sz="1400" dirty="0">
                <a:latin typeface="Times New Roman" panose="02020603050405020304" pitchFamily="18" charset="0"/>
                <a:cs typeface="Times New Roman" panose="02020603050405020304" pitchFamily="18" charset="0"/>
              </a:rPr>
              <a:t>Hallucinations</a:t>
            </a:r>
          </a:p>
        </p:txBody>
      </p:sp>
      <p:sp>
        <p:nvSpPr>
          <p:cNvPr id="39" name="文本框 38"/>
          <p:cNvSpPr txBox="1"/>
          <p:nvPr/>
        </p:nvSpPr>
        <p:spPr>
          <a:xfrm>
            <a:off x="1903088" y="3911480"/>
            <a:ext cx="1129514" cy="307777"/>
          </a:xfrm>
          <a:prstGeom prst="rect">
            <a:avLst/>
          </a:prstGeom>
          <a:noFill/>
        </p:spPr>
        <p:txBody>
          <a:bodyPr wrap="square">
            <a:spAutoFit/>
          </a:bodyPr>
          <a:lstStyle/>
          <a:p>
            <a:pPr>
              <a:buClr>
                <a:srgbClr val="0070C0"/>
              </a:buClr>
            </a:pPr>
            <a:r>
              <a:rPr lang="en-US" altLang="zh-CN" sz="1400" dirty="0">
                <a:latin typeface="Times New Roman" panose="02020603050405020304" pitchFamily="18" charset="0"/>
                <a:cs typeface="Times New Roman" panose="02020603050405020304" pitchFamily="18" charset="0"/>
              </a:rPr>
              <a:t>Renal failure</a:t>
            </a:r>
          </a:p>
        </p:txBody>
      </p:sp>
      <p:grpSp>
        <p:nvGrpSpPr>
          <p:cNvPr id="32" name="组合 31"/>
          <p:cNvGrpSpPr/>
          <p:nvPr/>
        </p:nvGrpSpPr>
        <p:grpSpPr>
          <a:xfrm>
            <a:off x="315844" y="128880"/>
            <a:ext cx="4400172" cy="689037"/>
            <a:chOff x="104288" y="-19873"/>
            <a:chExt cx="6663796" cy="1043504"/>
          </a:xfrm>
        </p:grpSpPr>
        <p:sp>
          <p:nvSpPr>
            <p:cNvPr id="34" name="文本框 33"/>
            <p:cNvSpPr txBox="1"/>
            <p:nvPr/>
          </p:nvSpPr>
          <p:spPr>
            <a:xfrm>
              <a:off x="1040571" y="281050"/>
              <a:ext cx="5727513"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CONSEQUENCE OF POISONING</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36" name="组合 35"/>
            <p:cNvGrpSpPr/>
            <p:nvPr/>
          </p:nvGrpSpPr>
          <p:grpSpPr>
            <a:xfrm>
              <a:off x="104288" y="-19873"/>
              <a:ext cx="872241" cy="1043504"/>
              <a:chOff x="104288" y="-19873"/>
              <a:chExt cx="872241" cy="1043504"/>
            </a:xfrm>
          </p:grpSpPr>
          <p:sp>
            <p:nvSpPr>
              <p:cNvPr id="38" name="矩形 37"/>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40" name="组合 39"/>
              <p:cNvGrpSpPr/>
              <p:nvPr/>
            </p:nvGrpSpPr>
            <p:grpSpPr>
              <a:xfrm>
                <a:off x="104288" y="-19873"/>
                <a:ext cx="704852" cy="1043504"/>
                <a:chOff x="104288" y="-19873"/>
                <a:chExt cx="704852" cy="1043504"/>
              </a:xfrm>
            </p:grpSpPr>
            <p:sp>
              <p:nvSpPr>
                <p:cNvPr id="41" name="矩形 40"/>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04288" y="-19873"/>
                  <a:ext cx="704852" cy="1043504"/>
                  <a:chOff x="104288" y="-19873"/>
                  <a:chExt cx="704852" cy="1043504"/>
                </a:xfrm>
              </p:grpSpPr>
              <p:sp>
                <p:nvSpPr>
                  <p:cNvPr id="43" name="文本框 42"/>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1</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44" name="文本框 43"/>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
        <p:nvSpPr>
          <p:cNvPr id="20" name="椭圆 19"/>
          <p:cNvSpPr/>
          <p:nvPr/>
        </p:nvSpPr>
        <p:spPr>
          <a:xfrm>
            <a:off x="2962257" y="1474078"/>
            <a:ext cx="3142795" cy="3142795"/>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8"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r="12500"/>
          <a:stretch>
            <a:fillRect/>
          </a:stretch>
        </p:blipFill>
        <p:spPr bwMode="auto">
          <a:xfrm>
            <a:off x="4173654" y="4229925"/>
            <a:ext cx="720000" cy="720000"/>
          </a:xfrm>
          <a:prstGeom prst="ellipse">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4041" y="1090968"/>
            <a:ext cx="719226" cy="720000"/>
          </a:xfrm>
          <a:prstGeom prst="ellipse">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4918" y="1651664"/>
            <a:ext cx="719226" cy="720000"/>
          </a:xfrm>
          <a:prstGeom prst="ellipse">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7647" y="2685475"/>
            <a:ext cx="721445" cy="720000"/>
          </a:xfrm>
          <a:prstGeom prst="ellipse">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781" t="169" r="24673" b="-169"/>
          <a:stretch>
            <a:fillRect/>
          </a:stretch>
        </p:blipFill>
        <p:spPr bwMode="auto">
          <a:xfrm>
            <a:off x="5744492" y="2685475"/>
            <a:ext cx="720000" cy="720000"/>
          </a:xfrm>
          <a:prstGeom prst="ellipse">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8412" y="1651664"/>
            <a:ext cx="719226" cy="720000"/>
          </a:xfrm>
          <a:prstGeom prst="ellipse">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2060" name="Picture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06" r="31353"/>
          <a:stretch>
            <a:fillRect/>
          </a:stretch>
        </p:blipFill>
        <p:spPr bwMode="auto">
          <a:xfrm>
            <a:off x="3005156" y="3705558"/>
            <a:ext cx="758750" cy="720000"/>
          </a:xfrm>
          <a:prstGeom prst="ellipse">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283" t="2245" r="37297" b="61320"/>
          <a:stretch>
            <a:fillRect/>
          </a:stretch>
        </p:blipFill>
        <p:spPr bwMode="auto">
          <a:xfrm>
            <a:off x="5278025" y="3705558"/>
            <a:ext cx="720000" cy="720000"/>
          </a:xfrm>
          <a:prstGeom prst="ellipse">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46" name="文本框 45"/>
          <p:cNvSpPr txBox="1"/>
          <p:nvPr/>
        </p:nvSpPr>
        <p:spPr>
          <a:xfrm>
            <a:off x="3730827" y="2885484"/>
            <a:ext cx="1682345" cy="307777"/>
          </a:xfrm>
          <a:prstGeom prst="rect">
            <a:avLst/>
          </a:prstGeom>
          <a:noFill/>
        </p:spPr>
        <p:txBody>
          <a:bodyPr wrap="square">
            <a:spAutoFit/>
          </a:bodyPr>
          <a:lstStyle/>
          <a:p>
            <a:pPr>
              <a:buClr>
                <a:srgbClr val="0070C0"/>
              </a:buClr>
            </a:pPr>
            <a:r>
              <a:rPr lang="en-US" altLang="zh-CN" sz="1400" b="1" dirty="0">
                <a:latin typeface="Times New Roman" panose="02020603050405020304" pitchFamily="18" charset="0"/>
                <a:cs typeface="Times New Roman" panose="02020603050405020304" pitchFamily="18" charset="0"/>
              </a:rPr>
              <a:t>CONSEQUENCE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315844" y="128880"/>
            <a:ext cx="6776436" cy="689037"/>
            <a:chOff x="104288" y="-19873"/>
            <a:chExt cx="10262506" cy="1043504"/>
          </a:xfrm>
        </p:grpSpPr>
        <p:sp>
          <p:nvSpPr>
            <p:cNvPr id="34" name="文本框 33"/>
            <p:cNvSpPr txBox="1"/>
            <p:nvPr/>
          </p:nvSpPr>
          <p:spPr>
            <a:xfrm>
              <a:off x="1040571" y="281050"/>
              <a:ext cx="9326223"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Factors affecting the prognosis of poisoning</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36" name="组合 35"/>
            <p:cNvGrpSpPr/>
            <p:nvPr/>
          </p:nvGrpSpPr>
          <p:grpSpPr>
            <a:xfrm>
              <a:off x="104288" y="-19873"/>
              <a:ext cx="872241" cy="1043504"/>
              <a:chOff x="104288" y="-19873"/>
              <a:chExt cx="872241" cy="1043504"/>
            </a:xfrm>
          </p:grpSpPr>
          <p:sp>
            <p:nvSpPr>
              <p:cNvPr id="38" name="矩形 37"/>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40" name="组合 39"/>
              <p:cNvGrpSpPr/>
              <p:nvPr/>
            </p:nvGrpSpPr>
            <p:grpSpPr>
              <a:xfrm>
                <a:off x="104288" y="-19873"/>
                <a:ext cx="704852" cy="1043504"/>
                <a:chOff x="104288" y="-19873"/>
                <a:chExt cx="704852" cy="1043504"/>
              </a:xfrm>
            </p:grpSpPr>
            <p:sp>
              <p:nvSpPr>
                <p:cNvPr id="41" name="矩形 40"/>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04288" y="-19873"/>
                  <a:ext cx="704852" cy="1043504"/>
                  <a:chOff x="104288" y="-19873"/>
                  <a:chExt cx="704852" cy="1043504"/>
                </a:xfrm>
              </p:grpSpPr>
              <p:sp>
                <p:nvSpPr>
                  <p:cNvPr id="43" name="文本框 42"/>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1</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44" name="文本框 43"/>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sp>
        <p:nvSpPr>
          <p:cNvPr id="54" name="文本框 53"/>
          <p:cNvSpPr txBox="1"/>
          <p:nvPr/>
        </p:nvSpPr>
        <p:spPr>
          <a:xfrm>
            <a:off x="1403648" y="4225257"/>
            <a:ext cx="6336704" cy="584775"/>
          </a:xfrm>
          <a:prstGeom prst="rect">
            <a:avLst/>
          </a:prstGeom>
          <a:noFill/>
        </p:spPr>
        <p:txBody>
          <a:bodyPr wrap="square">
            <a:spAutoFit/>
          </a:bodyPr>
          <a:lstStyle/>
          <a:p>
            <a:pPr algn="ctr">
              <a:buClr>
                <a:srgbClr val="0070C0"/>
              </a:buClr>
            </a:pPr>
            <a:r>
              <a:rPr lang="en-US" altLang="zh-CN" sz="1600" dirty="0">
                <a:latin typeface="Times New Roman" panose="02020603050405020304" pitchFamily="18" charset="0"/>
                <a:cs typeface="Times New Roman" panose="02020603050405020304" pitchFamily="18" charset="0"/>
              </a:rPr>
              <a:t>Different time to use the same treatment method </a:t>
            </a:r>
          </a:p>
          <a:p>
            <a:pPr algn="ctr">
              <a:buClr>
                <a:srgbClr val="0070C0"/>
              </a:buClr>
            </a:pPr>
            <a:r>
              <a:rPr lang="en-US" altLang="zh-CN" sz="1600" dirty="0">
                <a:latin typeface="Times New Roman" panose="02020603050405020304" pitchFamily="18" charset="0"/>
                <a:cs typeface="Times New Roman" panose="02020603050405020304" pitchFamily="18" charset="0"/>
              </a:rPr>
              <a:t>may lead to absolutely different effects.</a:t>
            </a:r>
          </a:p>
        </p:txBody>
      </p:sp>
      <p:sp>
        <p:nvSpPr>
          <p:cNvPr id="62" name="Freeform 35"/>
          <p:cNvSpPr/>
          <p:nvPr/>
        </p:nvSpPr>
        <p:spPr bwMode="auto">
          <a:xfrm>
            <a:off x="1842932" y="2792727"/>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018ED6"/>
          </a:solidFill>
          <a:ln>
            <a:noFill/>
          </a:ln>
        </p:spPr>
        <p:txBody>
          <a:bodyPr vert="horz" wrap="square" lIns="91440" tIns="45720" rIns="91440" bIns="45720" numCol="1" anchor="t" anchorCtr="0" compatLnSpc="1"/>
          <a:lstStyle/>
          <a:p>
            <a:endParaRPr lang="en-US" dirty="0"/>
          </a:p>
        </p:txBody>
      </p:sp>
      <p:grpSp>
        <p:nvGrpSpPr>
          <p:cNvPr id="50" name="组合 49"/>
          <p:cNvGrpSpPr/>
          <p:nvPr/>
        </p:nvGrpSpPr>
        <p:grpSpPr>
          <a:xfrm>
            <a:off x="2151460" y="1233433"/>
            <a:ext cx="1296144" cy="1299033"/>
            <a:chOff x="1285876" y="1419663"/>
            <a:chExt cx="1654175" cy="1657862"/>
          </a:xfrm>
        </p:grpSpPr>
        <p:sp>
          <p:nvSpPr>
            <p:cNvPr id="51" name="Oval 12"/>
            <p:cNvSpPr>
              <a:spLocks noChangeArrowheads="1"/>
            </p:cNvSpPr>
            <p:nvPr/>
          </p:nvSpPr>
          <p:spPr bwMode="auto">
            <a:xfrm>
              <a:off x="1446772" y="1589029"/>
              <a:ext cx="1332382" cy="1332382"/>
            </a:xfrm>
            <a:prstGeom prst="ellipse">
              <a:avLst/>
            </a:prstGeom>
            <a:solidFill>
              <a:srgbClr val="4674B8"/>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lumMod val="50000"/>
                  </a:srgbClr>
                </a:solidFill>
                <a:effectLst/>
                <a:uLnTx/>
                <a:uFillTx/>
                <a:latin typeface="Calibri"/>
                <a:ea typeface="SimSun" panose="02010600030101010101" pitchFamily="2" charset="-122"/>
              </a:endParaRPr>
            </a:p>
          </p:txBody>
        </p:sp>
        <p:sp>
          <p:nvSpPr>
            <p:cNvPr id="52" name="Freeform 13"/>
            <p:cNvSpPr/>
            <p:nvPr/>
          </p:nvSpPr>
          <p:spPr bwMode="auto">
            <a:xfrm>
              <a:off x="1285876" y="2258122"/>
              <a:ext cx="174625" cy="396997"/>
            </a:xfrm>
            <a:custGeom>
              <a:avLst/>
              <a:gdLst>
                <a:gd name="T0" fmla="*/ 78 w 78"/>
                <a:gd name="T1" fmla="*/ 159 h 177"/>
                <a:gd name="T2" fmla="*/ 35 w 78"/>
                <a:gd name="T3" fmla="*/ 0 h 177"/>
                <a:gd name="T4" fmla="*/ 0 w 78"/>
                <a:gd name="T5" fmla="*/ 0 h 177"/>
                <a:gd name="T6" fmla="*/ 48 w 78"/>
                <a:gd name="T7" fmla="*/ 177 h 177"/>
                <a:gd name="T8" fmla="*/ 78 w 78"/>
                <a:gd name="T9" fmla="*/ 159 h 177"/>
              </a:gdLst>
              <a:ahLst/>
              <a:cxnLst>
                <a:cxn ang="0">
                  <a:pos x="T0" y="T1"/>
                </a:cxn>
                <a:cxn ang="0">
                  <a:pos x="T2" y="T3"/>
                </a:cxn>
                <a:cxn ang="0">
                  <a:pos x="T4" y="T5"/>
                </a:cxn>
                <a:cxn ang="0">
                  <a:pos x="T6" y="T7"/>
                </a:cxn>
                <a:cxn ang="0">
                  <a:pos x="T8" y="T9"/>
                </a:cxn>
              </a:cxnLst>
              <a:rect l="0" t="0" r="r" b="b"/>
              <a:pathLst>
                <a:path w="78" h="177">
                  <a:moveTo>
                    <a:pt x="78" y="159"/>
                  </a:moveTo>
                  <a:cubicBezTo>
                    <a:pt x="52" y="112"/>
                    <a:pt x="36" y="58"/>
                    <a:pt x="35" y="0"/>
                  </a:cubicBezTo>
                  <a:cubicBezTo>
                    <a:pt x="0" y="0"/>
                    <a:pt x="0" y="0"/>
                    <a:pt x="0" y="0"/>
                  </a:cubicBezTo>
                  <a:cubicBezTo>
                    <a:pt x="1" y="64"/>
                    <a:pt x="18" y="124"/>
                    <a:pt x="48" y="177"/>
                  </a:cubicBezTo>
                  <a:lnTo>
                    <a:pt x="78" y="159"/>
                  </a:lnTo>
                  <a:close/>
                </a:path>
              </a:pathLst>
            </a:custGeom>
            <a:solidFill>
              <a:srgbClr val="FF910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53" name="Freeform 14"/>
            <p:cNvSpPr/>
            <p:nvPr/>
          </p:nvSpPr>
          <p:spPr bwMode="auto">
            <a:xfrm>
              <a:off x="1708151" y="2902846"/>
              <a:ext cx="396875" cy="174679"/>
            </a:xfrm>
            <a:custGeom>
              <a:avLst/>
              <a:gdLst>
                <a:gd name="T0" fmla="*/ 178 w 178"/>
                <a:gd name="T1" fmla="*/ 78 h 78"/>
                <a:gd name="T2" fmla="*/ 178 w 178"/>
                <a:gd name="T3" fmla="*/ 43 h 78"/>
                <a:gd name="T4" fmla="*/ 18 w 178"/>
                <a:gd name="T5" fmla="*/ 0 h 78"/>
                <a:gd name="T6" fmla="*/ 0 w 178"/>
                <a:gd name="T7" fmla="*/ 30 h 78"/>
                <a:gd name="T8" fmla="*/ 178 w 178"/>
                <a:gd name="T9" fmla="*/ 78 h 78"/>
              </a:gdLst>
              <a:ahLst/>
              <a:cxnLst>
                <a:cxn ang="0">
                  <a:pos x="T0" y="T1"/>
                </a:cxn>
                <a:cxn ang="0">
                  <a:pos x="T2" y="T3"/>
                </a:cxn>
                <a:cxn ang="0">
                  <a:pos x="T4" y="T5"/>
                </a:cxn>
                <a:cxn ang="0">
                  <a:pos x="T6" y="T7"/>
                </a:cxn>
                <a:cxn ang="0">
                  <a:pos x="T8" y="T9"/>
                </a:cxn>
              </a:cxnLst>
              <a:rect l="0" t="0" r="r" b="b"/>
              <a:pathLst>
                <a:path w="178" h="78">
                  <a:moveTo>
                    <a:pt x="178" y="78"/>
                  </a:moveTo>
                  <a:cubicBezTo>
                    <a:pt x="178" y="43"/>
                    <a:pt x="178" y="43"/>
                    <a:pt x="178" y="43"/>
                  </a:cubicBezTo>
                  <a:cubicBezTo>
                    <a:pt x="120" y="42"/>
                    <a:pt x="65" y="27"/>
                    <a:pt x="18" y="0"/>
                  </a:cubicBezTo>
                  <a:cubicBezTo>
                    <a:pt x="0" y="30"/>
                    <a:pt x="0" y="30"/>
                    <a:pt x="0" y="30"/>
                  </a:cubicBezTo>
                  <a:cubicBezTo>
                    <a:pt x="53" y="60"/>
                    <a:pt x="113" y="77"/>
                    <a:pt x="178" y="78"/>
                  </a:cubicBezTo>
                  <a:close/>
                </a:path>
              </a:pathLst>
            </a:custGeom>
            <a:solidFill>
              <a:srgbClr val="FF910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66" name="Freeform 15"/>
            <p:cNvSpPr/>
            <p:nvPr/>
          </p:nvSpPr>
          <p:spPr bwMode="auto">
            <a:xfrm>
              <a:off x="1285876" y="1842069"/>
              <a:ext cx="174625" cy="396997"/>
            </a:xfrm>
            <a:custGeom>
              <a:avLst/>
              <a:gdLst>
                <a:gd name="T0" fmla="*/ 0 w 78"/>
                <a:gd name="T1" fmla="*/ 177 h 177"/>
                <a:gd name="T2" fmla="*/ 35 w 78"/>
                <a:gd name="T3" fmla="*/ 177 h 177"/>
                <a:gd name="T4" fmla="*/ 78 w 78"/>
                <a:gd name="T5" fmla="*/ 17 h 177"/>
                <a:gd name="T6" fmla="*/ 48 w 78"/>
                <a:gd name="T7" fmla="*/ 0 h 177"/>
                <a:gd name="T8" fmla="*/ 0 w 78"/>
                <a:gd name="T9" fmla="*/ 177 h 177"/>
              </a:gdLst>
              <a:ahLst/>
              <a:cxnLst>
                <a:cxn ang="0">
                  <a:pos x="T0" y="T1"/>
                </a:cxn>
                <a:cxn ang="0">
                  <a:pos x="T2" y="T3"/>
                </a:cxn>
                <a:cxn ang="0">
                  <a:pos x="T4" y="T5"/>
                </a:cxn>
                <a:cxn ang="0">
                  <a:pos x="T6" y="T7"/>
                </a:cxn>
                <a:cxn ang="0">
                  <a:pos x="T8" y="T9"/>
                </a:cxn>
              </a:cxnLst>
              <a:rect l="0" t="0" r="r" b="b"/>
              <a:pathLst>
                <a:path w="78" h="177">
                  <a:moveTo>
                    <a:pt x="0" y="177"/>
                  </a:moveTo>
                  <a:cubicBezTo>
                    <a:pt x="35" y="177"/>
                    <a:pt x="35" y="177"/>
                    <a:pt x="35" y="177"/>
                  </a:cubicBezTo>
                  <a:cubicBezTo>
                    <a:pt x="36" y="119"/>
                    <a:pt x="52" y="65"/>
                    <a:pt x="78" y="17"/>
                  </a:cubicBezTo>
                  <a:cubicBezTo>
                    <a:pt x="48" y="0"/>
                    <a:pt x="48" y="0"/>
                    <a:pt x="48" y="0"/>
                  </a:cubicBezTo>
                  <a:cubicBezTo>
                    <a:pt x="18" y="52"/>
                    <a:pt x="1" y="113"/>
                    <a:pt x="0" y="177"/>
                  </a:cubicBezTo>
                  <a:close/>
                </a:path>
              </a:pathLst>
            </a:custGeom>
            <a:solidFill>
              <a:srgbClr val="FF910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67" name="Freeform 16"/>
            <p:cNvSpPr/>
            <p:nvPr/>
          </p:nvSpPr>
          <p:spPr bwMode="auto">
            <a:xfrm>
              <a:off x="2122489" y="2902846"/>
              <a:ext cx="395287" cy="174679"/>
            </a:xfrm>
            <a:custGeom>
              <a:avLst/>
              <a:gdLst>
                <a:gd name="T0" fmla="*/ 160 w 177"/>
                <a:gd name="T1" fmla="*/ 0 h 78"/>
                <a:gd name="T2" fmla="*/ 0 w 177"/>
                <a:gd name="T3" fmla="*/ 43 h 78"/>
                <a:gd name="T4" fmla="*/ 0 w 177"/>
                <a:gd name="T5" fmla="*/ 78 h 78"/>
                <a:gd name="T6" fmla="*/ 177 w 177"/>
                <a:gd name="T7" fmla="*/ 30 h 78"/>
                <a:gd name="T8" fmla="*/ 160 w 177"/>
                <a:gd name="T9" fmla="*/ 0 h 78"/>
              </a:gdLst>
              <a:ahLst/>
              <a:cxnLst>
                <a:cxn ang="0">
                  <a:pos x="T0" y="T1"/>
                </a:cxn>
                <a:cxn ang="0">
                  <a:pos x="T2" y="T3"/>
                </a:cxn>
                <a:cxn ang="0">
                  <a:pos x="T4" y="T5"/>
                </a:cxn>
                <a:cxn ang="0">
                  <a:pos x="T6" y="T7"/>
                </a:cxn>
                <a:cxn ang="0">
                  <a:pos x="T8" y="T9"/>
                </a:cxn>
              </a:cxnLst>
              <a:rect l="0" t="0" r="r" b="b"/>
              <a:pathLst>
                <a:path w="177" h="78">
                  <a:moveTo>
                    <a:pt x="160" y="0"/>
                  </a:moveTo>
                  <a:cubicBezTo>
                    <a:pt x="113" y="27"/>
                    <a:pt x="58" y="42"/>
                    <a:pt x="0" y="43"/>
                  </a:cubicBezTo>
                  <a:cubicBezTo>
                    <a:pt x="0" y="78"/>
                    <a:pt x="0" y="78"/>
                    <a:pt x="0" y="78"/>
                  </a:cubicBezTo>
                  <a:cubicBezTo>
                    <a:pt x="65" y="77"/>
                    <a:pt x="125" y="60"/>
                    <a:pt x="177" y="30"/>
                  </a:cubicBezTo>
                  <a:lnTo>
                    <a:pt x="160" y="0"/>
                  </a:lnTo>
                  <a:close/>
                </a:path>
              </a:pathLst>
            </a:custGeom>
            <a:solidFill>
              <a:srgbClr val="FF910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68" name="Freeform 17"/>
            <p:cNvSpPr/>
            <p:nvPr/>
          </p:nvSpPr>
          <p:spPr bwMode="auto">
            <a:xfrm>
              <a:off x="1708151" y="1419663"/>
              <a:ext cx="396875" cy="173091"/>
            </a:xfrm>
            <a:custGeom>
              <a:avLst/>
              <a:gdLst>
                <a:gd name="T0" fmla="*/ 18 w 178"/>
                <a:gd name="T1" fmla="*/ 78 h 78"/>
                <a:gd name="T2" fmla="*/ 178 w 178"/>
                <a:gd name="T3" fmla="*/ 35 h 78"/>
                <a:gd name="T4" fmla="*/ 178 w 178"/>
                <a:gd name="T5" fmla="*/ 0 h 78"/>
                <a:gd name="T6" fmla="*/ 0 w 178"/>
                <a:gd name="T7" fmla="*/ 47 h 78"/>
                <a:gd name="T8" fmla="*/ 18 w 178"/>
                <a:gd name="T9" fmla="*/ 78 h 78"/>
              </a:gdLst>
              <a:ahLst/>
              <a:cxnLst>
                <a:cxn ang="0">
                  <a:pos x="T0" y="T1"/>
                </a:cxn>
                <a:cxn ang="0">
                  <a:pos x="T2" y="T3"/>
                </a:cxn>
                <a:cxn ang="0">
                  <a:pos x="T4" y="T5"/>
                </a:cxn>
                <a:cxn ang="0">
                  <a:pos x="T6" y="T7"/>
                </a:cxn>
                <a:cxn ang="0">
                  <a:pos x="T8" y="T9"/>
                </a:cxn>
              </a:cxnLst>
              <a:rect l="0" t="0" r="r" b="b"/>
              <a:pathLst>
                <a:path w="178" h="78">
                  <a:moveTo>
                    <a:pt x="18" y="78"/>
                  </a:moveTo>
                  <a:cubicBezTo>
                    <a:pt x="65" y="51"/>
                    <a:pt x="120" y="36"/>
                    <a:pt x="178" y="35"/>
                  </a:cubicBezTo>
                  <a:cubicBezTo>
                    <a:pt x="178" y="0"/>
                    <a:pt x="178" y="0"/>
                    <a:pt x="178" y="0"/>
                  </a:cubicBezTo>
                  <a:cubicBezTo>
                    <a:pt x="113" y="1"/>
                    <a:pt x="53" y="18"/>
                    <a:pt x="0" y="47"/>
                  </a:cubicBezTo>
                  <a:lnTo>
                    <a:pt x="18" y="78"/>
                  </a:lnTo>
                  <a:close/>
                </a:path>
              </a:pathLst>
            </a:custGeom>
            <a:solidFill>
              <a:srgbClr val="FF910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69" name="Freeform 18"/>
            <p:cNvSpPr/>
            <p:nvPr/>
          </p:nvSpPr>
          <p:spPr bwMode="auto">
            <a:xfrm>
              <a:off x="2122488" y="1419663"/>
              <a:ext cx="398462" cy="173091"/>
            </a:xfrm>
            <a:custGeom>
              <a:avLst/>
              <a:gdLst>
                <a:gd name="T0" fmla="*/ 0 w 178"/>
                <a:gd name="T1" fmla="*/ 0 h 78"/>
                <a:gd name="T2" fmla="*/ 0 w 178"/>
                <a:gd name="T3" fmla="*/ 35 h 78"/>
                <a:gd name="T4" fmla="*/ 160 w 178"/>
                <a:gd name="T5" fmla="*/ 78 h 78"/>
                <a:gd name="T6" fmla="*/ 178 w 178"/>
                <a:gd name="T7" fmla="*/ 47 h 78"/>
                <a:gd name="T8" fmla="*/ 0 w 178"/>
                <a:gd name="T9" fmla="*/ 0 h 78"/>
              </a:gdLst>
              <a:ahLst/>
              <a:cxnLst>
                <a:cxn ang="0">
                  <a:pos x="T0" y="T1"/>
                </a:cxn>
                <a:cxn ang="0">
                  <a:pos x="T2" y="T3"/>
                </a:cxn>
                <a:cxn ang="0">
                  <a:pos x="T4" y="T5"/>
                </a:cxn>
                <a:cxn ang="0">
                  <a:pos x="T6" y="T7"/>
                </a:cxn>
                <a:cxn ang="0">
                  <a:pos x="T8" y="T9"/>
                </a:cxn>
              </a:cxnLst>
              <a:rect l="0" t="0" r="r" b="b"/>
              <a:pathLst>
                <a:path w="178" h="78">
                  <a:moveTo>
                    <a:pt x="0" y="0"/>
                  </a:moveTo>
                  <a:cubicBezTo>
                    <a:pt x="0" y="35"/>
                    <a:pt x="0" y="35"/>
                    <a:pt x="0" y="35"/>
                  </a:cubicBezTo>
                  <a:cubicBezTo>
                    <a:pt x="58" y="36"/>
                    <a:pt x="113" y="51"/>
                    <a:pt x="160" y="78"/>
                  </a:cubicBezTo>
                  <a:cubicBezTo>
                    <a:pt x="178" y="47"/>
                    <a:pt x="178" y="47"/>
                    <a:pt x="178" y="47"/>
                  </a:cubicBezTo>
                  <a:cubicBezTo>
                    <a:pt x="125" y="18"/>
                    <a:pt x="65" y="1"/>
                    <a:pt x="0" y="0"/>
                  </a:cubicBezTo>
                  <a:close/>
                </a:path>
              </a:pathLst>
            </a:custGeom>
            <a:solidFill>
              <a:srgbClr val="FF910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70" name="Freeform 19"/>
            <p:cNvSpPr/>
            <p:nvPr/>
          </p:nvSpPr>
          <p:spPr bwMode="auto">
            <a:xfrm>
              <a:off x="1401763" y="1535587"/>
              <a:ext cx="328612" cy="328713"/>
            </a:xfrm>
            <a:custGeom>
              <a:avLst/>
              <a:gdLst>
                <a:gd name="T0" fmla="*/ 31 w 147"/>
                <a:gd name="T1" fmla="*/ 147 h 147"/>
                <a:gd name="T2" fmla="*/ 147 w 147"/>
                <a:gd name="T3" fmla="*/ 30 h 147"/>
                <a:gd name="T4" fmla="*/ 130 w 147"/>
                <a:gd name="T5" fmla="*/ 0 h 147"/>
                <a:gd name="T6" fmla="*/ 0 w 147"/>
                <a:gd name="T7" fmla="*/ 129 h 147"/>
                <a:gd name="T8" fmla="*/ 31 w 147"/>
                <a:gd name="T9" fmla="*/ 147 h 147"/>
              </a:gdLst>
              <a:ahLst/>
              <a:cxnLst>
                <a:cxn ang="0">
                  <a:pos x="T0" y="T1"/>
                </a:cxn>
                <a:cxn ang="0">
                  <a:pos x="T2" y="T3"/>
                </a:cxn>
                <a:cxn ang="0">
                  <a:pos x="T4" y="T5"/>
                </a:cxn>
                <a:cxn ang="0">
                  <a:pos x="T6" y="T7"/>
                </a:cxn>
                <a:cxn ang="0">
                  <a:pos x="T8" y="T9"/>
                </a:cxn>
              </a:cxnLst>
              <a:rect l="0" t="0" r="r" b="b"/>
              <a:pathLst>
                <a:path w="147" h="147">
                  <a:moveTo>
                    <a:pt x="31" y="147"/>
                  </a:moveTo>
                  <a:cubicBezTo>
                    <a:pt x="59" y="99"/>
                    <a:pt x="99" y="59"/>
                    <a:pt x="147" y="30"/>
                  </a:cubicBezTo>
                  <a:cubicBezTo>
                    <a:pt x="130" y="0"/>
                    <a:pt x="130" y="0"/>
                    <a:pt x="130" y="0"/>
                  </a:cubicBezTo>
                  <a:cubicBezTo>
                    <a:pt x="77" y="31"/>
                    <a:pt x="32" y="76"/>
                    <a:pt x="0" y="129"/>
                  </a:cubicBezTo>
                  <a:lnTo>
                    <a:pt x="31" y="147"/>
                  </a:lnTo>
                  <a:close/>
                </a:path>
              </a:pathLst>
            </a:custGeom>
            <a:solidFill>
              <a:srgbClr val="FF910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71" name="Freeform 20"/>
            <p:cNvSpPr/>
            <p:nvPr/>
          </p:nvSpPr>
          <p:spPr bwMode="auto">
            <a:xfrm>
              <a:off x="1401763" y="2632888"/>
              <a:ext cx="328612" cy="328714"/>
            </a:xfrm>
            <a:custGeom>
              <a:avLst/>
              <a:gdLst>
                <a:gd name="T0" fmla="*/ 147 w 147"/>
                <a:gd name="T1" fmla="*/ 117 h 147"/>
                <a:gd name="T2" fmla="*/ 31 w 147"/>
                <a:gd name="T3" fmla="*/ 0 h 147"/>
                <a:gd name="T4" fmla="*/ 0 w 147"/>
                <a:gd name="T5" fmla="*/ 17 h 147"/>
                <a:gd name="T6" fmla="*/ 130 w 147"/>
                <a:gd name="T7" fmla="*/ 147 h 147"/>
                <a:gd name="T8" fmla="*/ 147 w 147"/>
                <a:gd name="T9" fmla="*/ 117 h 147"/>
              </a:gdLst>
              <a:ahLst/>
              <a:cxnLst>
                <a:cxn ang="0">
                  <a:pos x="T0" y="T1"/>
                </a:cxn>
                <a:cxn ang="0">
                  <a:pos x="T2" y="T3"/>
                </a:cxn>
                <a:cxn ang="0">
                  <a:pos x="T4" y="T5"/>
                </a:cxn>
                <a:cxn ang="0">
                  <a:pos x="T6" y="T7"/>
                </a:cxn>
                <a:cxn ang="0">
                  <a:pos x="T8" y="T9"/>
                </a:cxn>
              </a:cxnLst>
              <a:rect l="0" t="0" r="r" b="b"/>
              <a:pathLst>
                <a:path w="147" h="147">
                  <a:moveTo>
                    <a:pt x="147" y="117"/>
                  </a:moveTo>
                  <a:cubicBezTo>
                    <a:pt x="99" y="88"/>
                    <a:pt x="59" y="48"/>
                    <a:pt x="31" y="0"/>
                  </a:cubicBezTo>
                  <a:cubicBezTo>
                    <a:pt x="0" y="17"/>
                    <a:pt x="0" y="17"/>
                    <a:pt x="0" y="17"/>
                  </a:cubicBezTo>
                  <a:cubicBezTo>
                    <a:pt x="32" y="71"/>
                    <a:pt x="77" y="115"/>
                    <a:pt x="130" y="147"/>
                  </a:cubicBezTo>
                  <a:lnTo>
                    <a:pt x="147" y="117"/>
                  </a:lnTo>
                  <a:close/>
                </a:path>
              </a:pathLst>
            </a:custGeom>
            <a:solidFill>
              <a:srgbClr val="FF910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72" name="Freeform 21"/>
            <p:cNvSpPr/>
            <p:nvPr/>
          </p:nvSpPr>
          <p:spPr bwMode="auto">
            <a:xfrm>
              <a:off x="2495550" y="2632888"/>
              <a:ext cx="330200" cy="328714"/>
            </a:xfrm>
            <a:custGeom>
              <a:avLst/>
              <a:gdLst>
                <a:gd name="T0" fmla="*/ 117 w 148"/>
                <a:gd name="T1" fmla="*/ 0 h 147"/>
                <a:gd name="T2" fmla="*/ 0 w 148"/>
                <a:gd name="T3" fmla="*/ 117 h 147"/>
                <a:gd name="T4" fmla="*/ 18 w 148"/>
                <a:gd name="T5" fmla="*/ 147 h 147"/>
                <a:gd name="T6" fmla="*/ 148 w 148"/>
                <a:gd name="T7" fmla="*/ 17 h 147"/>
                <a:gd name="T8" fmla="*/ 117 w 148"/>
                <a:gd name="T9" fmla="*/ 0 h 147"/>
              </a:gdLst>
              <a:ahLst/>
              <a:cxnLst>
                <a:cxn ang="0">
                  <a:pos x="T0" y="T1"/>
                </a:cxn>
                <a:cxn ang="0">
                  <a:pos x="T2" y="T3"/>
                </a:cxn>
                <a:cxn ang="0">
                  <a:pos x="T4" y="T5"/>
                </a:cxn>
                <a:cxn ang="0">
                  <a:pos x="T6" y="T7"/>
                </a:cxn>
                <a:cxn ang="0">
                  <a:pos x="T8" y="T9"/>
                </a:cxn>
              </a:cxnLst>
              <a:rect l="0" t="0" r="r" b="b"/>
              <a:pathLst>
                <a:path w="148" h="147">
                  <a:moveTo>
                    <a:pt x="117" y="0"/>
                  </a:moveTo>
                  <a:cubicBezTo>
                    <a:pt x="89" y="48"/>
                    <a:pt x="49" y="88"/>
                    <a:pt x="0" y="117"/>
                  </a:cubicBezTo>
                  <a:cubicBezTo>
                    <a:pt x="18" y="147"/>
                    <a:pt x="18" y="147"/>
                    <a:pt x="18" y="147"/>
                  </a:cubicBezTo>
                  <a:cubicBezTo>
                    <a:pt x="71" y="115"/>
                    <a:pt x="116" y="71"/>
                    <a:pt x="148" y="17"/>
                  </a:cubicBezTo>
                  <a:lnTo>
                    <a:pt x="117" y="0"/>
                  </a:lnTo>
                  <a:close/>
                </a:path>
              </a:pathLst>
            </a:custGeom>
            <a:solidFill>
              <a:srgbClr val="FEFAEE">
                <a:lumMod val="10000"/>
                <a:alpha val="2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latin typeface="Calibri"/>
                <a:ea typeface="SimSun" panose="02010600030101010101" pitchFamily="2" charset="-122"/>
              </a:endParaRPr>
            </a:p>
          </p:txBody>
        </p:sp>
        <p:sp>
          <p:nvSpPr>
            <p:cNvPr id="73" name="Freeform 22"/>
            <p:cNvSpPr/>
            <p:nvPr/>
          </p:nvSpPr>
          <p:spPr bwMode="auto">
            <a:xfrm>
              <a:off x="2767014" y="1842069"/>
              <a:ext cx="173037" cy="396997"/>
            </a:xfrm>
            <a:custGeom>
              <a:avLst/>
              <a:gdLst>
                <a:gd name="T0" fmla="*/ 0 w 77"/>
                <a:gd name="T1" fmla="*/ 17 h 177"/>
                <a:gd name="T2" fmla="*/ 42 w 77"/>
                <a:gd name="T3" fmla="*/ 177 h 177"/>
                <a:gd name="T4" fmla="*/ 77 w 77"/>
                <a:gd name="T5" fmla="*/ 177 h 177"/>
                <a:gd name="T6" fmla="*/ 30 w 77"/>
                <a:gd name="T7" fmla="*/ 0 h 177"/>
                <a:gd name="T8" fmla="*/ 0 w 77"/>
                <a:gd name="T9" fmla="*/ 17 h 177"/>
              </a:gdLst>
              <a:ahLst/>
              <a:cxnLst>
                <a:cxn ang="0">
                  <a:pos x="T0" y="T1"/>
                </a:cxn>
                <a:cxn ang="0">
                  <a:pos x="T2" y="T3"/>
                </a:cxn>
                <a:cxn ang="0">
                  <a:pos x="T4" y="T5"/>
                </a:cxn>
                <a:cxn ang="0">
                  <a:pos x="T6" y="T7"/>
                </a:cxn>
                <a:cxn ang="0">
                  <a:pos x="T8" y="T9"/>
                </a:cxn>
              </a:cxnLst>
              <a:rect l="0" t="0" r="r" b="b"/>
              <a:pathLst>
                <a:path w="77" h="177">
                  <a:moveTo>
                    <a:pt x="0" y="17"/>
                  </a:moveTo>
                  <a:cubicBezTo>
                    <a:pt x="26" y="65"/>
                    <a:pt x="42" y="119"/>
                    <a:pt x="42" y="177"/>
                  </a:cubicBezTo>
                  <a:cubicBezTo>
                    <a:pt x="77" y="177"/>
                    <a:pt x="77" y="177"/>
                    <a:pt x="77" y="177"/>
                  </a:cubicBezTo>
                  <a:cubicBezTo>
                    <a:pt x="77" y="113"/>
                    <a:pt x="60" y="52"/>
                    <a:pt x="30" y="0"/>
                  </a:cubicBezTo>
                  <a:lnTo>
                    <a:pt x="0" y="17"/>
                  </a:lnTo>
                  <a:close/>
                </a:path>
              </a:pathLst>
            </a:custGeom>
            <a:solidFill>
              <a:srgbClr val="FEFAEE">
                <a:lumMod val="10000"/>
                <a:alpha val="2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latin typeface="Calibri"/>
                <a:ea typeface="SimSun" panose="02010600030101010101" pitchFamily="2" charset="-122"/>
              </a:endParaRPr>
            </a:p>
          </p:txBody>
        </p:sp>
        <p:sp>
          <p:nvSpPr>
            <p:cNvPr id="74" name="Freeform 23"/>
            <p:cNvSpPr/>
            <p:nvPr/>
          </p:nvSpPr>
          <p:spPr bwMode="auto">
            <a:xfrm>
              <a:off x="2767014" y="2258122"/>
              <a:ext cx="173037" cy="396997"/>
            </a:xfrm>
            <a:custGeom>
              <a:avLst/>
              <a:gdLst>
                <a:gd name="T0" fmla="*/ 77 w 77"/>
                <a:gd name="T1" fmla="*/ 0 h 177"/>
                <a:gd name="T2" fmla="*/ 42 w 77"/>
                <a:gd name="T3" fmla="*/ 0 h 177"/>
                <a:gd name="T4" fmla="*/ 0 w 77"/>
                <a:gd name="T5" fmla="*/ 159 h 177"/>
                <a:gd name="T6" fmla="*/ 30 w 77"/>
                <a:gd name="T7" fmla="*/ 177 h 177"/>
                <a:gd name="T8" fmla="*/ 77 w 77"/>
                <a:gd name="T9" fmla="*/ 0 h 177"/>
              </a:gdLst>
              <a:ahLst/>
              <a:cxnLst>
                <a:cxn ang="0">
                  <a:pos x="T0" y="T1"/>
                </a:cxn>
                <a:cxn ang="0">
                  <a:pos x="T2" y="T3"/>
                </a:cxn>
                <a:cxn ang="0">
                  <a:pos x="T4" y="T5"/>
                </a:cxn>
                <a:cxn ang="0">
                  <a:pos x="T6" y="T7"/>
                </a:cxn>
                <a:cxn ang="0">
                  <a:pos x="T8" y="T9"/>
                </a:cxn>
              </a:cxnLst>
              <a:rect l="0" t="0" r="r" b="b"/>
              <a:pathLst>
                <a:path w="77" h="177">
                  <a:moveTo>
                    <a:pt x="77" y="0"/>
                  </a:moveTo>
                  <a:cubicBezTo>
                    <a:pt x="42" y="0"/>
                    <a:pt x="42" y="0"/>
                    <a:pt x="42" y="0"/>
                  </a:cubicBezTo>
                  <a:cubicBezTo>
                    <a:pt x="42" y="58"/>
                    <a:pt x="26" y="112"/>
                    <a:pt x="0" y="159"/>
                  </a:cubicBezTo>
                  <a:cubicBezTo>
                    <a:pt x="30" y="177"/>
                    <a:pt x="30" y="177"/>
                    <a:pt x="30" y="177"/>
                  </a:cubicBezTo>
                  <a:cubicBezTo>
                    <a:pt x="60" y="124"/>
                    <a:pt x="77" y="64"/>
                    <a:pt x="77" y="0"/>
                  </a:cubicBezTo>
                  <a:close/>
                </a:path>
              </a:pathLst>
            </a:custGeom>
            <a:solidFill>
              <a:srgbClr val="FEFAEE">
                <a:lumMod val="10000"/>
                <a:alpha val="2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latin typeface="Calibri"/>
                <a:ea typeface="SimSun" panose="02010600030101010101" pitchFamily="2" charset="-122"/>
              </a:endParaRPr>
            </a:p>
          </p:txBody>
        </p:sp>
        <p:sp>
          <p:nvSpPr>
            <p:cNvPr id="75" name="Freeform 24"/>
            <p:cNvSpPr/>
            <p:nvPr/>
          </p:nvSpPr>
          <p:spPr bwMode="auto">
            <a:xfrm>
              <a:off x="2495550" y="1535587"/>
              <a:ext cx="330200" cy="328713"/>
            </a:xfrm>
            <a:custGeom>
              <a:avLst/>
              <a:gdLst>
                <a:gd name="T0" fmla="*/ 0 w 148"/>
                <a:gd name="T1" fmla="*/ 30 h 147"/>
                <a:gd name="T2" fmla="*/ 117 w 148"/>
                <a:gd name="T3" fmla="*/ 147 h 147"/>
                <a:gd name="T4" fmla="*/ 148 w 148"/>
                <a:gd name="T5" fmla="*/ 129 h 147"/>
                <a:gd name="T6" fmla="*/ 18 w 148"/>
                <a:gd name="T7" fmla="*/ 0 h 147"/>
                <a:gd name="T8" fmla="*/ 0 w 148"/>
                <a:gd name="T9" fmla="*/ 30 h 147"/>
              </a:gdLst>
              <a:ahLst/>
              <a:cxnLst>
                <a:cxn ang="0">
                  <a:pos x="T0" y="T1"/>
                </a:cxn>
                <a:cxn ang="0">
                  <a:pos x="T2" y="T3"/>
                </a:cxn>
                <a:cxn ang="0">
                  <a:pos x="T4" y="T5"/>
                </a:cxn>
                <a:cxn ang="0">
                  <a:pos x="T6" y="T7"/>
                </a:cxn>
                <a:cxn ang="0">
                  <a:pos x="T8" y="T9"/>
                </a:cxn>
              </a:cxnLst>
              <a:rect l="0" t="0" r="r" b="b"/>
              <a:pathLst>
                <a:path w="148" h="147">
                  <a:moveTo>
                    <a:pt x="0" y="30"/>
                  </a:moveTo>
                  <a:cubicBezTo>
                    <a:pt x="49" y="59"/>
                    <a:pt x="89" y="99"/>
                    <a:pt x="117" y="147"/>
                  </a:cubicBezTo>
                  <a:cubicBezTo>
                    <a:pt x="148" y="129"/>
                    <a:pt x="148" y="129"/>
                    <a:pt x="148" y="129"/>
                  </a:cubicBezTo>
                  <a:cubicBezTo>
                    <a:pt x="116" y="76"/>
                    <a:pt x="71" y="31"/>
                    <a:pt x="18" y="0"/>
                  </a:cubicBezTo>
                  <a:lnTo>
                    <a:pt x="0" y="30"/>
                  </a:lnTo>
                  <a:close/>
                </a:path>
              </a:pathLst>
            </a:custGeom>
            <a:solidFill>
              <a:srgbClr val="FF910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76" name="Text Box 51"/>
            <p:cNvSpPr txBox="1">
              <a:spLocks noChangeArrowheads="1"/>
            </p:cNvSpPr>
            <p:nvPr/>
          </p:nvSpPr>
          <p:spPr bwMode="auto">
            <a:xfrm>
              <a:off x="1524016" y="1843265"/>
              <a:ext cx="1229933" cy="74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 typeface="Arial" panose="020B0604020202090204" pitchFamily="34" charset="0"/>
                <a:buNone/>
                <a:defRPr/>
              </a:pPr>
              <a:r>
                <a:rPr kumimoji="0" lang="en-US" altLang="zh-CN" sz="1600" b="0" i="0" u="none" strike="noStrike" kern="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Due to </a:t>
              </a:r>
            </a:p>
            <a:p>
              <a:pPr marL="0" marR="0" lvl="0" indent="0" algn="ctr" defTabSz="914400" eaLnBrk="1" fontAlgn="auto" latinLnBrk="0" hangingPunct="1">
                <a:lnSpc>
                  <a:spcPct val="100000"/>
                </a:lnSpc>
                <a:spcBef>
                  <a:spcPts val="0"/>
                </a:spcBef>
                <a:spcAft>
                  <a:spcPts val="0"/>
                </a:spcAft>
                <a:buClrTx/>
                <a:buSzTx/>
                <a:buFont typeface="Arial" panose="020B0604020202090204" pitchFamily="34" charset="0"/>
                <a:buNone/>
                <a:defRPr/>
              </a:pPr>
              <a:r>
                <a:rPr kumimoji="0" lang="en-US" altLang="zh-CN" sz="1600" b="0" i="0" u="none" strike="noStrike" kern="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treatment</a:t>
              </a:r>
            </a:p>
          </p:txBody>
        </p:sp>
      </p:grpSp>
      <p:grpSp>
        <p:nvGrpSpPr>
          <p:cNvPr id="7" name="组合 6"/>
          <p:cNvGrpSpPr/>
          <p:nvPr/>
        </p:nvGrpSpPr>
        <p:grpSpPr>
          <a:xfrm>
            <a:off x="5289236" y="1259947"/>
            <a:ext cx="1285703" cy="1288569"/>
            <a:chOff x="3941755" y="1112683"/>
            <a:chExt cx="1285703" cy="1288569"/>
          </a:xfrm>
        </p:grpSpPr>
        <p:grpSp>
          <p:nvGrpSpPr>
            <p:cNvPr id="107" name="组合 106"/>
            <p:cNvGrpSpPr/>
            <p:nvPr/>
          </p:nvGrpSpPr>
          <p:grpSpPr>
            <a:xfrm>
              <a:off x="3941755" y="1112683"/>
              <a:ext cx="1285703" cy="1288569"/>
              <a:chOff x="3741739" y="1419663"/>
              <a:chExt cx="1654174" cy="1657862"/>
            </a:xfrm>
          </p:grpSpPr>
          <p:sp>
            <p:nvSpPr>
              <p:cNvPr id="109" name="Freeform 26"/>
              <p:cNvSpPr/>
              <p:nvPr/>
            </p:nvSpPr>
            <p:spPr bwMode="auto">
              <a:xfrm>
                <a:off x="3741739" y="2258122"/>
                <a:ext cx="174625" cy="396997"/>
              </a:xfrm>
              <a:custGeom>
                <a:avLst/>
                <a:gdLst>
                  <a:gd name="T0" fmla="*/ 78 w 78"/>
                  <a:gd name="T1" fmla="*/ 159 h 177"/>
                  <a:gd name="T2" fmla="*/ 35 w 78"/>
                  <a:gd name="T3" fmla="*/ 0 h 177"/>
                  <a:gd name="T4" fmla="*/ 0 w 78"/>
                  <a:gd name="T5" fmla="*/ 0 h 177"/>
                  <a:gd name="T6" fmla="*/ 48 w 78"/>
                  <a:gd name="T7" fmla="*/ 177 h 177"/>
                  <a:gd name="T8" fmla="*/ 78 w 78"/>
                  <a:gd name="T9" fmla="*/ 159 h 177"/>
                </a:gdLst>
                <a:ahLst/>
                <a:cxnLst>
                  <a:cxn ang="0">
                    <a:pos x="T0" y="T1"/>
                  </a:cxn>
                  <a:cxn ang="0">
                    <a:pos x="T2" y="T3"/>
                  </a:cxn>
                  <a:cxn ang="0">
                    <a:pos x="T4" y="T5"/>
                  </a:cxn>
                  <a:cxn ang="0">
                    <a:pos x="T6" y="T7"/>
                  </a:cxn>
                  <a:cxn ang="0">
                    <a:pos x="T8" y="T9"/>
                  </a:cxn>
                </a:cxnLst>
                <a:rect l="0" t="0" r="r" b="b"/>
                <a:pathLst>
                  <a:path w="78" h="177">
                    <a:moveTo>
                      <a:pt x="78" y="159"/>
                    </a:moveTo>
                    <a:cubicBezTo>
                      <a:pt x="52" y="112"/>
                      <a:pt x="36" y="58"/>
                      <a:pt x="35" y="0"/>
                    </a:cubicBezTo>
                    <a:cubicBezTo>
                      <a:pt x="0" y="0"/>
                      <a:pt x="0" y="0"/>
                      <a:pt x="0" y="0"/>
                    </a:cubicBezTo>
                    <a:cubicBezTo>
                      <a:pt x="1" y="64"/>
                      <a:pt x="18" y="124"/>
                      <a:pt x="48" y="177"/>
                    </a:cubicBezTo>
                    <a:lnTo>
                      <a:pt x="78" y="159"/>
                    </a:lnTo>
                    <a:close/>
                  </a:path>
                </a:pathLst>
              </a:custGeom>
              <a:solidFill>
                <a:srgbClr val="12B789">
                  <a:lumMod val="7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110" name="Freeform 27"/>
              <p:cNvSpPr/>
              <p:nvPr/>
            </p:nvSpPr>
            <p:spPr bwMode="auto">
              <a:xfrm>
                <a:off x="4162426" y="2902846"/>
                <a:ext cx="398463" cy="174679"/>
              </a:xfrm>
              <a:custGeom>
                <a:avLst/>
                <a:gdLst>
                  <a:gd name="T0" fmla="*/ 178 w 178"/>
                  <a:gd name="T1" fmla="*/ 78 h 78"/>
                  <a:gd name="T2" fmla="*/ 178 w 178"/>
                  <a:gd name="T3" fmla="*/ 43 h 78"/>
                  <a:gd name="T4" fmla="*/ 18 w 178"/>
                  <a:gd name="T5" fmla="*/ 0 h 78"/>
                  <a:gd name="T6" fmla="*/ 0 w 178"/>
                  <a:gd name="T7" fmla="*/ 30 h 78"/>
                  <a:gd name="T8" fmla="*/ 178 w 178"/>
                  <a:gd name="T9" fmla="*/ 78 h 78"/>
                </a:gdLst>
                <a:ahLst/>
                <a:cxnLst>
                  <a:cxn ang="0">
                    <a:pos x="T0" y="T1"/>
                  </a:cxn>
                  <a:cxn ang="0">
                    <a:pos x="T2" y="T3"/>
                  </a:cxn>
                  <a:cxn ang="0">
                    <a:pos x="T4" y="T5"/>
                  </a:cxn>
                  <a:cxn ang="0">
                    <a:pos x="T6" y="T7"/>
                  </a:cxn>
                  <a:cxn ang="0">
                    <a:pos x="T8" y="T9"/>
                  </a:cxn>
                </a:cxnLst>
                <a:rect l="0" t="0" r="r" b="b"/>
                <a:pathLst>
                  <a:path w="178" h="78">
                    <a:moveTo>
                      <a:pt x="178" y="78"/>
                    </a:moveTo>
                    <a:cubicBezTo>
                      <a:pt x="178" y="43"/>
                      <a:pt x="178" y="43"/>
                      <a:pt x="178" y="43"/>
                    </a:cubicBezTo>
                    <a:cubicBezTo>
                      <a:pt x="120" y="42"/>
                      <a:pt x="65" y="27"/>
                      <a:pt x="18" y="0"/>
                    </a:cubicBezTo>
                    <a:cubicBezTo>
                      <a:pt x="0" y="30"/>
                      <a:pt x="0" y="30"/>
                      <a:pt x="0" y="30"/>
                    </a:cubicBezTo>
                    <a:cubicBezTo>
                      <a:pt x="53" y="60"/>
                      <a:pt x="113" y="77"/>
                      <a:pt x="178" y="78"/>
                    </a:cubicBezTo>
                    <a:close/>
                  </a:path>
                </a:pathLst>
              </a:custGeom>
              <a:solidFill>
                <a:srgbClr val="12B789">
                  <a:lumMod val="7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111" name="Freeform 28"/>
              <p:cNvSpPr/>
              <p:nvPr/>
            </p:nvSpPr>
            <p:spPr bwMode="auto">
              <a:xfrm>
                <a:off x="3741739" y="1842069"/>
                <a:ext cx="174625" cy="396997"/>
              </a:xfrm>
              <a:custGeom>
                <a:avLst/>
                <a:gdLst>
                  <a:gd name="T0" fmla="*/ 0 w 78"/>
                  <a:gd name="T1" fmla="*/ 177 h 177"/>
                  <a:gd name="T2" fmla="*/ 35 w 78"/>
                  <a:gd name="T3" fmla="*/ 177 h 177"/>
                  <a:gd name="T4" fmla="*/ 78 w 78"/>
                  <a:gd name="T5" fmla="*/ 17 h 177"/>
                  <a:gd name="T6" fmla="*/ 48 w 78"/>
                  <a:gd name="T7" fmla="*/ 0 h 177"/>
                  <a:gd name="T8" fmla="*/ 0 w 78"/>
                  <a:gd name="T9" fmla="*/ 177 h 177"/>
                </a:gdLst>
                <a:ahLst/>
                <a:cxnLst>
                  <a:cxn ang="0">
                    <a:pos x="T0" y="T1"/>
                  </a:cxn>
                  <a:cxn ang="0">
                    <a:pos x="T2" y="T3"/>
                  </a:cxn>
                  <a:cxn ang="0">
                    <a:pos x="T4" y="T5"/>
                  </a:cxn>
                  <a:cxn ang="0">
                    <a:pos x="T6" y="T7"/>
                  </a:cxn>
                  <a:cxn ang="0">
                    <a:pos x="T8" y="T9"/>
                  </a:cxn>
                </a:cxnLst>
                <a:rect l="0" t="0" r="r" b="b"/>
                <a:pathLst>
                  <a:path w="78" h="177">
                    <a:moveTo>
                      <a:pt x="0" y="177"/>
                    </a:moveTo>
                    <a:cubicBezTo>
                      <a:pt x="35" y="177"/>
                      <a:pt x="35" y="177"/>
                      <a:pt x="35" y="177"/>
                    </a:cubicBezTo>
                    <a:cubicBezTo>
                      <a:pt x="36" y="119"/>
                      <a:pt x="52" y="65"/>
                      <a:pt x="78" y="17"/>
                    </a:cubicBezTo>
                    <a:cubicBezTo>
                      <a:pt x="48" y="0"/>
                      <a:pt x="48" y="0"/>
                      <a:pt x="48" y="0"/>
                    </a:cubicBezTo>
                    <a:cubicBezTo>
                      <a:pt x="18" y="52"/>
                      <a:pt x="1" y="113"/>
                      <a:pt x="0" y="177"/>
                    </a:cubicBezTo>
                    <a:close/>
                  </a:path>
                </a:pathLst>
              </a:custGeom>
              <a:solidFill>
                <a:srgbClr val="12B789">
                  <a:lumMod val="7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112" name="Freeform 29"/>
              <p:cNvSpPr/>
              <p:nvPr/>
            </p:nvSpPr>
            <p:spPr bwMode="auto">
              <a:xfrm>
                <a:off x="4578350" y="2902846"/>
                <a:ext cx="395288" cy="174679"/>
              </a:xfrm>
              <a:custGeom>
                <a:avLst/>
                <a:gdLst>
                  <a:gd name="T0" fmla="*/ 160 w 177"/>
                  <a:gd name="T1" fmla="*/ 0 h 78"/>
                  <a:gd name="T2" fmla="*/ 0 w 177"/>
                  <a:gd name="T3" fmla="*/ 43 h 78"/>
                  <a:gd name="T4" fmla="*/ 0 w 177"/>
                  <a:gd name="T5" fmla="*/ 78 h 78"/>
                  <a:gd name="T6" fmla="*/ 177 w 177"/>
                  <a:gd name="T7" fmla="*/ 30 h 78"/>
                  <a:gd name="T8" fmla="*/ 160 w 177"/>
                  <a:gd name="T9" fmla="*/ 0 h 78"/>
                </a:gdLst>
                <a:ahLst/>
                <a:cxnLst>
                  <a:cxn ang="0">
                    <a:pos x="T0" y="T1"/>
                  </a:cxn>
                  <a:cxn ang="0">
                    <a:pos x="T2" y="T3"/>
                  </a:cxn>
                  <a:cxn ang="0">
                    <a:pos x="T4" y="T5"/>
                  </a:cxn>
                  <a:cxn ang="0">
                    <a:pos x="T6" y="T7"/>
                  </a:cxn>
                  <a:cxn ang="0">
                    <a:pos x="T8" y="T9"/>
                  </a:cxn>
                </a:cxnLst>
                <a:rect l="0" t="0" r="r" b="b"/>
                <a:pathLst>
                  <a:path w="177" h="78">
                    <a:moveTo>
                      <a:pt x="160" y="0"/>
                    </a:moveTo>
                    <a:cubicBezTo>
                      <a:pt x="113" y="27"/>
                      <a:pt x="58" y="42"/>
                      <a:pt x="0" y="43"/>
                    </a:cubicBezTo>
                    <a:cubicBezTo>
                      <a:pt x="0" y="78"/>
                      <a:pt x="0" y="78"/>
                      <a:pt x="0" y="78"/>
                    </a:cubicBezTo>
                    <a:cubicBezTo>
                      <a:pt x="65" y="77"/>
                      <a:pt x="125" y="60"/>
                      <a:pt x="177" y="30"/>
                    </a:cubicBezTo>
                    <a:lnTo>
                      <a:pt x="160" y="0"/>
                    </a:lnTo>
                    <a:close/>
                  </a:path>
                </a:pathLst>
              </a:custGeom>
              <a:solidFill>
                <a:srgbClr val="12B789">
                  <a:lumMod val="7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113" name="Freeform 30"/>
              <p:cNvSpPr/>
              <p:nvPr/>
            </p:nvSpPr>
            <p:spPr bwMode="auto">
              <a:xfrm>
                <a:off x="4162426" y="1419663"/>
                <a:ext cx="398463" cy="173091"/>
              </a:xfrm>
              <a:custGeom>
                <a:avLst/>
                <a:gdLst>
                  <a:gd name="T0" fmla="*/ 18 w 178"/>
                  <a:gd name="T1" fmla="*/ 78 h 78"/>
                  <a:gd name="T2" fmla="*/ 178 w 178"/>
                  <a:gd name="T3" fmla="*/ 35 h 78"/>
                  <a:gd name="T4" fmla="*/ 178 w 178"/>
                  <a:gd name="T5" fmla="*/ 0 h 78"/>
                  <a:gd name="T6" fmla="*/ 0 w 178"/>
                  <a:gd name="T7" fmla="*/ 47 h 78"/>
                  <a:gd name="T8" fmla="*/ 18 w 178"/>
                  <a:gd name="T9" fmla="*/ 78 h 78"/>
                </a:gdLst>
                <a:ahLst/>
                <a:cxnLst>
                  <a:cxn ang="0">
                    <a:pos x="T0" y="T1"/>
                  </a:cxn>
                  <a:cxn ang="0">
                    <a:pos x="T2" y="T3"/>
                  </a:cxn>
                  <a:cxn ang="0">
                    <a:pos x="T4" y="T5"/>
                  </a:cxn>
                  <a:cxn ang="0">
                    <a:pos x="T6" y="T7"/>
                  </a:cxn>
                  <a:cxn ang="0">
                    <a:pos x="T8" y="T9"/>
                  </a:cxn>
                </a:cxnLst>
                <a:rect l="0" t="0" r="r" b="b"/>
                <a:pathLst>
                  <a:path w="178" h="78">
                    <a:moveTo>
                      <a:pt x="18" y="78"/>
                    </a:moveTo>
                    <a:cubicBezTo>
                      <a:pt x="65" y="51"/>
                      <a:pt x="120" y="36"/>
                      <a:pt x="178" y="35"/>
                    </a:cubicBezTo>
                    <a:cubicBezTo>
                      <a:pt x="178" y="0"/>
                      <a:pt x="178" y="0"/>
                      <a:pt x="178" y="0"/>
                    </a:cubicBezTo>
                    <a:cubicBezTo>
                      <a:pt x="113" y="1"/>
                      <a:pt x="53" y="18"/>
                      <a:pt x="0" y="47"/>
                    </a:cubicBezTo>
                    <a:lnTo>
                      <a:pt x="18" y="78"/>
                    </a:lnTo>
                    <a:close/>
                  </a:path>
                </a:pathLst>
              </a:custGeom>
              <a:solidFill>
                <a:srgbClr val="12B789">
                  <a:lumMod val="7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114" name="Freeform 31"/>
              <p:cNvSpPr/>
              <p:nvPr/>
            </p:nvSpPr>
            <p:spPr bwMode="auto">
              <a:xfrm>
                <a:off x="4578351" y="1419663"/>
                <a:ext cx="398463" cy="173091"/>
              </a:xfrm>
              <a:custGeom>
                <a:avLst/>
                <a:gdLst>
                  <a:gd name="T0" fmla="*/ 0 w 178"/>
                  <a:gd name="T1" fmla="*/ 0 h 78"/>
                  <a:gd name="T2" fmla="*/ 0 w 178"/>
                  <a:gd name="T3" fmla="*/ 35 h 78"/>
                  <a:gd name="T4" fmla="*/ 160 w 178"/>
                  <a:gd name="T5" fmla="*/ 78 h 78"/>
                  <a:gd name="T6" fmla="*/ 178 w 178"/>
                  <a:gd name="T7" fmla="*/ 47 h 78"/>
                  <a:gd name="T8" fmla="*/ 0 w 178"/>
                  <a:gd name="T9" fmla="*/ 0 h 78"/>
                </a:gdLst>
                <a:ahLst/>
                <a:cxnLst>
                  <a:cxn ang="0">
                    <a:pos x="T0" y="T1"/>
                  </a:cxn>
                  <a:cxn ang="0">
                    <a:pos x="T2" y="T3"/>
                  </a:cxn>
                  <a:cxn ang="0">
                    <a:pos x="T4" y="T5"/>
                  </a:cxn>
                  <a:cxn ang="0">
                    <a:pos x="T6" y="T7"/>
                  </a:cxn>
                  <a:cxn ang="0">
                    <a:pos x="T8" y="T9"/>
                  </a:cxn>
                </a:cxnLst>
                <a:rect l="0" t="0" r="r" b="b"/>
                <a:pathLst>
                  <a:path w="178" h="78">
                    <a:moveTo>
                      <a:pt x="0" y="0"/>
                    </a:moveTo>
                    <a:cubicBezTo>
                      <a:pt x="0" y="35"/>
                      <a:pt x="0" y="35"/>
                      <a:pt x="0" y="35"/>
                    </a:cubicBezTo>
                    <a:cubicBezTo>
                      <a:pt x="58" y="36"/>
                      <a:pt x="113" y="51"/>
                      <a:pt x="160" y="78"/>
                    </a:cubicBezTo>
                    <a:cubicBezTo>
                      <a:pt x="178" y="47"/>
                      <a:pt x="178" y="47"/>
                      <a:pt x="178" y="47"/>
                    </a:cubicBezTo>
                    <a:cubicBezTo>
                      <a:pt x="125" y="18"/>
                      <a:pt x="65" y="1"/>
                      <a:pt x="0" y="0"/>
                    </a:cubicBezTo>
                    <a:close/>
                  </a:path>
                </a:pathLst>
              </a:custGeom>
              <a:solidFill>
                <a:srgbClr val="FEFAEE">
                  <a:lumMod val="10000"/>
                  <a:alpha val="2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latin typeface="Calibri"/>
                  <a:ea typeface="SimSun" panose="02010600030101010101" pitchFamily="2" charset="-122"/>
                </a:endParaRPr>
              </a:p>
            </p:txBody>
          </p:sp>
          <p:sp>
            <p:nvSpPr>
              <p:cNvPr id="115" name="Freeform 32"/>
              <p:cNvSpPr/>
              <p:nvPr/>
            </p:nvSpPr>
            <p:spPr bwMode="auto">
              <a:xfrm>
                <a:off x="3857626" y="1535587"/>
                <a:ext cx="328613" cy="328713"/>
              </a:xfrm>
              <a:custGeom>
                <a:avLst/>
                <a:gdLst>
                  <a:gd name="T0" fmla="*/ 31 w 147"/>
                  <a:gd name="T1" fmla="*/ 147 h 147"/>
                  <a:gd name="T2" fmla="*/ 147 w 147"/>
                  <a:gd name="T3" fmla="*/ 30 h 147"/>
                  <a:gd name="T4" fmla="*/ 130 w 147"/>
                  <a:gd name="T5" fmla="*/ 0 h 147"/>
                  <a:gd name="T6" fmla="*/ 0 w 147"/>
                  <a:gd name="T7" fmla="*/ 129 h 147"/>
                  <a:gd name="T8" fmla="*/ 31 w 147"/>
                  <a:gd name="T9" fmla="*/ 147 h 147"/>
                </a:gdLst>
                <a:ahLst/>
                <a:cxnLst>
                  <a:cxn ang="0">
                    <a:pos x="T0" y="T1"/>
                  </a:cxn>
                  <a:cxn ang="0">
                    <a:pos x="T2" y="T3"/>
                  </a:cxn>
                  <a:cxn ang="0">
                    <a:pos x="T4" y="T5"/>
                  </a:cxn>
                  <a:cxn ang="0">
                    <a:pos x="T6" y="T7"/>
                  </a:cxn>
                  <a:cxn ang="0">
                    <a:pos x="T8" y="T9"/>
                  </a:cxn>
                </a:cxnLst>
                <a:rect l="0" t="0" r="r" b="b"/>
                <a:pathLst>
                  <a:path w="147" h="147">
                    <a:moveTo>
                      <a:pt x="31" y="147"/>
                    </a:moveTo>
                    <a:cubicBezTo>
                      <a:pt x="59" y="99"/>
                      <a:pt x="99" y="59"/>
                      <a:pt x="147" y="30"/>
                    </a:cubicBezTo>
                    <a:cubicBezTo>
                      <a:pt x="130" y="0"/>
                      <a:pt x="130" y="0"/>
                      <a:pt x="130" y="0"/>
                    </a:cubicBezTo>
                    <a:cubicBezTo>
                      <a:pt x="77" y="31"/>
                      <a:pt x="32" y="76"/>
                      <a:pt x="0" y="129"/>
                    </a:cubicBezTo>
                    <a:lnTo>
                      <a:pt x="31" y="147"/>
                    </a:lnTo>
                    <a:close/>
                  </a:path>
                </a:pathLst>
              </a:custGeom>
              <a:solidFill>
                <a:srgbClr val="12B789">
                  <a:lumMod val="7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116" name="Freeform 33"/>
              <p:cNvSpPr/>
              <p:nvPr/>
            </p:nvSpPr>
            <p:spPr bwMode="auto">
              <a:xfrm>
                <a:off x="3857626" y="2632888"/>
                <a:ext cx="328613" cy="328714"/>
              </a:xfrm>
              <a:custGeom>
                <a:avLst/>
                <a:gdLst>
                  <a:gd name="T0" fmla="*/ 147 w 147"/>
                  <a:gd name="T1" fmla="*/ 117 h 147"/>
                  <a:gd name="T2" fmla="*/ 31 w 147"/>
                  <a:gd name="T3" fmla="*/ 0 h 147"/>
                  <a:gd name="T4" fmla="*/ 0 w 147"/>
                  <a:gd name="T5" fmla="*/ 17 h 147"/>
                  <a:gd name="T6" fmla="*/ 130 w 147"/>
                  <a:gd name="T7" fmla="*/ 147 h 147"/>
                  <a:gd name="T8" fmla="*/ 147 w 147"/>
                  <a:gd name="T9" fmla="*/ 117 h 147"/>
                </a:gdLst>
                <a:ahLst/>
                <a:cxnLst>
                  <a:cxn ang="0">
                    <a:pos x="T0" y="T1"/>
                  </a:cxn>
                  <a:cxn ang="0">
                    <a:pos x="T2" y="T3"/>
                  </a:cxn>
                  <a:cxn ang="0">
                    <a:pos x="T4" y="T5"/>
                  </a:cxn>
                  <a:cxn ang="0">
                    <a:pos x="T6" y="T7"/>
                  </a:cxn>
                  <a:cxn ang="0">
                    <a:pos x="T8" y="T9"/>
                  </a:cxn>
                </a:cxnLst>
                <a:rect l="0" t="0" r="r" b="b"/>
                <a:pathLst>
                  <a:path w="147" h="147">
                    <a:moveTo>
                      <a:pt x="147" y="117"/>
                    </a:moveTo>
                    <a:cubicBezTo>
                      <a:pt x="99" y="88"/>
                      <a:pt x="59" y="48"/>
                      <a:pt x="31" y="0"/>
                    </a:cubicBezTo>
                    <a:cubicBezTo>
                      <a:pt x="0" y="17"/>
                      <a:pt x="0" y="17"/>
                      <a:pt x="0" y="17"/>
                    </a:cubicBezTo>
                    <a:cubicBezTo>
                      <a:pt x="32" y="71"/>
                      <a:pt x="77" y="115"/>
                      <a:pt x="130" y="147"/>
                    </a:cubicBezTo>
                    <a:lnTo>
                      <a:pt x="147" y="117"/>
                    </a:lnTo>
                    <a:close/>
                  </a:path>
                </a:pathLst>
              </a:custGeom>
              <a:solidFill>
                <a:srgbClr val="12B789">
                  <a:lumMod val="7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33333"/>
                  </a:solidFill>
                  <a:effectLst/>
                  <a:uLnTx/>
                  <a:uFillTx/>
                  <a:latin typeface="Calibri"/>
                  <a:ea typeface="SimSun" panose="02010600030101010101" pitchFamily="2" charset="-122"/>
                </a:endParaRPr>
              </a:p>
            </p:txBody>
          </p:sp>
          <p:sp>
            <p:nvSpPr>
              <p:cNvPr id="117" name="Freeform 34"/>
              <p:cNvSpPr/>
              <p:nvPr/>
            </p:nvSpPr>
            <p:spPr bwMode="auto">
              <a:xfrm>
                <a:off x="4951413" y="2632888"/>
                <a:ext cx="330200" cy="328714"/>
              </a:xfrm>
              <a:custGeom>
                <a:avLst/>
                <a:gdLst>
                  <a:gd name="T0" fmla="*/ 117 w 148"/>
                  <a:gd name="T1" fmla="*/ 0 h 147"/>
                  <a:gd name="T2" fmla="*/ 0 w 148"/>
                  <a:gd name="T3" fmla="*/ 117 h 147"/>
                  <a:gd name="T4" fmla="*/ 18 w 148"/>
                  <a:gd name="T5" fmla="*/ 147 h 147"/>
                  <a:gd name="T6" fmla="*/ 148 w 148"/>
                  <a:gd name="T7" fmla="*/ 17 h 147"/>
                  <a:gd name="T8" fmla="*/ 117 w 148"/>
                  <a:gd name="T9" fmla="*/ 0 h 147"/>
                </a:gdLst>
                <a:ahLst/>
                <a:cxnLst>
                  <a:cxn ang="0">
                    <a:pos x="T0" y="T1"/>
                  </a:cxn>
                  <a:cxn ang="0">
                    <a:pos x="T2" y="T3"/>
                  </a:cxn>
                  <a:cxn ang="0">
                    <a:pos x="T4" y="T5"/>
                  </a:cxn>
                  <a:cxn ang="0">
                    <a:pos x="T6" y="T7"/>
                  </a:cxn>
                  <a:cxn ang="0">
                    <a:pos x="T8" y="T9"/>
                  </a:cxn>
                </a:cxnLst>
                <a:rect l="0" t="0" r="r" b="b"/>
                <a:pathLst>
                  <a:path w="148" h="147">
                    <a:moveTo>
                      <a:pt x="117" y="0"/>
                    </a:moveTo>
                    <a:cubicBezTo>
                      <a:pt x="89" y="48"/>
                      <a:pt x="49" y="88"/>
                      <a:pt x="0" y="117"/>
                    </a:cubicBezTo>
                    <a:cubicBezTo>
                      <a:pt x="18" y="147"/>
                      <a:pt x="18" y="147"/>
                      <a:pt x="18" y="147"/>
                    </a:cubicBezTo>
                    <a:cubicBezTo>
                      <a:pt x="71" y="115"/>
                      <a:pt x="116" y="71"/>
                      <a:pt x="148" y="17"/>
                    </a:cubicBezTo>
                    <a:lnTo>
                      <a:pt x="117" y="0"/>
                    </a:lnTo>
                    <a:close/>
                  </a:path>
                </a:pathLst>
              </a:custGeom>
              <a:solidFill>
                <a:srgbClr val="FEFAEE">
                  <a:lumMod val="10000"/>
                  <a:alpha val="2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latin typeface="Calibri"/>
                  <a:ea typeface="SimSun" panose="02010600030101010101" pitchFamily="2" charset="-122"/>
                </a:endParaRPr>
              </a:p>
            </p:txBody>
          </p:sp>
          <p:sp>
            <p:nvSpPr>
              <p:cNvPr id="118" name="Freeform 35"/>
              <p:cNvSpPr/>
              <p:nvPr/>
            </p:nvSpPr>
            <p:spPr bwMode="auto">
              <a:xfrm>
                <a:off x="5222875" y="1842069"/>
                <a:ext cx="173038" cy="396997"/>
              </a:xfrm>
              <a:custGeom>
                <a:avLst/>
                <a:gdLst>
                  <a:gd name="T0" fmla="*/ 0 w 77"/>
                  <a:gd name="T1" fmla="*/ 17 h 177"/>
                  <a:gd name="T2" fmla="*/ 42 w 77"/>
                  <a:gd name="T3" fmla="*/ 177 h 177"/>
                  <a:gd name="T4" fmla="*/ 77 w 77"/>
                  <a:gd name="T5" fmla="*/ 177 h 177"/>
                  <a:gd name="T6" fmla="*/ 30 w 77"/>
                  <a:gd name="T7" fmla="*/ 0 h 177"/>
                  <a:gd name="T8" fmla="*/ 0 w 77"/>
                  <a:gd name="T9" fmla="*/ 17 h 177"/>
                </a:gdLst>
                <a:ahLst/>
                <a:cxnLst>
                  <a:cxn ang="0">
                    <a:pos x="T0" y="T1"/>
                  </a:cxn>
                  <a:cxn ang="0">
                    <a:pos x="T2" y="T3"/>
                  </a:cxn>
                  <a:cxn ang="0">
                    <a:pos x="T4" y="T5"/>
                  </a:cxn>
                  <a:cxn ang="0">
                    <a:pos x="T6" y="T7"/>
                  </a:cxn>
                  <a:cxn ang="0">
                    <a:pos x="T8" y="T9"/>
                  </a:cxn>
                </a:cxnLst>
                <a:rect l="0" t="0" r="r" b="b"/>
                <a:pathLst>
                  <a:path w="77" h="177">
                    <a:moveTo>
                      <a:pt x="0" y="17"/>
                    </a:moveTo>
                    <a:cubicBezTo>
                      <a:pt x="26" y="65"/>
                      <a:pt x="42" y="119"/>
                      <a:pt x="42" y="177"/>
                    </a:cubicBezTo>
                    <a:cubicBezTo>
                      <a:pt x="77" y="177"/>
                      <a:pt x="77" y="177"/>
                      <a:pt x="77" y="177"/>
                    </a:cubicBezTo>
                    <a:cubicBezTo>
                      <a:pt x="77" y="113"/>
                      <a:pt x="60" y="52"/>
                      <a:pt x="30" y="0"/>
                    </a:cubicBezTo>
                    <a:lnTo>
                      <a:pt x="0" y="17"/>
                    </a:lnTo>
                    <a:close/>
                  </a:path>
                </a:pathLst>
              </a:custGeom>
              <a:solidFill>
                <a:srgbClr val="FEFAEE">
                  <a:lumMod val="10000"/>
                  <a:alpha val="2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latin typeface="Calibri"/>
                  <a:ea typeface="SimSun" panose="02010600030101010101" pitchFamily="2" charset="-122"/>
                </a:endParaRPr>
              </a:p>
            </p:txBody>
          </p:sp>
          <p:sp>
            <p:nvSpPr>
              <p:cNvPr id="119" name="Freeform 36"/>
              <p:cNvSpPr/>
              <p:nvPr/>
            </p:nvSpPr>
            <p:spPr bwMode="auto">
              <a:xfrm>
                <a:off x="5222875" y="2258122"/>
                <a:ext cx="173038" cy="396997"/>
              </a:xfrm>
              <a:custGeom>
                <a:avLst/>
                <a:gdLst>
                  <a:gd name="T0" fmla="*/ 77 w 77"/>
                  <a:gd name="T1" fmla="*/ 0 h 177"/>
                  <a:gd name="T2" fmla="*/ 42 w 77"/>
                  <a:gd name="T3" fmla="*/ 0 h 177"/>
                  <a:gd name="T4" fmla="*/ 0 w 77"/>
                  <a:gd name="T5" fmla="*/ 159 h 177"/>
                  <a:gd name="T6" fmla="*/ 30 w 77"/>
                  <a:gd name="T7" fmla="*/ 177 h 177"/>
                  <a:gd name="T8" fmla="*/ 77 w 77"/>
                  <a:gd name="T9" fmla="*/ 0 h 177"/>
                </a:gdLst>
                <a:ahLst/>
                <a:cxnLst>
                  <a:cxn ang="0">
                    <a:pos x="T0" y="T1"/>
                  </a:cxn>
                  <a:cxn ang="0">
                    <a:pos x="T2" y="T3"/>
                  </a:cxn>
                  <a:cxn ang="0">
                    <a:pos x="T4" y="T5"/>
                  </a:cxn>
                  <a:cxn ang="0">
                    <a:pos x="T6" y="T7"/>
                  </a:cxn>
                  <a:cxn ang="0">
                    <a:pos x="T8" y="T9"/>
                  </a:cxn>
                </a:cxnLst>
                <a:rect l="0" t="0" r="r" b="b"/>
                <a:pathLst>
                  <a:path w="77" h="177">
                    <a:moveTo>
                      <a:pt x="77" y="0"/>
                    </a:moveTo>
                    <a:cubicBezTo>
                      <a:pt x="42" y="0"/>
                      <a:pt x="42" y="0"/>
                      <a:pt x="42" y="0"/>
                    </a:cubicBezTo>
                    <a:cubicBezTo>
                      <a:pt x="42" y="58"/>
                      <a:pt x="26" y="112"/>
                      <a:pt x="0" y="159"/>
                    </a:cubicBezTo>
                    <a:cubicBezTo>
                      <a:pt x="30" y="177"/>
                      <a:pt x="30" y="177"/>
                      <a:pt x="30" y="177"/>
                    </a:cubicBezTo>
                    <a:cubicBezTo>
                      <a:pt x="60" y="124"/>
                      <a:pt x="77" y="64"/>
                      <a:pt x="77" y="0"/>
                    </a:cubicBezTo>
                    <a:close/>
                  </a:path>
                </a:pathLst>
              </a:custGeom>
              <a:solidFill>
                <a:srgbClr val="FEFAEE">
                  <a:lumMod val="10000"/>
                  <a:alpha val="2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latin typeface="Calibri"/>
                  <a:ea typeface="SimSun" panose="02010600030101010101" pitchFamily="2" charset="-122"/>
                </a:endParaRPr>
              </a:p>
            </p:txBody>
          </p:sp>
          <p:sp>
            <p:nvSpPr>
              <p:cNvPr id="120" name="Freeform 37"/>
              <p:cNvSpPr/>
              <p:nvPr/>
            </p:nvSpPr>
            <p:spPr bwMode="auto">
              <a:xfrm>
                <a:off x="4951413" y="1535587"/>
                <a:ext cx="330200" cy="328713"/>
              </a:xfrm>
              <a:custGeom>
                <a:avLst/>
                <a:gdLst>
                  <a:gd name="T0" fmla="*/ 0 w 148"/>
                  <a:gd name="T1" fmla="*/ 30 h 147"/>
                  <a:gd name="T2" fmla="*/ 117 w 148"/>
                  <a:gd name="T3" fmla="*/ 147 h 147"/>
                  <a:gd name="T4" fmla="*/ 148 w 148"/>
                  <a:gd name="T5" fmla="*/ 129 h 147"/>
                  <a:gd name="T6" fmla="*/ 18 w 148"/>
                  <a:gd name="T7" fmla="*/ 0 h 147"/>
                  <a:gd name="T8" fmla="*/ 0 w 148"/>
                  <a:gd name="T9" fmla="*/ 30 h 147"/>
                </a:gdLst>
                <a:ahLst/>
                <a:cxnLst>
                  <a:cxn ang="0">
                    <a:pos x="T0" y="T1"/>
                  </a:cxn>
                  <a:cxn ang="0">
                    <a:pos x="T2" y="T3"/>
                  </a:cxn>
                  <a:cxn ang="0">
                    <a:pos x="T4" y="T5"/>
                  </a:cxn>
                  <a:cxn ang="0">
                    <a:pos x="T6" y="T7"/>
                  </a:cxn>
                  <a:cxn ang="0">
                    <a:pos x="T8" y="T9"/>
                  </a:cxn>
                </a:cxnLst>
                <a:rect l="0" t="0" r="r" b="b"/>
                <a:pathLst>
                  <a:path w="148" h="147">
                    <a:moveTo>
                      <a:pt x="0" y="30"/>
                    </a:moveTo>
                    <a:cubicBezTo>
                      <a:pt x="49" y="59"/>
                      <a:pt x="89" y="99"/>
                      <a:pt x="117" y="147"/>
                    </a:cubicBezTo>
                    <a:cubicBezTo>
                      <a:pt x="148" y="129"/>
                      <a:pt x="148" y="129"/>
                      <a:pt x="148" y="129"/>
                    </a:cubicBezTo>
                    <a:cubicBezTo>
                      <a:pt x="116" y="76"/>
                      <a:pt x="71" y="31"/>
                      <a:pt x="18" y="0"/>
                    </a:cubicBezTo>
                    <a:lnTo>
                      <a:pt x="0" y="30"/>
                    </a:lnTo>
                    <a:close/>
                  </a:path>
                </a:pathLst>
              </a:custGeom>
              <a:solidFill>
                <a:srgbClr val="FEFAEE">
                  <a:lumMod val="10000"/>
                  <a:alpha val="2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latin typeface="Calibri"/>
                  <a:ea typeface="SimSun" panose="02010600030101010101" pitchFamily="2" charset="-122"/>
                </a:endParaRPr>
              </a:p>
            </p:txBody>
          </p:sp>
          <p:sp>
            <p:nvSpPr>
              <p:cNvPr id="121" name="Text Box 52"/>
              <p:cNvSpPr txBox="1">
                <a:spLocks noChangeArrowheads="1"/>
              </p:cNvSpPr>
              <p:nvPr/>
            </p:nvSpPr>
            <p:spPr bwMode="auto">
              <a:xfrm>
                <a:off x="4189570" y="2121555"/>
                <a:ext cx="7553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 typeface="Arial" panose="020B0604020202090204" pitchFamily="34" charset="0"/>
                  <a:buNone/>
                  <a:defRPr/>
                </a:pPr>
                <a:r>
                  <a:rPr kumimoji="0" lang="en-US" altLang="zh-CN" sz="1000" b="0" i="0" u="none" strike="noStrike" kern="0" cap="none" spc="0" normalizeH="0" baseline="0" noProof="0">
                    <a:ln>
                      <a:noFill/>
                    </a:ln>
                    <a:solidFill>
                      <a:srgbClr val="FFFFFF"/>
                    </a:solidFill>
                    <a:effectLst/>
                    <a:uLnTx/>
                    <a:uFillTx/>
                    <a:latin typeface="Calibri"/>
                    <a:ea typeface="SimSun" panose="02010600030101010101" pitchFamily="2" charset="-122"/>
                  </a:rPr>
                  <a:t>Product 02</a:t>
                </a:r>
              </a:p>
            </p:txBody>
          </p:sp>
        </p:grpSp>
        <p:sp>
          <p:nvSpPr>
            <p:cNvPr id="122" name="Oval 12"/>
            <p:cNvSpPr>
              <a:spLocks noChangeArrowheads="1"/>
            </p:cNvSpPr>
            <p:nvPr/>
          </p:nvSpPr>
          <p:spPr bwMode="auto">
            <a:xfrm>
              <a:off x="4059100" y="1242373"/>
              <a:ext cx="1044000" cy="1044000"/>
            </a:xfrm>
            <a:prstGeom prst="ellipse">
              <a:avLst/>
            </a:prstGeom>
            <a:solidFill>
              <a:srgbClr val="4674B8"/>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lumMod val="50000"/>
                  </a:srgbClr>
                </a:solidFill>
                <a:effectLst/>
                <a:uLnTx/>
                <a:uFillTx/>
                <a:latin typeface="Calibri"/>
                <a:ea typeface="SimSun" panose="02010600030101010101" pitchFamily="2" charset="-122"/>
              </a:endParaRPr>
            </a:p>
          </p:txBody>
        </p:sp>
        <p:sp>
          <p:nvSpPr>
            <p:cNvPr id="123" name="Text Box 51"/>
            <p:cNvSpPr txBox="1">
              <a:spLocks noChangeArrowheads="1"/>
            </p:cNvSpPr>
            <p:nvPr/>
          </p:nvSpPr>
          <p:spPr bwMode="auto">
            <a:xfrm>
              <a:off x="3997044" y="1395674"/>
              <a:ext cx="11711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 typeface="Arial" panose="020B0604020202090204" pitchFamily="34" charset="0"/>
                <a:buNone/>
                <a:defRPr/>
              </a:pPr>
              <a:r>
                <a:rPr kumimoji="0" lang="en-US" altLang="zh-CN" sz="1600" b="0" i="0" u="none" strike="noStrike" kern="0" cap="none" spc="-40" normalizeH="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Due to </a:t>
              </a:r>
            </a:p>
            <a:p>
              <a:pPr marL="0" marR="0" lvl="0" indent="0" algn="ctr" defTabSz="914400" eaLnBrk="1" fontAlgn="auto" latinLnBrk="0" hangingPunct="1">
                <a:lnSpc>
                  <a:spcPct val="100000"/>
                </a:lnSpc>
                <a:spcBef>
                  <a:spcPts val="0"/>
                </a:spcBef>
                <a:spcAft>
                  <a:spcPts val="0"/>
                </a:spcAft>
                <a:buClrTx/>
                <a:buSzTx/>
                <a:buFont typeface="Arial" panose="020B0604020202090204" pitchFamily="34" charset="0"/>
                <a:buNone/>
                <a:defRPr/>
              </a:pPr>
              <a:r>
                <a:rPr kumimoji="0" lang="en-US" altLang="zh-CN" sz="1600" b="0" i="0" u="none" strike="noStrike" kern="0" cap="none" spc="-40" normalizeH="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individuality</a:t>
              </a:r>
            </a:p>
          </p:txBody>
        </p:sp>
      </p:grpSp>
      <p:sp>
        <p:nvSpPr>
          <p:cNvPr id="125" name="文本框 124"/>
          <p:cNvSpPr txBox="1"/>
          <p:nvPr/>
        </p:nvSpPr>
        <p:spPr>
          <a:xfrm>
            <a:off x="2151460" y="2742976"/>
            <a:ext cx="2420540" cy="297967"/>
          </a:xfrm>
          <a:prstGeom prst="rect">
            <a:avLst/>
          </a:prstGeom>
          <a:noFill/>
        </p:spPr>
        <p:txBody>
          <a:bodyPr wrap="square">
            <a:spAutoFit/>
          </a:bodyPr>
          <a:lstStyle/>
          <a:p>
            <a:pPr>
              <a:lnSpc>
                <a:spcPts val="1700"/>
              </a:lnSpc>
              <a:buClr>
                <a:srgbClr val="0070C0"/>
              </a:buClr>
            </a:pPr>
            <a:r>
              <a:rPr lang="en-US" altLang="zh-CN" sz="1400" dirty="0">
                <a:latin typeface="Times New Roman" panose="02020603050405020304" pitchFamily="18" charset="0"/>
                <a:cs typeface="Times New Roman" panose="02020603050405020304" pitchFamily="18" charset="0"/>
              </a:rPr>
              <a:t>The toxicity of poisons</a:t>
            </a:r>
          </a:p>
        </p:txBody>
      </p:sp>
      <p:sp>
        <p:nvSpPr>
          <p:cNvPr id="126" name="文本框 125"/>
          <p:cNvSpPr txBox="1"/>
          <p:nvPr/>
        </p:nvSpPr>
        <p:spPr>
          <a:xfrm>
            <a:off x="2151460" y="3018002"/>
            <a:ext cx="2420540" cy="297967"/>
          </a:xfrm>
          <a:prstGeom prst="rect">
            <a:avLst/>
          </a:prstGeom>
          <a:noFill/>
        </p:spPr>
        <p:txBody>
          <a:bodyPr wrap="square">
            <a:spAutoFit/>
          </a:bodyPr>
          <a:lstStyle/>
          <a:p>
            <a:pPr>
              <a:lnSpc>
                <a:spcPts val="1700"/>
              </a:lnSpc>
              <a:buClr>
                <a:srgbClr val="0070C0"/>
              </a:buClr>
            </a:pPr>
            <a:r>
              <a:rPr lang="en-US" altLang="zh-CN" sz="1400" dirty="0">
                <a:latin typeface="Times New Roman" panose="02020603050405020304" pitchFamily="18" charset="0"/>
                <a:cs typeface="Times New Roman" panose="02020603050405020304" pitchFamily="18" charset="0"/>
              </a:rPr>
              <a:t>The dosage of poisons</a:t>
            </a:r>
          </a:p>
        </p:txBody>
      </p:sp>
      <p:sp>
        <p:nvSpPr>
          <p:cNvPr id="127" name="文本框 126"/>
          <p:cNvSpPr txBox="1"/>
          <p:nvPr/>
        </p:nvSpPr>
        <p:spPr>
          <a:xfrm>
            <a:off x="2151460" y="3293028"/>
            <a:ext cx="2276524" cy="297967"/>
          </a:xfrm>
          <a:prstGeom prst="rect">
            <a:avLst/>
          </a:prstGeom>
          <a:noFill/>
        </p:spPr>
        <p:txBody>
          <a:bodyPr wrap="square">
            <a:spAutoFit/>
          </a:bodyPr>
          <a:lstStyle/>
          <a:p>
            <a:pPr>
              <a:lnSpc>
                <a:spcPts val="1700"/>
              </a:lnSpc>
              <a:buClr>
                <a:srgbClr val="0070C0"/>
              </a:buClr>
            </a:pPr>
            <a:r>
              <a:rPr lang="en-US" altLang="zh-CN" sz="1400" dirty="0">
                <a:latin typeface="Times New Roman" panose="02020603050405020304" pitchFamily="18" charset="0"/>
                <a:cs typeface="Times New Roman" panose="02020603050405020304" pitchFamily="18" charset="0"/>
              </a:rPr>
              <a:t>The treatment time</a:t>
            </a:r>
          </a:p>
        </p:txBody>
      </p:sp>
      <p:sp>
        <p:nvSpPr>
          <p:cNvPr id="128" name="文本框 127"/>
          <p:cNvSpPr txBox="1"/>
          <p:nvPr/>
        </p:nvSpPr>
        <p:spPr>
          <a:xfrm>
            <a:off x="2151460" y="3568055"/>
            <a:ext cx="2492548"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Early effective measures</a:t>
            </a:r>
            <a:endParaRPr lang="zh-CN" altLang="en-US" sz="1400" dirty="0"/>
          </a:p>
        </p:txBody>
      </p:sp>
      <p:sp>
        <p:nvSpPr>
          <p:cNvPr id="129" name="Freeform 35"/>
          <p:cNvSpPr/>
          <p:nvPr/>
        </p:nvSpPr>
        <p:spPr bwMode="auto">
          <a:xfrm>
            <a:off x="1842932" y="3622409"/>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018ED6"/>
          </a:solidFill>
          <a:ln>
            <a:noFill/>
          </a:ln>
        </p:spPr>
        <p:txBody>
          <a:bodyPr vert="horz" wrap="square" lIns="91440" tIns="45720" rIns="91440" bIns="45720" numCol="1" anchor="t" anchorCtr="0" compatLnSpc="1"/>
          <a:lstStyle/>
          <a:p>
            <a:endParaRPr lang="en-US" dirty="0"/>
          </a:p>
        </p:txBody>
      </p:sp>
      <p:sp>
        <p:nvSpPr>
          <p:cNvPr id="130" name="Freeform 35"/>
          <p:cNvSpPr/>
          <p:nvPr/>
        </p:nvSpPr>
        <p:spPr bwMode="auto">
          <a:xfrm>
            <a:off x="1842932" y="3345849"/>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018ED6"/>
          </a:solidFill>
          <a:ln>
            <a:noFill/>
          </a:ln>
        </p:spPr>
        <p:txBody>
          <a:bodyPr vert="horz" wrap="square" lIns="91440" tIns="45720" rIns="91440" bIns="45720" numCol="1" anchor="t" anchorCtr="0" compatLnSpc="1"/>
          <a:lstStyle/>
          <a:p>
            <a:endParaRPr lang="en-US" dirty="0"/>
          </a:p>
        </p:txBody>
      </p:sp>
      <p:sp>
        <p:nvSpPr>
          <p:cNvPr id="131" name="Freeform 35"/>
          <p:cNvSpPr/>
          <p:nvPr/>
        </p:nvSpPr>
        <p:spPr bwMode="auto">
          <a:xfrm>
            <a:off x="1842932" y="3069288"/>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018ED6"/>
          </a:solidFill>
          <a:ln>
            <a:noFill/>
          </a:ln>
        </p:spPr>
        <p:txBody>
          <a:bodyPr vert="horz" wrap="square" lIns="91440" tIns="45720" rIns="91440" bIns="45720" numCol="1" anchor="t" anchorCtr="0" compatLnSpc="1"/>
          <a:lstStyle/>
          <a:p>
            <a:endParaRPr lang="en-US" dirty="0"/>
          </a:p>
        </p:txBody>
      </p:sp>
      <p:sp>
        <p:nvSpPr>
          <p:cNvPr id="132" name="Freeform 35"/>
          <p:cNvSpPr/>
          <p:nvPr/>
        </p:nvSpPr>
        <p:spPr bwMode="auto">
          <a:xfrm>
            <a:off x="5220072" y="2791334"/>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ACCE22"/>
          </a:solidFill>
          <a:ln>
            <a:noFill/>
          </a:ln>
        </p:spPr>
        <p:txBody>
          <a:bodyPr vert="horz" wrap="square" lIns="91440" tIns="45720" rIns="91440" bIns="45720" numCol="1" anchor="t" anchorCtr="0" compatLnSpc="1"/>
          <a:lstStyle/>
          <a:p>
            <a:endParaRPr lang="en-US" dirty="0"/>
          </a:p>
        </p:txBody>
      </p:sp>
      <p:sp>
        <p:nvSpPr>
          <p:cNvPr id="133" name="文本框 132"/>
          <p:cNvSpPr txBox="1"/>
          <p:nvPr/>
        </p:nvSpPr>
        <p:spPr>
          <a:xfrm>
            <a:off x="5528600" y="2741583"/>
            <a:ext cx="1323323" cy="297967"/>
          </a:xfrm>
          <a:prstGeom prst="rect">
            <a:avLst/>
          </a:prstGeom>
          <a:noFill/>
        </p:spPr>
        <p:txBody>
          <a:bodyPr wrap="square">
            <a:spAutoFit/>
          </a:bodyPr>
          <a:lstStyle/>
          <a:p>
            <a:pPr>
              <a:lnSpc>
                <a:spcPts val="1700"/>
              </a:lnSpc>
              <a:buClr>
                <a:srgbClr val="0070C0"/>
              </a:buClr>
            </a:pPr>
            <a:r>
              <a:rPr lang="en-US" altLang="zh-CN" sz="1400" dirty="0">
                <a:latin typeface="Times New Roman" panose="02020603050405020304" pitchFamily="18" charset="0"/>
                <a:cs typeface="Times New Roman" panose="02020603050405020304" pitchFamily="18" charset="0"/>
              </a:rPr>
              <a:t>Transportation</a:t>
            </a:r>
          </a:p>
        </p:txBody>
      </p:sp>
      <p:sp>
        <p:nvSpPr>
          <p:cNvPr id="134" name="文本框 133"/>
          <p:cNvSpPr txBox="1"/>
          <p:nvPr/>
        </p:nvSpPr>
        <p:spPr>
          <a:xfrm>
            <a:off x="5528600" y="3016609"/>
            <a:ext cx="1323323" cy="297967"/>
          </a:xfrm>
          <a:prstGeom prst="rect">
            <a:avLst/>
          </a:prstGeom>
          <a:noFill/>
        </p:spPr>
        <p:txBody>
          <a:bodyPr wrap="square">
            <a:spAutoFit/>
          </a:bodyPr>
          <a:lstStyle/>
          <a:p>
            <a:pPr>
              <a:lnSpc>
                <a:spcPts val="1700"/>
              </a:lnSpc>
              <a:buClr>
                <a:srgbClr val="0070C0"/>
              </a:buClr>
            </a:pPr>
            <a:r>
              <a:rPr lang="en-US" altLang="zh-CN" sz="1400" dirty="0">
                <a:latin typeface="Times New Roman" panose="02020603050405020304" pitchFamily="18" charset="0"/>
                <a:cs typeface="Times New Roman" panose="02020603050405020304" pitchFamily="18" charset="0"/>
              </a:rPr>
              <a:t>Distribution</a:t>
            </a:r>
          </a:p>
        </p:txBody>
      </p:sp>
      <p:sp>
        <p:nvSpPr>
          <p:cNvPr id="135" name="文本框 134"/>
          <p:cNvSpPr txBox="1"/>
          <p:nvPr/>
        </p:nvSpPr>
        <p:spPr>
          <a:xfrm>
            <a:off x="5528600" y="3291635"/>
            <a:ext cx="1244589" cy="297967"/>
          </a:xfrm>
          <a:prstGeom prst="rect">
            <a:avLst/>
          </a:prstGeom>
          <a:noFill/>
        </p:spPr>
        <p:txBody>
          <a:bodyPr wrap="square">
            <a:spAutoFit/>
          </a:bodyPr>
          <a:lstStyle/>
          <a:p>
            <a:pPr>
              <a:lnSpc>
                <a:spcPts val="1700"/>
              </a:lnSpc>
              <a:buClr>
                <a:srgbClr val="0070C0"/>
              </a:buClr>
            </a:pPr>
            <a:r>
              <a:rPr lang="en-US" altLang="zh-CN" sz="1400" dirty="0">
                <a:latin typeface="Times New Roman" panose="02020603050405020304" pitchFamily="18" charset="0"/>
                <a:cs typeface="Times New Roman" panose="02020603050405020304" pitchFamily="18" charset="0"/>
              </a:rPr>
              <a:t>Metabolism</a:t>
            </a:r>
          </a:p>
        </p:txBody>
      </p:sp>
      <p:sp>
        <p:nvSpPr>
          <p:cNvPr id="136" name="文本框 135"/>
          <p:cNvSpPr txBox="1"/>
          <p:nvPr/>
        </p:nvSpPr>
        <p:spPr>
          <a:xfrm>
            <a:off x="5528600" y="3566662"/>
            <a:ext cx="1362690"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Excretion</a:t>
            </a:r>
          </a:p>
        </p:txBody>
      </p:sp>
      <p:sp>
        <p:nvSpPr>
          <p:cNvPr id="137" name="Freeform 35"/>
          <p:cNvSpPr/>
          <p:nvPr/>
        </p:nvSpPr>
        <p:spPr bwMode="auto">
          <a:xfrm>
            <a:off x="5220072" y="3621016"/>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ACCE22"/>
          </a:solidFill>
          <a:ln>
            <a:noFill/>
          </a:ln>
        </p:spPr>
        <p:txBody>
          <a:bodyPr vert="horz" wrap="square" lIns="91440" tIns="45720" rIns="91440" bIns="45720" numCol="1" anchor="t" anchorCtr="0" compatLnSpc="1"/>
          <a:lstStyle/>
          <a:p>
            <a:endParaRPr lang="en-US" dirty="0"/>
          </a:p>
        </p:txBody>
      </p:sp>
      <p:sp>
        <p:nvSpPr>
          <p:cNvPr id="138" name="Freeform 35"/>
          <p:cNvSpPr/>
          <p:nvPr/>
        </p:nvSpPr>
        <p:spPr bwMode="auto">
          <a:xfrm>
            <a:off x="5220072" y="3344456"/>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ACCE22"/>
          </a:solidFill>
          <a:ln>
            <a:noFill/>
          </a:ln>
        </p:spPr>
        <p:txBody>
          <a:bodyPr vert="horz" wrap="square" lIns="91440" tIns="45720" rIns="91440" bIns="45720" numCol="1" anchor="t" anchorCtr="0" compatLnSpc="1"/>
          <a:lstStyle/>
          <a:p>
            <a:endParaRPr lang="en-US" dirty="0"/>
          </a:p>
        </p:txBody>
      </p:sp>
      <p:sp>
        <p:nvSpPr>
          <p:cNvPr id="139" name="Freeform 35"/>
          <p:cNvSpPr/>
          <p:nvPr/>
        </p:nvSpPr>
        <p:spPr bwMode="auto">
          <a:xfrm>
            <a:off x="5220072" y="3067895"/>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ACCE22"/>
          </a:solidFill>
          <a:ln>
            <a:noFill/>
          </a:ln>
        </p:spPr>
        <p:txBody>
          <a:bodyPr vert="horz" wrap="square" lIns="91440" tIns="45720" rIns="91440" bIns="45720" numCol="1" anchor="t" anchorCtr="0" compatLnSpc="1"/>
          <a:lstStyle/>
          <a:p>
            <a:endParaRPr lang="en-US" dirty="0"/>
          </a:p>
        </p:txBody>
      </p:sp>
      <p:cxnSp>
        <p:nvCxnSpPr>
          <p:cNvPr id="13" name="直接连接符 12"/>
          <p:cNvCxnSpPr/>
          <p:nvPr/>
        </p:nvCxnSpPr>
        <p:spPr>
          <a:xfrm>
            <a:off x="683568" y="4081636"/>
            <a:ext cx="784887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rot="1227714">
            <a:off x="4423169" y="2385223"/>
            <a:ext cx="611065" cy="92333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zh-CN" sz="5400" b="1" dirty="0">
                <a:ln w="50800"/>
                <a:solidFill>
                  <a:srgbClr val="FFC000"/>
                </a:solidFill>
              </a:rPr>
              <a:t>?</a:t>
            </a:r>
            <a:endParaRPr lang="zh-CN" altLang="en-US" sz="5400" b="1" dirty="0">
              <a:ln w="50800"/>
              <a:solidFill>
                <a:srgbClr val="FFC000"/>
              </a:solidFill>
            </a:endParaRPr>
          </a:p>
        </p:txBody>
      </p:sp>
      <p:sp>
        <p:nvSpPr>
          <p:cNvPr id="8" name="矩形 2"/>
          <p:cNvSpPr>
            <a:spLocks noChangeArrowheads="1"/>
          </p:cNvSpPr>
          <p:nvPr/>
        </p:nvSpPr>
        <p:spPr bwMode="auto">
          <a:xfrm>
            <a:off x="5953670" y="2033386"/>
            <a:ext cx="1625868" cy="37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buClr>
                <a:srgbClr val="DDDDDD"/>
              </a:buClr>
              <a:buSzPct val="75000"/>
            </a:pPr>
            <a:r>
              <a:rPr lang="en-US" altLang="zh-CN" sz="1400" dirty="0">
                <a:solidFill>
                  <a:prstClr val="black"/>
                </a:solidFill>
                <a:latin typeface="Times New Roman" panose="02020603050405020304" pitchFamily="18" charset="0"/>
                <a:cs typeface="Times New Roman" panose="02020603050405020304" pitchFamily="18" charset="0"/>
              </a:rPr>
              <a:t>No specific antidote</a:t>
            </a:r>
          </a:p>
        </p:txBody>
      </p:sp>
      <p:cxnSp>
        <p:nvCxnSpPr>
          <p:cNvPr id="9" name="Straight Connector 10"/>
          <p:cNvCxnSpPr/>
          <p:nvPr/>
        </p:nvCxnSpPr>
        <p:spPr bwMode="auto">
          <a:xfrm>
            <a:off x="5417390" y="2415903"/>
            <a:ext cx="2667576" cy="0"/>
          </a:xfrm>
          <a:prstGeom prst="line">
            <a:avLst/>
          </a:prstGeom>
          <a:ln>
            <a:solidFill>
              <a:srgbClr val="ACCE22"/>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0" name="矩形 106495"/>
          <p:cNvSpPr>
            <a:spLocks noChangeArrowheads="1"/>
          </p:cNvSpPr>
          <p:nvPr/>
        </p:nvSpPr>
        <p:spPr bwMode="auto">
          <a:xfrm>
            <a:off x="5794956" y="3041558"/>
            <a:ext cx="1943296" cy="376834"/>
          </a:xfrm>
          <a:prstGeom prst="rect">
            <a:avLst/>
          </a:prstGeom>
          <a:noFill/>
          <a:ln>
            <a:noFill/>
          </a:ln>
        </p:spPr>
        <p:txBody>
          <a:bodyPr wrap="square">
            <a:spAutoFit/>
          </a:bodyPr>
          <a:lstStyle/>
          <a:p>
            <a:pPr>
              <a:lnSpc>
                <a:spcPct val="150000"/>
              </a:lnSpc>
              <a:buClr>
                <a:srgbClr val="DDDDDD"/>
              </a:buClr>
              <a:buSzPct val="75000"/>
              <a:defRPr/>
            </a:pPr>
            <a:r>
              <a:rPr lang="en-US" altLang="zh-CN" sz="1400" dirty="0">
                <a:solidFill>
                  <a:prstClr val="black"/>
                </a:solidFill>
                <a:latin typeface="Times New Roman" panose="02020603050405020304" pitchFamily="18" charset="0"/>
                <a:cs typeface="Times New Roman" panose="02020603050405020304" pitchFamily="18" charset="0"/>
              </a:rPr>
              <a:t>Before definite diagnose</a:t>
            </a:r>
          </a:p>
        </p:txBody>
      </p:sp>
      <p:cxnSp>
        <p:nvCxnSpPr>
          <p:cNvPr id="11" name="Straight Connector 10"/>
          <p:cNvCxnSpPr/>
          <p:nvPr/>
        </p:nvCxnSpPr>
        <p:spPr bwMode="auto">
          <a:xfrm>
            <a:off x="5417390" y="2942024"/>
            <a:ext cx="2667576" cy="0"/>
          </a:xfrm>
          <a:prstGeom prst="line">
            <a:avLst/>
          </a:prstGeom>
          <a:ln>
            <a:solidFill>
              <a:srgbClr val="ACCE22"/>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2" name="矩形 106499"/>
          <p:cNvSpPr>
            <a:spLocks noChangeArrowheads="1"/>
          </p:cNvSpPr>
          <p:nvPr/>
        </p:nvSpPr>
        <p:spPr bwMode="auto">
          <a:xfrm>
            <a:off x="6180651" y="3507934"/>
            <a:ext cx="1171906" cy="37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buClr>
                <a:srgbClr val="DDDDDD"/>
              </a:buClr>
              <a:buSzPct val="75000"/>
            </a:pPr>
            <a:r>
              <a:rPr lang="en-US" altLang="zh-CN" sz="1400" dirty="0">
                <a:solidFill>
                  <a:prstClr val="black"/>
                </a:solidFill>
                <a:latin typeface="Times New Roman" panose="02020603050405020304" pitchFamily="18" charset="0"/>
                <a:cs typeface="Times New Roman" panose="02020603050405020304" pitchFamily="18" charset="0"/>
              </a:rPr>
              <a:t>Poor efficacy</a:t>
            </a:r>
          </a:p>
        </p:txBody>
      </p:sp>
      <p:cxnSp>
        <p:nvCxnSpPr>
          <p:cNvPr id="13" name="Straight Connector 10"/>
          <p:cNvCxnSpPr/>
          <p:nvPr/>
        </p:nvCxnSpPr>
        <p:spPr bwMode="auto">
          <a:xfrm>
            <a:off x="5417390" y="3433564"/>
            <a:ext cx="2667576" cy="0"/>
          </a:xfrm>
          <a:prstGeom prst="line">
            <a:avLst/>
          </a:prstGeom>
          <a:ln>
            <a:solidFill>
              <a:srgbClr val="ACCE22"/>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4" name="矩形 106496"/>
          <p:cNvSpPr>
            <a:spLocks noChangeArrowheads="1"/>
          </p:cNvSpPr>
          <p:nvPr/>
        </p:nvSpPr>
        <p:spPr bwMode="auto">
          <a:xfrm>
            <a:off x="5432816" y="2542357"/>
            <a:ext cx="2667576" cy="37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buClr>
                <a:srgbClr val="DDDDDD"/>
              </a:buClr>
              <a:buSzPct val="75000"/>
            </a:pPr>
            <a:r>
              <a:rPr lang="en-US" altLang="zh-CN" sz="1400" dirty="0">
                <a:solidFill>
                  <a:prstClr val="black"/>
                </a:solidFill>
                <a:latin typeface="Times New Roman" panose="02020603050405020304" pitchFamily="18" charset="0"/>
                <a:cs typeface="Times New Roman" panose="02020603050405020304" pitchFamily="18" charset="0"/>
              </a:rPr>
              <a:t>Unknown or multiple drugs mixed</a:t>
            </a:r>
          </a:p>
        </p:txBody>
      </p:sp>
      <p:cxnSp>
        <p:nvCxnSpPr>
          <p:cNvPr id="15" name="Straight Connector 10"/>
          <p:cNvCxnSpPr/>
          <p:nvPr/>
        </p:nvCxnSpPr>
        <p:spPr bwMode="auto">
          <a:xfrm>
            <a:off x="5417390" y="3891516"/>
            <a:ext cx="2667576" cy="0"/>
          </a:xfrm>
          <a:prstGeom prst="line">
            <a:avLst/>
          </a:prstGeom>
          <a:ln>
            <a:solidFill>
              <a:srgbClr val="ACCE22"/>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6" name="Rectangle 3"/>
          <p:cNvSpPr>
            <a:spLocks noGrp="1" noChangeArrowheads="1"/>
          </p:cNvSpPr>
          <p:nvPr>
            <p:ph type="body" idx="4294967295"/>
          </p:nvPr>
        </p:nvSpPr>
        <p:spPr>
          <a:xfrm>
            <a:off x="6284866" y="4055187"/>
            <a:ext cx="963476" cy="327025"/>
          </a:xfrm>
          <a:prstGeom prst="rect">
            <a:avLst/>
          </a:prstGeom>
        </p:spPr>
        <p:txBody>
          <a:bodyPr/>
          <a:lstStyle/>
          <a:p>
            <a:pPr marL="0" indent="0" eaLnBrk="1" hangingPunct="1">
              <a:buClr>
                <a:schemeClr val="accent1"/>
              </a:buClr>
              <a:buSzPct val="75000"/>
              <a:buNone/>
            </a:pPr>
            <a:r>
              <a:rPr lang="en-US" altLang="zh-CN" sz="1400" dirty="0">
                <a:latin typeface="Times New Roman" panose="02020603050405020304" pitchFamily="18" charset="0"/>
                <a:cs typeface="Times New Roman" panose="02020603050405020304" pitchFamily="18" charset="0"/>
              </a:rPr>
              <a:t>Side effect</a:t>
            </a:r>
          </a:p>
        </p:txBody>
      </p:sp>
      <p:cxnSp>
        <p:nvCxnSpPr>
          <p:cNvPr id="17" name="Straight Connector 10"/>
          <p:cNvCxnSpPr/>
          <p:nvPr/>
        </p:nvCxnSpPr>
        <p:spPr bwMode="auto">
          <a:xfrm>
            <a:off x="5417390" y="4369668"/>
            <a:ext cx="2667576" cy="0"/>
          </a:xfrm>
          <a:prstGeom prst="line">
            <a:avLst/>
          </a:prstGeom>
          <a:ln>
            <a:solidFill>
              <a:srgbClr val="ACCE22"/>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grpSp>
        <p:nvGrpSpPr>
          <p:cNvPr id="18" name="组合 17"/>
          <p:cNvGrpSpPr/>
          <p:nvPr/>
        </p:nvGrpSpPr>
        <p:grpSpPr>
          <a:xfrm>
            <a:off x="315844" y="128880"/>
            <a:ext cx="4400172" cy="689037"/>
            <a:chOff x="104288" y="-19873"/>
            <a:chExt cx="6663796" cy="1043504"/>
          </a:xfrm>
        </p:grpSpPr>
        <p:sp>
          <p:nvSpPr>
            <p:cNvPr id="19" name="文本框 18"/>
            <p:cNvSpPr txBox="1"/>
            <p:nvPr/>
          </p:nvSpPr>
          <p:spPr>
            <a:xfrm>
              <a:off x="1040571" y="281050"/>
              <a:ext cx="5727513" cy="605942"/>
            </a:xfrm>
            <a:prstGeom prst="rect">
              <a:avLst/>
            </a:prstGeom>
            <a:noFill/>
          </p:spPr>
          <p:txBody>
            <a:bodyPr wrap="square" rtlCol="0">
              <a:spAutoFit/>
            </a:bodyPr>
            <a:lstStyle/>
            <a:p>
              <a:r>
                <a:rPr lang="en-US" altLang="zh-CN"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ea typeface="Segoe UI Emoji" panose="020B0502040204020203" pitchFamily="34" charset="0"/>
                  <a:cs typeface="Segoe UI Black" panose="020B0A02040204020203" pitchFamily="34" charset="0"/>
                </a:rPr>
                <a:t>ACUTE POISONING CONTROL</a:t>
              </a:r>
              <a:endParaRPr lang="zh-CN" altLang="en-US" sz="2000" b="1" dirty="0">
                <a:solidFill>
                  <a:srgbClr val="0070C0"/>
                </a:solidFill>
                <a:effectLst>
                  <a:outerShdw blurRad="50800" dist="38100" dir="5400000" algn="t" rotWithShape="0">
                    <a:prstClr val="black">
                      <a:alpha val="40000"/>
                    </a:prstClr>
                  </a:outerShdw>
                </a:effectLst>
                <a:latin typeface="Segoe UI Emoji" panose="020B0502040204020203" pitchFamily="34" charset="0"/>
                <a:cs typeface="Segoe UI Black" panose="020B0A02040204020203" pitchFamily="34" charset="0"/>
              </a:endParaRPr>
            </a:p>
          </p:txBody>
        </p:sp>
        <p:grpSp>
          <p:nvGrpSpPr>
            <p:cNvPr id="20" name="组合 19"/>
            <p:cNvGrpSpPr/>
            <p:nvPr/>
          </p:nvGrpSpPr>
          <p:grpSpPr>
            <a:xfrm>
              <a:off x="104288" y="-19873"/>
              <a:ext cx="872241" cy="1043504"/>
              <a:chOff x="104288" y="-19873"/>
              <a:chExt cx="872241" cy="1043504"/>
            </a:xfrm>
          </p:grpSpPr>
          <p:sp>
            <p:nvSpPr>
              <p:cNvPr id="21" name="矩形 20"/>
              <p:cNvSpPr/>
              <p:nvPr/>
            </p:nvSpPr>
            <p:spPr>
              <a:xfrm>
                <a:off x="819154" y="142875"/>
                <a:ext cx="157375"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grpSp>
            <p:nvGrpSpPr>
              <p:cNvPr id="22" name="组合 21"/>
              <p:cNvGrpSpPr/>
              <p:nvPr/>
            </p:nvGrpSpPr>
            <p:grpSpPr>
              <a:xfrm>
                <a:off x="104288" y="-19873"/>
                <a:ext cx="704852" cy="1043504"/>
                <a:chOff x="104288" y="-19873"/>
                <a:chExt cx="704852" cy="1043504"/>
              </a:xfrm>
            </p:grpSpPr>
            <p:sp>
              <p:nvSpPr>
                <p:cNvPr id="23" name="矩形 22"/>
                <p:cNvSpPr/>
                <p:nvPr/>
              </p:nvSpPr>
              <p:spPr>
                <a:xfrm>
                  <a:off x="158212" y="142875"/>
                  <a:ext cx="568566" cy="814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4" name="组合 23"/>
                <p:cNvGrpSpPr/>
                <p:nvPr/>
              </p:nvGrpSpPr>
              <p:grpSpPr>
                <a:xfrm>
                  <a:off x="104288" y="-19873"/>
                  <a:ext cx="704852" cy="1043504"/>
                  <a:chOff x="104288" y="-19873"/>
                  <a:chExt cx="704852" cy="1043504"/>
                </a:xfrm>
              </p:grpSpPr>
              <p:sp>
                <p:nvSpPr>
                  <p:cNvPr id="25" name="文本框 24"/>
                  <p:cNvSpPr txBox="1"/>
                  <p:nvPr/>
                </p:nvSpPr>
                <p:spPr>
                  <a:xfrm>
                    <a:off x="158211" y="-19873"/>
                    <a:ext cx="332509" cy="885606"/>
                  </a:xfrm>
                  <a:prstGeom prst="rect">
                    <a:avLst/>
                  </a:prstGeom>
                  <a:noFill/>
                </p:spPr>
                <p:txBody>
                  <a:bodyPr wrap="square" rtlCol="0">
                    <a:spAutoFit/>
                  </a:bodyPr>
                  <a:lstStyle/>
                  <a:p>
                    <a:r>
                      <a:rPr lang="en-US" altLang="zh-CN" sz="3200" dirty="0">
                        <a:solidFill>
                          <a:schemeClr val="bg1"/>
                        </a:solidFill>
                        <a:latin typeface="Calibri" panose="020F0502020204030204" pitchFamily="34" charset="0"/>
                        <a:ea typeface="Segoe UI Black" panose="020B0A02040204020203" pitchFamily="34" charset="0"/>
                        <a:cs typeface="Calibri" panose="020F0502020204030204" pitchFamily="34" charset="0"/>
                      </a:rPr>
                      <a:t>1</a:t>
                    </a:r>
                    <a:endParaRPr lang="zh-CN" altLang="en-US" sz="3200" dirty="0">
                      <a:solidFill>
                        <a:schemeClr val="bg1"/>
                      </a:solidFill>
                      <a:latin typeface="Calibri" panose="020F0502020204030204" pitchFamily="34" charset="0"/>
                      <a:cs typeface="Calibri" panose="020F0502020204030204" pitchFamily="34" charset="0"/>
                    </a:endParaRPr>
                  </a:p>
                </p:txBody>
              </p:sp>
              <p:sp>
                <p:nvSpPr>
                  <p:cNvPr id="26" name="文本框 25"/>
                  <p:cNvSpPr txBox="1"/>
                  <p:nvPr/>
                </p:nvSpPr>
                <p:spPr>
                  <a:xfrm>
                    <a:off x="104288" y="604133"/>
                    <a:ext cx="704852" cy="419498"/>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Part</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grpSp>
          </p:grpSp>
        </p:grpSp>
      </p:grpSp>
      <p:grpSp>
        <p:nvGrpSpPr>
          <p:cNvPr id="42" name="组合 41"/>
          <p:cNvGrpSpPr/>
          <p:nvPr/>
        </p:nvGrpSpPr>
        <p:grpSpPr>
          <a:xfrm>
            <a:off x="950300" y="1329457"/>
            <a:ext cx="2730995" cy="464800"/>
            <a:chOff x="886094" y="1404734"/>
            <a:chExt cx="2730995" cy="464800"/>
          </a:xfrm>
        </p:grpSpPr>
        <p:sp>
          <p:nvSpPr>
            <p:cNvPr id="2" name="矩形: 圆角 1"/>
            <p:cNvSpPr/>
            <p:nvPr/>
          </p:nvSpPr>
          <p:spPr>
            <a:xfrm>
              <a:off x="886094" y="1404734"/>
              <a:ext cx="2730995" cy="4648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080704" y="1467857"/>
              <a:ext cx="2341775" cy="338554"/>
            </a:xfrm>
            <a:prstGeom prst="rect">
              <a:avLst/>
            </a:prstGeom>
            <a:noFill/>
          </p:spPr>
          <p:txBody>
            <a:bodyPr wrap="square">
              <a:spAutoFit/>
            </a:bodyPr>
            <a:lstStyle/>
            <a:p>
              <a:pPr algn="ctr">
                <a:buClr>
                  <a:srgbClr val="0070C0"/>
                </a:buClr>
              </a:pPr>
              <a:r>
                <a:rPr lang="en-US" altLang="zh-CN" sz="1600" b="1" dirty="0">
                  <a:solidFill>
                    <a:schemeClr val="bg1"/>
                  </a:solidFill>
                  <a:latin typeface="Times New Roman" panose="02020603050405020304" pitchFamily="18" charset="0"/>
                  <a:cs typeface="Times New Roman" panose="02020603050405020304" pitchFamily="18" charset="0"/>
                </a:rPr>
                <a:t>Therapeutic Principles</a:t>
              </a:r>
            </a:p>
          </p:txBody>
        </p:sp>
      </p:grpSp>
      <p:grpSp>
        <p:nvGrpSpPr>
          <p:cNvPr id="43" name="组合 42"/>
          <p:cNvGrpSpPr/>
          <p:nvPr/>
        </p:nvGrpSpPr>
        <p:grpSpPr>
          <a:xfrm>
            <a:off x="861990" y="2090474"/>
            <a:ext cx="2907614" cy="2303034"/>
            <a:chOff x="1088322" y="2156051"/>
            <a:chExt cx="2907614" cy="2303034"/>
          </a:xfrm>
        </p:grpSpPr>
        <p:grpSp>
          <p:nvGrpSpPr>
            <p:cNvPr id="6" name="组合 5"/>
            <p:cNvGrpSpPr/>
            <p:nvPr/>
          </p:nvGrpSpPr>
          <p:grpSpPr>
            <a:xfrm>
              <a:off x="1371242" y="2156051"/>
              <a:ext cx="2341775" cy="343080"/>
              <a:chOff x="1088322" y="2156051"/>
              <a:chExt cx="2341775" cy="343080"/>
            </a:xfrm>
          </p:grpSpPr>
          <p:sp>
            <p:nvSpPr>
              <p:cNvPr id="3" name="矩形: 圆角 2"/>
              <p:cNvSpPr/>
              <p:nvPr/>
            </p:nvSpPr>
            <p:spPr>
              <a:xfrm>
                <a:off x="1163850" y="2156051"/>
                <a:ext cx="2187313" cy="343080"/>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088322" y="2173703"/>
                <a:ext cx="2341775" cy="307777"/>
              </a:xfrm>
              <a:prstGeom prst="rect">
                <a:avLst/>
              </a:prstGeom>
              <a:noFill/>
            </p:spPr>
            <p:txBody>
              <a:bodyPr wrap="square">
                <a:spAutoFit/>
              </a:bodyPr>
              <a:lstStyle/>
              <a:p>
                <a:pPr algn="ctr">
                  <a:buClr>
                    <a:srgbClr val="0070C0"/>
                  </a:buClr>
                </a:pPr>
                <a:r>
                  <a:rPr lang="en-US" altLang="zh-CN" sz="1400" dirty="0">
                    <a:latin typeface="Times New Roman" panose="02020603050405020304" pitchFamily="18" charset="0"/>
                    <a:cs typeface="Times New Roman" panose="02020603050405020304" pitchFamily="18" charset="0"/>
                  </a:rPr>
                  <a:t>Stop contacting the poisons </a:t>
                </a:r>
              </a:p>
            </p:txBody>
          </p:sp>
        </p:grpSp>
        <p:grpSp>
          <p:nvGrpSpPr>
            <p:cNvPr id="38" name="组合 37"/>
            <p:cNvGrpSpPr/>
            <p:nvPr/>
          </p:nvGrpSpPr>
          <p:grpSpPr>
            <a:xfrm>
              <a:off x="1088322" y="2658436"/>
              <a:ext cx="2907614" cy="343080"/>
              <a:chOff x="1088322" y="2658436"/>
              <a:chExt cx="2907614" cy="343080"/>
            </a:xfrm>
          </p:grpSpPr>
          <p:sp>
            <p:nvSpPr>
              <p:cNvPr id="29" name="矩形: 圆角 28"/>
              <p:cNvSpPr/>
              <p:nvPr/>
            </p:nvSpPr>
            <p:spPr>
              <a:xfrm>
                <a:off x="1125750" y="2658436"/>
                <a:ext cx="2824466" cy="343080"/>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088322" y="2676088"/>
                <a:ext cx="2907614" cy="307777"/>
              </a:xfrm>
              <a:prstGeom prst="rect">
                <a:avLst/>
              </a:prstGeom>
              <a:noFill/>
            </p:spPr>
            <p:txBody>
              <a:bodyPr wrap="square">
                <a:spAutoFit/>
              </a:bodyPr>
              <a:lstStyle/>
              <a:p>
                <a:pPr algn="ctr">
                  <a:buClr>
                    <a:srgbClr val="0070C0"/>
                  </a:buClr>
                </a:pPr>
                <a:r>
                  <a:rPr lang="en-US" altLang="zh-CN" sz="1400" dirty="0">
                    <a:latin typeface="Times New Roman" panose="02020603050405020304" pitchFamily="18" charset="0"/>
                    <a:cs typeface="Times New Roman" panose="02020603050405020304" pitchFamily="18" charset="0"/>
                  </a:rPr>
                  <a:t>Clean the undigested poisons in vivo</a:t>
                </a:r>
              </a:p>
            </p:txBody>
          </p:sp>
        </p:grpSp>
        <p:grpSp>
          <p:nvGrpSpPr>
            <p:cNvPr id="39" name="组合 38"/>
            <p:cNvGrpSpPr/>
            <p:nvPr/>
          </p:nvGrpSpPr>
          <p:grpSpPr>
            <a:xfrm>
              <a:off x="1370141" y="3143169"/>
              <a:ext cx="2343977" cy="343080"/>
              <a:chOff x="1088322" y="3143169"/>
              <a:chExt cx="2343977" cy="343080"/>
            </a:xfrm>
          </p:grpSpPr>
          <p:sp>
            <p:nvSpPr>
              <p:cNvPr id="32" name="矩形: 圆角 31"/>
              <p:cNvSpPr/>
              <p:nvPr/>
            </p:nvSpPr>
            <p:spPr>
              <a:xfrm>
                <a:off x="1088322" y="3143169"/>
                <a:ext cx="2316202" cy="343080"/>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090524" y="3160821"/>
                <a:ext cx="2341775" cy="307777"/>
              </a:xfrm>
              <a:prstGeom prst="rect">
                <a:avLst/>
              </a:prstGeom>
              <a:noFill/>
            </p:spPr>
            <p:txBody>
              <a:bodyPr wrap="square">
                <a:spAutoFit/>
              </a:bodyPr>
              <a:lstStyle/>
              <a:p>
                <a:pPr algn="ctr">
                  <a:buClr>
                    <a:srgbClr val="0070C0"/>
                  </a:buClr>
                </a:pPr>
                <a:r>
                  <a:rPr lang="en-US" altLang="zh-CN" sz="1400" dirty="0">
                    <a:latin typeface="Times New Roman" panose="02020603050405020304" pitchFamily="18" charset="0"/>
                    <a:cs typeface="Times New Roman" panose="02020603050405020304" pitchFamily="18" charset="0"/>
                  </a:rPr>
                  <a:t>Fasten the excretion of poison</a:t>
                </a:r>
              </a:p>
            </p:txBody>
          </p:sp>
        </p:grpSp>
        <p:grpSp>
          <p:nvGrpSpPr>
            <p:cNvPr id="40" name="组合 39"/>
            <p:cNvGrpSpPr/>
            <p:nvPr/>
          </p:nvGrpSpPr>
          <p:grpSpPr>
            <a:xfrm>
              <a:off x="1562290" y="3627901"/>
              <a:ext cx="1959678" cy="343080"/>
              <a:chOff x="1100155" y="3627901"/>
              <a:chExt cx="1959678" cy="343080"/>
            </a:xfrm>
          </p:grpSpPr>
          <p:sp>
            <p:nvSpPr>
              <p:cNvPr id="34" name="矩形: 圆角 33"/>
              <p:cNvSpPr/>
              <p:nvPr/>
            </p:nvSpPr>
            <p:spPr>
              <a:xfrm>
                <a:off x="1125750" y="3627901"/>
                <a:ext cx="1862075" cy="343080"/>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1100155" y="3645553"/>
                <a:ext cx="1959678" cy="307777"/>
              </a:xfrm>
              <a:prstGeom prst="rect">
                <a:avLst/>
              </a:prstGeom>
              <a:noFill/>
            </p:spPr>
            <p:txBody>
              <a:bodyPr wrap="square">
                <a:spAutoFit/>
              </a:bodyPr>
              <a:lstStyle/>
              <a:p>
                <a:pPr lvl="0" algn="l"/>
                <a:r>
                  <a:rPr lang="en-US" altLang="zh-CN" sz="1400" dirty="0">
                    <a:latin typeface="Times New Roman" panose="02020603050405020304" pitchFamily="18" charset="0"/>
                    <a:cs typeface="Times New Roman" panose="02020603050405020304" pitchFamily="18" charset="0"/>
                  </a:rPr>
                  <a:t>Apply specific antidotes</a:t>
                </a:r>
                <a:endParaRPr lang="zh-CN" altLang="en-US" sz="1400" dirty="0">
                  <a:latin typeface="Times New Roman" panose="02020603050405020304" pitchFamily="18" charset="0"/>
                  <a:cs typeface="Times New Roman" panose="02020603050405020304" pitchFamily="18" charset="0"/>
                </a:endParaRPr>
              </a:p>
            </p:txBody>
          </p:sp>
        </p:grpSp>
        <p:sp>
          <p:nvSpPr>
            <p:cNvPr id="36" name="矩形: 圆角 35"/>
            <p:cNvSpPr/>
            <p:nvPr/>
          </p:nvSpPr>
          <p:spPr>
            <a:xfrm>
              <a:off x="1339403" y="4116005"/>
              <a:ext cx="2405453" cy="343080"/>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1285366" y="4133657"/>
              <a:ext cx="2513527" cy="307777"/>
            </a:xfrm>
            <a:prstGeom prst="rect">
              <a:avLst/>
            </a:prstGeom>
            <a:noFill/>
          </p:spPr>
          <p:txBody>
            <a:bodyPr wrap="square">
              <a:spAutoFit/>
            </a:bodyPr>
            <a:lstStyle/>
            <a:p>
              <a:pPr lvl="0" algn="l"/>
              <a:r>
                <a:rPr lang="en-US" altLang="zh-CN" sz="1400" dirty="0">
                  <a:latin typeface="Times New Roman" panose="02020603050405020304" pitchFamily="18" charset="0"/>
                  <a:cs typeface="Times New Roman" panose="02020603050405020304" pitchFamily="18" charset="0"/>
                </a:rPr>
                <a:t>Related Symptomatic treatment </a:t>
              </a:r>
              <a:endParaRPr lang="zh-CN" altLang="en-US" sz="1400" dirty="0">
                <a:latin typeface="Times New Roman" panose="02020603050405020304" pitchFamily="18" charset="0"/>
                <a:cs typeface="Times New Roman" panose="02020603050405020304" pitchFamily="18" charset="0"/>
              </a:endParaRPr>
            </a:p>
          </p:txBody>
        </p:sp>
      </p:grpSp>
      <p:grpSp>
        <p:nvGrpSpPr>
          <p:cNvPr id="44" name="组合 43"/>
          <p:cNvGrpSpPr/>
          <p:nvPr/>
        </p:nvGrpSpPr>
        <p:grpSpPr>
          <a:xfrm>
            <a:off x="5354440" y="1322658"/>
            <a:ext cx="2730995" cy="464800"/>
            <a:chOff x="886094" y="1404734"/>
            <a:chExt cx="2730995" cy="464800"/>
          </a:xfrm>
          <a:solidFill>
            <a:srgbClr val="ACCE22"/>
          </a:solidFill>
        </p:grpSpPr>
        <p:sp>
          <p:nvSpPr>
            <p:cNvPr id="45" name="矩形: 圆角 44"/>
            <p:cNvSpPr/>
            <p:nvPr/>
          </p:nvSpPr>
          <p:spPr>
            <a:xfrm>
              <a:off x="886094" y="1404734"/>
              <a:ext cx="2730995" cy="464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1080704" y="1467857"/>
              <a:ext cx="2341775" cy="338554"/>
            </a:xfrm>
            <a:prstGeom prst="rect">
              <a:avLst/>
            </a:prstGeom>
            <a:grpFill/>
          </p:spPr>
          <p:txBody>
            <a:bodyPr wrap="square">
              <a:spAutoFit/>
            </a:bodyPr>
            <a:lstStyle/>
            <a:p>
              <a:pPr algn="ctr">
                <a:buClr>
                  <a:srgbClr val="0070C0"/>
                </a:buClr>
              </a:pPr>
              <a:r>
                <a:rPr lang="en-US" altLang="zh-CN" sz="1600" b="1" dirty="0">
                  <a:solidFill>
                    <a:schemeClr val="bg1"/>
                  </a:solidFill>
                  <a:latin typeface="Times New Roman" panose="02020603050405020304" pitchFamily="18" charset="0"/>
                  <a:cs typeface="Times New Roman" panose="02020603050405020304" pitchFamily="18" charset="0"/>
                </a:rPr>
                <a:t>Weakness</a:t>
              </a:r>
            </a:p>
          </p:txBody>
        </p:sp>
      </p:grpSp>
    </p:spTree>
  </p:cSld>
  <p:clrMapOvr>
    <a:masterClrMapping/>
  </p:clrMapOvr>
</p:sld>
</file>

<file path=ppt/theme/theme1.xml><?xml version="1.0" encoding="utf-8"?>
<a:theme xmlns:a="http://schemas.openxmlformats.org/drawingml/2006/main" name="Office 主题​​">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2800</Words>
  <Application>Microsoft Office PowerPoint</Application>
  <PresentationFormat>全屏显示(16:10)</PresentationFormat>
  <Paragraphs>440</Paragraphs>
  <Slides>42</Slides>
  <Notes>36</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42</vt:i4>
      </vt:variant>
    </vt:vector>
  </HeadingPairs>
  <TitlesOfParts>
    <vt:vector size="57" baseType="lpstr">
      <vt:lpstr>MyriadPro-Regular</vt:lpstr>
      <vt:lpstr>Saira Semi Condensed</vt:lpstr>
      <vt:lpstr>思源黑体 CN Bold</vt:lpstr>
      <vt:lpstr>思源黑体 CN Normal</vt:lpstr>
      <vt:lpstr>微软雅黑</vt:lpstr>
      <vt:lpstr>微软雅黑</vt:lpstr>
      <vt:lpstr>Arial</vt:lpstr>
      <vt:lpstr>Calibri</vt:lpstr>
      <vt:lpstr>lucida sans unicode</vt:lpstr>
      <vt:lpstr>Segoe UI</vt:lpstr>
      <vt:lpstr>Segoe UI Emoji</vt:lpstr>
      <vt:lpstr>Times New Roman</vt:lpstr>
      <vt:lpstr>Verdana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HA230 for Paraquat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Operation</vt:lpstr>
      <vt:lpstr>PowerPoint 演示文稿</vt:lpstr>
      <vt:lpstr>HA280 Disposable Hemoperfusion Cartridge</vt:lpstr>
      <vt:lpstr>DNA immunoadsorption (IA) </vt:lpstr>
      <vt:lpstr>DNA230 Immunoadsorbent Column</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laoql</dc:creator>
  <cp:lastModifiedBy>李思莹</cp:lastModifiedBy>
  <cp:revision>100</cp:revision>
  <dcterms:created xsi:type="dcterms:W3CDTF">2016-09-26T06:23:00Z</dcterms:created>
  <dcterms:modified xsi:type="dcterms:W3CDTF">2021-10-25T03:46:58Z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